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3" r:id="rId2"/>
    <p:sldId id="266" r:id="rId3"/>
    <p:sldId id="267" r:id="rId4"/>
    <p:sldId id="269" r:id="rId5"/>
    <p:sldId id="272" r:id="rId6"/>
    <p:sldId id="270" r:id="rId7"/>
    <p:sldId id="271" r:id="rId8"/>
    <p:sldId id="268" r:id="rId9"/>
    <p:sldId id="273" r:id="rId10"/>
    <p:sldId id="275" r:id="rId11"/>
    <p:sldId id="282" r:id="rId12"/>
    <p:sldId id="276" r:id="rId13"/>
    <p:sldId id="277" r:id="rId14"/>
    <p:sldId id="279" r:id="rId15"/>
    <p:sldId id="280" r:id="rId16"/>
    <p:sldId id="285" r:id="rId17"/>
    <p:sldId id="281" r:id="rId18"/>
    <p:sldId id="283" r:id="rId19"/>
    <p:sldId id="284" r:id="rId2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F4029D4-E36B-40CC-AE4F-FB76C8784944}">
          <p14:sldIdLst>
            <p14:sldId id="263"/>
            <p14:sldId id="266"/>
            <p14:sldId id="267"/>
            <p14:sldId id="269"/>
            <p14:sldId id="272"/>
            <p14:sldId id="270"/>
            <p14:sldId id="271"/>
            <p14:sldId id="268"/>
            <p14:sldId id="273"/>
            <p14:sldId id="275"/>
            <p14:sldId id="282"/>
            <p14:sldId id="276"/>
            <p14:sldId id="277"/>
            <p14:sldId id="279"/>
            <p14:sldId id="280"/>
            <p14:sldId id="285"/>
            <p14:sldId id="281"/>
            <p14:sldId id="283"/>
            <p14:sldId id="284"/>
          </p14:sldIdLst>
        </p14:section>
        <p14:section name="Section sans titre" id="{4B6E66E4-73AC-42AC-9C75-278A63A9D5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BA1"/>
    <a:srgbClr val="307072"/>
    <a:srgbClr val="407D7F"/>
    <a:srgbClr val="96C9CA"/>
    <a:srgbClr val="529BB2"/>
    <a:srgbClr val="337779"/>
    <a:srgbClr val="3E7C7F"/>
    <a:srgbClr val="4F99B1"/>
    <a:srgbClr val="59A2B8"/>
    <a:srgbClr val="367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D39C68-DEDD-643B-C71A-664EC3CE78FD}" v="101" dt="2026-03-24T16:54:10.4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1614" autoAdjust="0"/>
  </p:normalViewPr>
  <p:slideViewPr>
    <p:cSldViewPr>
      <p:cViewPr varScale="1">
        <p:scale>
          <a:sx n="104" d="100"/>
          <a:sy n="104" d="100"/>
        </p:scale>
        <p:origin x="126" y="36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-6" y="-18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155F8-5121-4EED-803C-7D72D2FED4B6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D636D-E002-4323-A6A5-AB038A451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54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70D48-9934-4F1C-8685-D0C6055FEA5D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6E2E7-7463-4B86-95CA-ED5D9DC42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97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497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974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135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290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576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379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896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790E5-3EB7-0F81-7BDE-1759A6FD6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63E079A-DB73-6CE9-C939-8D3F62248E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862BD5A-8F5D-4861-E5CC-119DA95C9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AE8FF7-52C9-68C3-46F9-821C4BAA06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081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34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432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11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6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406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808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661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127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345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318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16E2E7-7463-4B86-95CA-ED5D9DC42C0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52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57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17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72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3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03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80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39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6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34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37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73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3B66A-6F10-4CCE-AFE4-A5FB406AE6C0}" type="datetimeFigureOut">
              <a:rPr lang="fr-FR" smtClean="0"/>
              <a:t>31/03/2026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39B915-18D2-DF34-56BB-C91FC7CA71C0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4252087" y="4927600"/>
            <a:ext cx="6651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C1 - Interne</a:t>
            </a:r>
          </a:p>
        </p:txBody>
      </p:sp>
    </p:spTree>
    <p:extLst>
      <p:ext uri="{BB962C8B-B14F-4D97-AF65-F5344CB8AC3E}">
        <p14:creationId xmlns:p14="http://schemas.microsoft.com/office/powerpoint/2010/main" val="143848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C9BBA1"/>
            </a:gs>
            <a:gs pos="2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4427984" y="3651870"/>
            <a:ext cx="0" cy="1368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427984" y="5020022"/>
            <a:ext cx="4464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6"/>
          <p:cNvSpPr txBox="1">
            <a:spLocks/>
          </p:cNvSpPr>
          <p:nvPr/>
        </p:nvSpPr>
        <p:spPr>
          <a:xfrm>
            <a:off x="4427984" y="1563638"/>
            <a:ext cx="4464496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400">
                <a:solidFill>
                  <a:schemeClr val="accent5">
                    <a:lumMod val="50000"/>
                  </a:schemeClr>
                </a:solidFill>
              </a:rPr>
              <a:t>La Pharmacie Clinique de demain : Intelligence Artificielle ou Intelligence Collective ?</a:t>
            </a:r>
            <a:endParaRPr lang="en-US"/>
          </a:p>
        </p:txBody>
      </p:sp>
      <p:sp>
        <p:nvSpPr>
          <p:cNvPr id="11" name="Sous-titre 7"/>
          <p:cNvSpPr txBox="1">
            <a:spLocks/>
          </p:cNvSpPr>
          <p:nvPr/>
        </p:nvSpPr>
        <p:spPr>
          <a:xfrm>
            <a:off x="4427983" y="3147814"/>
            <a:ext cx="4464495" cy="131445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 b="1" dirty="0">
                <a:solidFill>
                  <a:schemeClr val="bg1"/>
                </a:solidFill>
              </a:rPr>
              <a:t>Dr F. </a:t>
            </a:r>
            <a:r>
              <a:rPr lang="fr-FR" sz="1500" b="1" dirty="0" err="1">
                <a:solidFill>
                  <a:schemeClr val="bg1"/>
                </a:solidFill>
              </a:rPr>
              <a:t>Federspiel</a:t>
            </a:r>
            <a:endParaRPr lang="fr-FR" sz="1500" b="1" dirty="0" err="1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fr-FR" sz="1500">
                <a:solidFill>
                  <a:schemeClr val="bg1"/>
                </a:solidFill>
                <a:ea typeface="Calibri"/>
                <a:cs typeface="Calibri"/>
              </a:rPr>
              <a:t>Pharmacien hospitalier</a:t>
            </a:r>
            <a:endParaRPr lang="fr-FR" sz="15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endParaRPr lang="fr-FR" sz="15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sz="1500" b="1" dirty="0">
                <a:solidFill>
                  <a:schemeClr val="bg1"/>
                </a:solidFill>
                <a:ea typeface="Calibri"/>
                <a:cs typeface="Calibri"/>
              </a:rPr>
              <a:t>Association </a:t>
            </a:r>
            <a:r>
              <a:rPr lang="en-US" sz="1500" b="1" dirty="0" err="1">
                <a:solidFill>
                  <a:schemeClr val="bg1"/>
                </a:solidFill>
                <a:ea typeface="Calibri"/>
                <a:cs typeface="Calibri"/>
              </a:rPr>
              <a:t>PH.Labs</a:t>
            </a:r>
            <a:r>
              <a:rPr lang="en-US" sz="1500" dirty="0">
                <a:solidFill>
                  <a:schemeClr val="bg1"/>
                </a:solidFill>
                <a:ea typeface="Calibri"/>
                <a:cs typeface="Calibri"/>
              </a:rPr>
              <a:t> /</a:t>
            </a:r>
          </a:p>
          <a:p>
            <a:pPr marL="0" indent="0" algn="ctr">
              <a:buNone/>
            </a:pPr>
            <a:r>
              <a:rPr lang="fr-FR" sz="1500" b="1">
                <a:solidFill>
                  <a:schemeClr val="bg1"/>
                </a:solidFill>
              </a:rPr>
              <a:t>PUI Tenon - APHP Paris</a:t>
            </a:r>
            <a:endParaRPr lang="en-US" sz="1500">
              <a:solidFill>
                <a:schemeClr val="bg1"/>
              </a:solidFill>
              <a:ea typeface="Calibri"/>
              <a:cs typeface="Calibri"/>
            </a:endParaRPr>
          </a:p>
          <a:p>
            <a:pPr marL="0" indent="0" algn="ctr">
              <a:buNone/>
            </a:pPr>
            <a:endParaRPr lang="fr-FR" i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0E7F5E-2ADB-BE5D-1345-3C67227B1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"/>
          <a:stretch/>
        </p:blipFill>
        <p:spPr>
          <a:xfrm>
            <a:off x="323528" y="97743"/>
            <a:ext cx="3589634" cy="4948013"/>
          </a:xfrm>
          <a:prstGeom prst="rect">
            <a:avLst/>
          </a:prstGeom>
          <a:effectLst>
            <a:glow rad="127000">
              <a:srgbClr val="C9BBA1"/>
            </a:glow>
          </a:effectLst>
        </p:spPr>
      </p:pic>
    </p:spTree>
    <p:extLst>
      <p:ext uri="{BB962C8B-B14F-4D97-AF65-F5344CB8AC3E}">
        <p14:creationId xmlns:p14="http://schemas.microsoft.com/office/powerpoint/2010/main" val="184269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B527928-C7A9-4176-BF3B-2CD2B26353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108" y="446526"/>
            <a:ext cx="7805856" cy="439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95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F9E5354D-1F57-4891-8267-2C80B4EA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9156"/>
            <a:ext cx="6635080" cy="84790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Browallia New"/>
                <a:cs typeface="Browallia New"/>
              </a:rPr>
              <a:t>L'IA</a:t>
            </a:r>
            <a:r>
              <a:rPr lang="fr-FR" sz="3600" b="1" dirty="0">
                <a:solidFill>
                  <a:srgbClr val="1E4E79"/>
                </a:solidFill>
                <a:latin typeface="Browallia New"/>
                <a:cs typeface="Browallia New"/>
              </a:rPr>
              <a:t> dans </a:t>
            </a:r>
            <a:r>
              <a:rPr lang="fr-FR" sz="3600" b="1" dirty="0" err="1">
                <a:solidFill>
                  <a:srgbClr val="1E4E79"/>
                </a:solidFill>
                <a:latin typeface="Browallia New"/>
                <a:cs typeface="Browallia New"/>
              </a:rPr>
              <a:t>PharmLabs</a:t>
            </a:r>
            <a:r>
              <a:rPr lang="fr-FR" sz="3600" b="1" dirty="0">
                <a:solidFill>
                  <a:srgbClr val="1E4E79"/>
                </a:solidFill>
                <a:latin typeface="Browallia New"/>
                <a:cs typeface="Browallia New"/>
              </a:rPr>
              <a:t> : au service de </a:t>
            </a:r>
            <a:r>
              <a:rPr lang="fr-FR" sz="3600" b="1" dirty="0">
                <a:solidFill>
                  <a:schemeClr val="accent6">
                    <a:lumMod val="75000"/>
                  </a:schemeClr>
                </a:solidFill>
                <a:latin typeface="Browallia New"/>
                <a:cs typeface="Browallia New"/>
              </a:rPr>
              <a:t>l’intelligence collective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E9882CDD-A59C-42A7-A0ED-51133D76202C}"/>
              </a:ext>
            </a:extLst>
          </p:cNvPr>
          <p:cNvSpPr txBox="1">
            <a:spLocks/>
          </p:cNvSpPr>
          <p:nvPr/>
        </p:nvSpPr>
        <p:spPr>
          <a:xfrm>
            <a:off x="3774740" y="1606754"/>
            <a:ext cx="4494137" cy="3434353"/>
          </a:xfrm>
          <a:prstGeom prst="rect">
            <a:avLst/>
          </a:prstGeom>
        </p:spPr>
        <p:txBody>
          <a:bodyPr lIns="91440" tIns="45720" rIns="91440" bIns="4572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14400" lvl="1" indent="-457200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fr-FR" sz="2800" b="1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Assistance</a:t>
            </a:r>
            <a:r>
              <a:rPr lang="fr-FR" sz="2800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 au remplissage de l'espace rédaction</a:t>
            </a:r>
          </a:p>
          <a:p>
            <a:pPr marL="914400" lvl="1" indent="-457200">
              <a:buFont typeface="Arial"/>
              <a:buChar char="•"/>
            </a:pPr>
            <a:r>
              <a:rPr lang="fr-FR" sz="2800" b="1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Synthèse</a:t>
            </a:r>
            <a:r>
              <a:rPr lang="fr-FR" sz="2800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 des évaluations en phase de contribution collective et en phase Delphi</a:t>
            </a:r>
          </a:p>
          <a:p>
            <a:pPr marL="914400" lvl="1" indent="-457200">
              <a:buFont typeface="Arial"/>
              <a:buChar char="•"/>
            </a:pPr>
            <a:r>
              <a:rPr lang="fr-FR" sz="2800" b="1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Automatisation</a:t>
            </a:r>
            <a:r>
              <a:rPr lang="fr-FR" sz="2800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 des processus</a:t>
            </a:r>
          </a:p>
          <a:p>
            <a:pPr marL="914400" lvl="1" indent="-457200">
              <a:buFont typeface="Arial"/>
              <a:buChar char="•"/>
            </a:pPr>
            <a:r>
              <a:rPr lang="fr-FR" sz="2800" b="1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Codage automatique </a:t>
            </a:r>
            <a:r>
              <a:rPr lang="fr-FR" sz="2800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standardisé</a:t>
            </a:r>
          </a:p>
          <a:p>
            <a:pPr marL="914400" lvl="1" indent="-457200">
              <a:buFont typeface="Arial"/>
              <a:buChar char="•"/>
            </a:pPr>
            <a:r>
              <a:rPr lang="fr-FR" sz="2800" b="1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Veille bibliographique</a:t>
            </a:r>
          </a:p>
          <a:p>
            <a:pPr marL="914400" lvl="1" indent="-457200">
              <a:buFont typeface="Arial"/>
              <a:buChar char="•"/>
            </a:pPr>
            <a:r>
              <a:rPr lang="fr-FR" sz="2800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Production de </a:t>
            </a:r>
            <a:r>
              <a:rPr lang="fr-FR" sz="2800" b="1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modèles d'AP</a:t>
            </a:r>
          </a:p>
          <a:p>
            <a:pPr marL="914400" lvl="1" indent="-457200">
              <a:buFont typeface="Arial"/>
              <a:buChar char="•"/>
            </a:pPr>
            <a:r>
              <a:rPr lang="fr-FR" sz="2800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Exploration de </a:t>
            </a:r>
            <a:r>
              <a:rPr lang="fr-FR" sz="2800" b="1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domaines non explorés</a:t>
            </a:r>
          </a:p>
          <a:p>
            <a:pPr marL="914400" lvl="1" indent="-457200">
              <a:buFont typeface="Arial"/>
              <a:buChar char="•"/>
            </a:pPr>
            <a:r>
              <a:rPr lang="fr-FR" sz="2800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...</a:t>
            </a:r>
          </a:p>
          <a:p>
            <a:pPr marL="914400" lvl="1" indent="-457200">
              <a:buFont typeface="Arial"/>
              <a:buChar char="•"/>
            </a:pPr>
            <a:endParaRPr lang="fr-FR" sz="2800" dirty="0">
              <a:solidFill>
                <a:srgbClr val="1E4E79"/>
              </a:solidFill>
              <a:latin typeface="Browallia New"/>
              <a:ea typeface="Calibri Light"/>
              <a:cs typeface="Browallia New"/>
            </a:endParaRPr>
          </a:p>
          <a:p>
            <a:pPr marL="914400" lvl="1" indent="-457200">
              <a:buFont typeface="Arial"/>
              <a:buChar char="•"/>
            </a:pPr>
            <a:endParaRPr lang="fr-FR" sz="2800" dirty="0">
              <a:solidFill>
                <a:srgbClr val="1E4E79"/>
              </a:solidFill>
              <a:latin typeface="Browallia New"/>
              <a:ea typeface="Calibri Light"/>
              <a:cs typeface="Browallia New"/>
            </a:endParaRPr>
          </a:p>
          <a:p>
            <a:endParaRPr lang="fr-FR" sz="2800" dirty="0">
              <a:solidFill>
                <a:srgbClr val="1E4E79"/>
              </a:solidFill>
              <a:latin typeface="Browallia New"/>
              <a:ea typeface="Calibri Light"/>
              <a:cs typeface="Browallia New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8B8C916-D8C1-4DE6-8A99-7367EA540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28" y="1460202"/>
            <a:ext cx="3148295" cy="313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62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550309"/>
            <a:ext cx="8229600" cy="651719"/>
          </a:xfrm>
        </p:spPr>
        <p:txBody>
          <a:bodyPr>
            <a:noAutofit/>
          </a:bodyPr>
          <a:lstStyle/>
          <a:p>
            <a:r>
              <a:rPr lang="fr-FR" sz="2800" dirty="0" err="1">
                <a:solidFill>
                  <a:schemeClr val="accent1">
                    <a:lumMod val="50000"/>
                  </a:schemeClr>
                </a:solidFill>
              </a:rPr>
              <a:t>Pharmlabs</a:t>
            </a:r>
            <a:r>
              <a:rPr lang="fr-FR" sz="2800" dirty="0">
                <a:solidFill>
                  <a:schemeClr val="accent1">
                    <a:lumMod val="50000"/>
                  </a:schemeClr>
                </a:solidFill>
              </a:rPr>
              <a:t> : pensé par et pour les utilisateurs de SADP…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E270C96-2509-4DED-88C5-FC00A57EF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63557"/>
            <a:ext cx="8100392" cy="288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84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B2DC6CB-5FD3-4672-8A42-ED1072D8A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569" y="467457"/>
            <a:ext cx="7812360" cy="43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09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019D2F8-A2A1-44CD-B7E0-96E13BFED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04" y="625309"/>
            <a:ext cx="7894462" cy="37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2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77AAB82-3A50-4536-863D-02DDC3AF4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642154"/>
            <a:ext cx="7668344" cy="347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684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6C72D8-1E5F-6716-D385-63C245700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BD12736-9107-A039-B9E1-E8B59723231D}"/>
              </a:ext>
            </a:extLst>
          </p:cNvPr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131F0E4-0240-A3CB-DC11-E3C5D4ECD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8ECDA3-29AF-61C3-13ED-7DD66B15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F442227-3B43-C7F4-2006-D762361B49ED}"/>
              </a:ext>
            </a:extLst>
          </p:cNvPr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A9F3405-955E-1FC3-483D-C7C0F651BF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E70EA7-7E88-70ED-795B-F79C54104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54" y="449777"/>
            <a:ext cx="8579735" cy="41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3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7D28C0-3EA0-F9B2-ACE5-557A535C8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25" y="488731"/>
            <a:ext cx="8123982" cy="42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10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466ACB3-A43C-47D1-A0E4-1670A5785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01694"/>
            <a:ext cx="7740352" cy="42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06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F13AA00-D020-4973-9A1C-DFA23C198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246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fr-FR" sz="5400" b="1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Echanges et questions</a:t>
            </a:r>
            <a:endParaRPr lang="fr-FR" dirty="0">
              <a:latin typeface="Browallia New"/>
              <a:cs typeface="Browallia New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14" name="Graphique 13" descr="Bulle de discussion contour">
            <a:extLst>
              <a:ext uri="{FF2B5EF4-FFF2-40B4-BE49-F238E27FC236}">
                <a16:creationId xmlns:a16="http://schemas.microsoft.com/office/drawing/2014/main" id="{AD5F8149-BFDE-41F2-944E-F789346818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2699791" y="1736610"/>
            <a:ext cx="2304256" cy="1999361"/>
          </a:xfrm>
          <a:prstGeom prst="rect">
            <a:avLst/>
          </a:prstGeom>
        </p:spPr>
      </p:pic>
      <p:pic>
        <p:nvPicPr>
          <p:cNvPr id="15" name="Image 14" descr="Une image contenant motif, carré, Graphique, Symétrie&#10;&#10;Le contenu généré par l’IA peut être incorrect.">
            <a:extLst>
              <a:ext uri="{FF2B5EF4-FFF2-40B4-BE49-F238E27FC236}">
                <a16:creationId xmlns:a16="http://schemas.microsoft.com/office/drawing/2014/main" id="{0B6FAD4C-5997-48D8-A9FA-71DD866314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7402" y="1191906"/>
            <a:ext cx="2133600" cy="2161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3FC2D16-749A-42D2-8833-B631421B24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7402" y="673599"/>
            <a:ext cx="2133600" cy="3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84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0604" y="252686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2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32473" y="3251904"/>
            <a:ext cx="3816424" cy="16389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B29E60"/>
                </a:solidFill>
                <a:latin typeface="Arial" panose="020B0604020202020204" pitchFamily="34" charset="0"/>
              </a:rPr>
              <a:t>L’APHO LÈVE L’ANCRE</a:t>
            </a:r>
          </a:p>
          <a:p>
            <a:pPr algn="ctr"/>
            <a:endParaRPr lang="fr-FR" sz="1050" b="1" dirty="0">
              <a:solidFill>
                <a:srgbClr val="407D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b="1" dirty="0">
                <a:solidFill>
                  <a:srgbClr val="C9BBA1"/>
                </a:solidFill>
                <a:effectLst/>
                <a:latin typeface="Arial" panose="020B0604020202020204" pitchFamily="34" charset="0"/>
              </a:rPr>
              <a:t>Relations </a:t>
            </a:r>
            <a:r>
              <a:rPr lang="fr-FR" sz="1000" b="1" dirty="0">
                <a:solidFill>
                  <a:srgbClr val="C9BBA1"/>
                </a:solidFill>
                <a:latin typeface="Arial" panose="020B0604020202020204" pitchFamily="34" charset="0"/>
              </a:rPr>
              <a:t>du pharmacien hospitalier au quotidien : un équipage solide</a:t>
            </a:r>
          </a:p>
          <a:p>
            <a:pPr algn="ctr"/>
            <a:endParaRPr lang="fr-FR" sz="700" b="1" dirty="0">
              <a:solidFill>
                <a:srgbClr val="C9BBA1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1000" b="1" dirty="0">
                <a:solidFill>
                  <a:srgbClr val="C9BBA1"/>
                </a:solidFill>
                <a:latin typeface="Arial" panose="020B0604020202020204" pitchFamily="34" charset="0"/>
              </a:rPr>
              <a:t>Le GHT pour le pharmacien hospitalier : du sextant au GPS </a:t>
            </a:r>
          </a:p>
          <a:p>
            <a:pPr algn="ctr"/>
            <a:endParaRPr lang="fr-FR" sz="700" b="1" dirty="0">
              <a:solidFill>
                <a:srgbClr val="C9BBA1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1000" b="1" dirty="0">
                <a:solidFill>
                  <a:srgbClr val="C9BBA1"/>
                </a:solidFill>
                <a:latin typeface="Arial" panose="020B0604020202020204" pitchFamily="34" charset="0"/>
              </a:rPr>
              <a:t>Cap sur l’avenir : le pharmacien à l’ère de l’intelligence artificielle </a:t>
            </a:r>
          </a:p>
          <a:p>
            <a:pPr algn="ctr"/>
            <a:endParaRPr lang="fr-FR" sz="900" b="1" dirty="0">
              <a:solidFill>
                <a:srgbClr val="B29E60"/>
              </a:solidFill>
              <a:latin typeface="Arial" panose="020B0604020202020204" pitchFamily="34" charset="0"/>
            </a:endParaRPr>
          </a:p>
        </p:txBody>
      </p:sp>
      <p:sp>
        <p:nvSpPr>
          <p:cNvPr id="14" name="Sous-titre 7"/>
          <p:cNvSpPr txBox="1">
            <a:spLocks/>
          </p:cNvSpPr>
          <p:nvPr/>
        </p:nvSpPr>
        <p:spPr>
          <a:xfrm>
            <a:off x="4355976" y="3028382"/>
            <a:ext cx="3796814" cy="1314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2000" b="1" dirty="0">
                <a:solidFill>
                  <a:schemeClr val="accent6"/>
                </a:solidFill>
              </a:rPr>
              <a:t>Projet </a:t>
            </a:r>
            <a:r>
              <a:rPr lang="fr-FR" sz="2000" b="1" dirty="0" err="1">
                <a:solidFill>
                  <a:schemeClr val="accent6"/>
                </a:solidFill>
              </a:rPr>
              <a:t>PharmLabs</a:t>
            </a:r>
            <a:r>
              <a:rPr lang="fr-FR" sz="2000" b="1" dirty="0">
                <a:solidFill>
                  <a:schemeClr val="accent6"/>
                </a:solidFill>
              </a:rPr>
              <a:t> : l’IA au service de l’intelligence collective</a:t>
            </a:r>
          </a:p>
          <a:p>
            <a:pPr marL="0" indent="0" algn="ctr">
              <a:buNone/>
            </a:pPr>
            <a:endParaRPr lang="fr-FR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9512" y="-15454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</p:txBody>
      </p:sp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470"/>
            <a:ext cx="1228725" cy="367030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DBD08F-F8DB-8330-4DE8-5EE0588706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19" y="501786"/>
            <a:ext cx="1732731" cy="2599097"/>
          </a:xfrm>
          <a:prstGeom prst="rect">
            <a:avLst/>
          </a:prstGeom>
        </p:spPr>
      </p:pic>
      <p:sp>
        <p:nvSpPr>
          <p:cNvPr id="12" name="Titre 6">
            <a:extLst>
              <a:ext uri="{FF2B5EF4-FFF2-40B4-BE49-F238E27FC236}">
                <a16:creationId xmlns:a16="http://schemas.microsoft.com/office/drawing/2014/main" id="{F348F19A-EA6C-4083-968F-81724C4B8A6F}"/>
              </a:ext>
            </a:extLst>
          </p:cNvPr>
          <p:cNvSpPr txBox="1">
            <a:spLocks/>
          </p:cNvSpPr>
          <p:nvPr/>
        </p:nvSpPr>
        <p:spPr>
          <a:xfrm>
            <a:off x="3635896" y="847842"/>
            <a:ext cx="5102763" cy="1818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La Pharmacie Clinique de demain : Intelligence Artificielle ou Intelligence Collective ?</a:t>
            </a:r>
          </a:p>
        </p:txBody>
      </p:sp>
    </p:spTree>
    <p:extLst>
      <p:ext uri="{BB962C8B-B14F-4D97-AF65-F5344CB8AC3E}">
        <p14:creationId xmlns:p14="http://schemas.microsoft.com/office/powerpoint/2010/main" val="1499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00000"/>
              </a:lnSpc>
              <a:buFont typeface="Arial,Sans-Serif"/>
              <a:buChar char="•"/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Qualité de l'analyse </a:t>
            </a: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hétérogène</a:t>
            </a: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 et </a:t>
            </a: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opérateur-dépendante</a:t>
            </a:r>
          </a:p>
          <a:p>
            <a:pPr marL="457200" indent="-457200">
              <a:lnSpc>
                <a:spcPct val="100000"/>
              </a:lnSpc>
              <a:buFont typeface="Arial,Sans-Serif"/>
              <a:buChar char="•"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Ressources humaines </a:t>
            </a: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insuffisantes</a:t>
            </a:r>
          </a:p>
          <a:p>
            <a:pPr marL="457200" indent="-457200">
              <a:lnSpc>
                <a:spcPct val="100000"/>
              </a:lnSpc>
              <a:buFont typeface="Arial,Sans-Serif"/>
              <a:buChar char="•"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Formations continues </a:t>
            </a: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insuffisantes</a:t>
            </a:r>
          </a:p>
          <a:p>
            <a:pPr marL="457200" indent="-457200">
              <a:lnSpc>
                <a:spcPct val="100000"/>
              </a:lnSpc>
              <a:buFont typeface="Arial,Sans-Serif"/>
              <a:buChar char="•"/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Sources d'information </a:t>
            </a: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incomplètes</a:t>
            </a: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 ou </a:t>
            </a: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mal identifiées</a:t>
            </a:r>
            <a:endParaRPr lang="fr-FR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Recherches</a:t>
            </a: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 fastidieuses et chronophages </a:t>
            </a:r>
            <a:endParaRPr lang="fr-FR" sz="3200" dirty="0">
              <a:solidFill>
                <a:schemeClr val="accent5">
                  <a:lumMod val="50000"/>
                </a:schemeClr>
              </a:solidFill>
              <a:latin typeface="Aptos Display" panose="020F0302020204030204"/>
              <a:ea typeface="Calibri Light"/>
              <a:cs typeface="Browallia New"/>
            </a:endParaRPr>
          </a:p>
          <a:p>
            <a:pPr marL="457200" indent="-457200">
              <a:buFont typeface="Arial"/>
              <a:buChar char="•"/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Initiatives locales de </a:t>
            </a: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création de référentiels</a:t>
            </a: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 nombreuses mais </a:t>
            </a: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isolées</a:t>
            </a: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, non partagées, peu ou pas évaluées...</a:t>
            </a:r>
            <a:endParaRPr lang="fr-FR" sz="32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Absence de canaux d'échanges </a:t>
            </a: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adaptés entre professionnels 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Aptos Display" panose="020F0302020204030204"/>
              <a:ea typeface="Calibri Light"/>
              <a:cs typeface="Browallia New"/>
            </a:endParaRPr>
          </a:p>
          <a:p>
            <a:pPr marL="457200" indent="-457200">
              <a:buFont typeface="Arial"/>
              <a:buChar char="•"/>
            </a:pP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Méthodes de </a:t>
            </a: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priorisation</a:t>
            </a: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 pauvres ou inexistantes</a:t>
            </a:r>
          </a:p>
          <a:p>
            <a:pPr marL="457200" indent="-457200">
              <a:buFont typeface="Arial"/>
              <a:buChar char="•"/>
            </a:pPr>
            <a:r>
              <a:rPr lang="fr-FR" sz="3200" b="1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SADP onéreux et non encore satisfaisants, pas ou peu d’IA</a:t>
            </a:r>
            <a:r>
              <a:rPr lang="fr-FR" sz="3200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Browallia New"/>
              </a:rPr>
              <a:t>…</a:t>
            </a:r>
          </a:p>
          <a:p>
            <a:endParaRPr 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accent5">
                    <a:lumMod val="50000"/>
                  </a:schemeClr>
                </a:solidFill>
              </a:rPr>
              <a:t>Analyse pharmaceutique : un constat d’insuffisances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3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1026" name="Picture 2" descr="55 900+ Fatigue Travail Stock Illustrations, graphiques vectoriels libre de  droits et Clip Art - iStock | Burn out, Fatigue sport, Pression hiérarchique">
            <a:extLst>
              <a:ext uri="{FF2B5EF4-FFF2-40B4-BE49-F238E27FC236}">
                <a16:creationId xmlns:a16="http://schemas.microsoft.com/office/drawing/2014/main" id="{AA95539D-F387-4F6C-AD3F-BE45E561C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58740"/>
            <a:ext cx="1851670" cy="18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8367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Autofit/>
          </a:bodyPr>
          <a:lstStyle/>
          <a:p>
            <a:r>
              <a:rPr lang="fr-FR" sz="3600" dirty="0">
                <a:solidFill>
                  <a:schemeClr val="accent1">
                    <a:lumMod val="50000"/>
                  </a:schemeClr>
                </a:solidFill>
              </a:rPr>
              <a:t>SADP : principe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B45C564-8D76-4965-89BE-CB9D73FE0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678" y="1113104"/>
            <a:ext cx="7974085" cy="349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5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626C1A7-92A8-446D-8D27-E4E5F37CBF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3553976"/>
            <a:ext cx="1178448" cy="692643"/>
          </a:xfrm>
          <a:prstGeom prst="rect">
            <a:avLst/>
          </a:prstGeom>
        </p:spPr>
      </p:pic>
      <p:pic>
        <p:nvPicPr>
          <p:cNvPr id="14" name="Image 13" descr="Une image contenant texte, Police, clipart, logo&#10;&#10;Le contenu généré par l’IA peut être incorrect.">
            <a:extLst>
              <a:ext uri="{FF2B5EF4-FFF2-40B4-BE49-F238E27FC236}">
                <a16:creationId xmlns:a16="http://schemas.microsoft.com/office/drawing/2014/main" id="{F04ECFBF-1A19-4246-B771-06354500F9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830207"/>
            <a:ext cx="2590924" cy="844142"/>
          </a:xfrm>
          <a:prstGeom prst="rect">
            <a:avLst/>
          </a:prstGeom>
        </p:spPr>
      </p:pic>
      <p:pic>
        <p:nvPicPr>
          <p:cNvPr id="15" name="Image 14" descr="Une image contenant Police, logo, Graphique, texte&#10;&#10;Le contenu généré par l’IA peut être incorrect.">
            <a:extLst>
              <a:ext uri="{FF2B5EF4-FFF2-40B4-BE49-F238E27FC236}">
                <a16:creationId xmlns:a16="http://schemas.microsoft.com/office/drawing/2014/main" id="{0289C971-3D92-4343-8F5F-3A09E59319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0859" y="1516244"/>
            <a:ext cx="2710659" cy="827464"/>
          </a:xfrm>
          <a:prstGeom prst="rect">
            <a:avLst/>
          </a:prstGeom>
        </p:spPr>
      </p:pic>
      <p:pic>
        <p:nvPicPr>
          <p:cNvPr id="16" name="Image 15" descr="Une image contenant Police, Graphique, texte, blanc&#10;&#10;Le contenu généré par l’IA peut être incorrect.">
            <a:extLst>
              <a:ext uri="{FF2B5EF4-FFF2-40B4-BE49-F238E27FC236}">
                <a16:creationId xmlns:a16="http://schemas.microsoft.com/office/drawing/2014/main" id="{341197DB-DA0F-4BEF-958D-2BAD64A083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919" y="2388615"/>
            <a:ext cx="2790264" cy="558939"/>
          </a:xfrm>
          <a:prstGeom prst="rect">
            <a:avLst/>
          </a:prstGeom>
        </p:spPr>
      </p:pic>
      <p:pic>
        <p:nvPicPr>
          <p:cNvPr id="17" name="Image 16" descr="Une image contenant Police, Graphique, logo, graphisme&#10;&#10;Le contenu généré par l’IA peut être incorrect.">
            <a:extLst>
              <a:ext uri="{FF2B5EF4-FFF2-40B4-BE49-F238E27FC236}">
                <a16:creationId xmlns:a16="http://schemas.microsoft.com/office/drawing/2014/main" id="{8EF3843C-0AF7-49E0-8C48-BFD496BDE0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5828" y="2439445"/>
            <a:ext cx="1864172" cy="54213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B07EDCC-DF86-4BDC-BD2C-A8FE88F447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1640" y="3695719"/>
            <a:ext cx="2719909" cy="562195"/>
          </a:xfrm>
          <a:prstGeom prst="rect">
            <a:avLst/>
          </a:prstGeom>
        </p:spPr>
      </p:pic>
      <p:pic>
        <p:nvPicPr>
          <p:cNvPr id="19" name="Picture 1" descr="May include: A red, white, and blue American flag waving in the wind. The flag has 13 horizontal stripes and 50 white stars on a blue field.">
            <a:extLst>
              <a:ext uri="{FF2B5EF4-FFF2-40B4-BE49-F238E27FC236}">
                <a16:creationId xmlns:a16="http://schemas.microsoft.com/office/drawing/2014/main" id="{590399F9-B329-4CAF-AB2F-9898FAF140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0102" y="3289465"/>
            <a:ext cx="851423" cy="556059"/>
          </a:xfrm>
          <a:prstGeom prst="rect">
            <a:avLst/>
          </a:prstGeom>
        </p:spPr>
      </p:pic>
      <p:pic>
        <p:nvPicPr>
          <p:cNvPr id="20" name="Picture 2" descr="Drapeau Suisse Aquarelle Transparente Pinceau Peint PNG , La Suisse, La Suisse  Drapeau, Vecteur Drapeau Suisse Fichier PNG et PSD pour le téléchargement  libre">
            <a:extLst>
              <a:ext uri="{FF2B5EF4-FFF2-40B4-BE49-F238E27FC236}">
                <a16:creationId xmlns:a16="http://schemas.microsoft.com/office/drawing/2014/main" id="{5A04ADE4-FDE7-4C47-8E3F-3333F7878F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24296" r="351" b="16664"/>
          <a:stretch>
            <a:fillRect/>
          </a:stretch>
        </p:blipFill>
        <p:spPr>
          <a:xfrm>
            <a:off x="3275856" y="3324928"/>
            <a:ext cx="976655" cy="557775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A37B8FBB-C361-40BF-B4AE-BEEA920452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7710" y="985352"/>
            <a:ext cx="2347070" cy="6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9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5">
                    <a:lumMod val="50000"/>
                  </a:schemeClr>
                </a:solidFill>
              </a:rPr>
              <a:t>SADP : formats classiques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32416585-AB68-444C-9BDE-3CAA5D3E0624}"/>
              </a:ext>
            </a:extLst>
          </p:cNvPr>
          <p:cNvSpPr txBox="1">
            <a:spLocks/>
          </p:cNvSpPr>
          <p:nvPr/>
        </p:nvSpPr>
        <p:spPr>
          <a:xfrm>
            <a:off x="2631316" y="1725454"/>
            <a:ext cx="5788141" cy="2847473"/>
          </a:xfrm>
          <a:prstGeom prst="rect">
            <a:avLst/>
          </a:prstGeom>
        </p:spPr>
        <p:txBody>
          <a:bodyPr lIns="91440" tIns="45720" rIns="91440" bIns="4572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SADP "fermés"</a:t>
            </a:r>
            <a:r>
              <a:rPr lang="fr-FR" sz="3600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 :  </a:t>
            </a:r>
            <a:r>
              <a:rPr lang="fr-FR" sz="3600" i="1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prêt à porter</a:t>
            </a:r>
            <a:endParaRPr lang="en-US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base limitée de règles/AP développées par l’éditeur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400" b="1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pas de travail de rédaction pour l’utilisateur / utilisable immédiatement</a:t>
            </a:r>
            <a:endParaRPr lang="fr-FR" sz="2400" b="1" dirty="0">
              <a:solidFill>
                <a:srgbClr val="000000"/>
              </a:solidFill>
              <a:latin typeface="Aptos Display" panose="020F0302020204030204"/>
              <a:ea typeface="Calibri Light"/>
              <a:cs typeface="Browallia New"/>
            </a:endParaRPr>
          </a:p>
          <a:p>
            <a:pPr marL="571500" indent="-5715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peu satisfaisant au vu de l'évolution rapide des connaissances et des besoins spécifiques des sites/utilisateurs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600" dirty="0">
              <a:solidFill>
                <a:srgbClr val="1E4E79"/>
              </a:solidFill>
              <a:latin typeface="Browallia New"/>
              <a:ea typeface="Calibri Light"/>
              <a:cs typeface="Browallia New"/>
            </a:endParaRPr>
          </a:p>
          <a:p>
            <a:r>
              <a:rPr lang="fr-FR" sz="3600" b="1" dirty="0">
                <a:solidFill>
                  <a:schemeClr val="accent5"/>
                </a:solidFill>
                <a:latin typeface="Browallia New"/>
                <a:ea typeface="Calibri Light"/>
                <a:cs typeface="Browallia New"/>
              </a:rPr>
              <a:t>SADP "ouverts" </a:t>
            </a:r>
            <a:r>
              <a:rPr lang="fr-FR" sz="3600" dirty="0">
                <a:solidFill>
                  <a:schemeClr val="accent5"/>
                </a:solidFill>
                <a:latin typeface="Browallia New"/>
                <a:ea typeface="Calibri Light"/>
                <a:cs typeface="Browallia New"/>
              </a:rPr>
              <a:t>: </a:t>
            </a:r>
            <a:r>
              <a:rPr lang="fr-FR" sz="3600" i="1" dirty="0">
                <a:solidFill>
                  <a:schemeClr val="accent5"/>
                </a:solidFill>
                <a:latin typeface="Browallia New"/>
                <a:ea typeface="Calibri Light"/>
                <a:cs typeface="Browallia New"/>
              </a:rPr>
              <a:t>haute couture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400" b="1">
                <a:solidFill>
                  <a:schemeClr val="accent5"/>
                </a:solidFill>
                <a:latin typeface="Browallia New"/>
                <a:ea typeface="Calibri Light"/>
                <a:cs typeface="Browallia New"/>
              </a:rPr>
              <a:t>codage libre des règles/AP par l'utilisateur -&gt; grande liberté de création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fr-FR" sz="2400" b="1">
                <a:solidFill>
                  <a:schemeClr val="accent5"/>
                </a:solidFill>
                <a:latin typeface="Browallia New"/>
                <a:ea typeface="Calibri Light"/>
                <a:cs typeface="Browallia New"/>
              </a:rPr>
              <a:t>exigence de spécialisation et de temps dédié </a:t>
            </a:r>
            <a:endParaRPr lang="fr-FR" sz="2400" b="1" dirty="0">
              <a:solidFill>
                <a:schemeClr val="accent5"/>
              </a:solidFill>
              <a:latin typeface="Browallia New"/>
              <a:ea typeface="Calibri Light"/>
              <a:cs typeface="Browallia New"/>
            </a:endParaRPr>
          </a:p>
        </p:txBody>
      </p:sp>
      <p:pic>
        <p:nvPicPr>
          <p:cNvPr id="14" name="Image 13" descr="Couturier. Tailleur Mâle Mesure Et Couture Pour Ses Clients. Habillement  Concepteur Travail Habillage Procédé Vectoriel Illustration de Vecteur -  Illustration du couture, créateur: 253337001">
            <a:extLst>
              <a:ext uri="{FF2B5EF4-FFF2-40B4-BE49-F238E27FC236}">
                <a16:creationId xmlns:a16="http://schemas.microsoft.com/office/drawing/2014/main" id="{96AC748F-2309-43AE-8DC0-B144FC9197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1309" y="3217047"/>
            <a:ext cx="1129952" cy="1134997"/>
          </a:xfrm>
          <a:prstGeom prst="rect">
            <a:avLst/>
          </a:prstGeom>
        </p:spPr>
      </p:pic>
      <p:pic>
        <p:nvPicPr>
          <p:cNvPr id="15" name="Picture 6" descr="Haute couture dress Vectors - Download Free High-Quality Vectors from  Freepik | Freepik">
            <a:extLst>
              <a:ext uri="{FF2B5EF4-FFF2-40B4-BE49-F238E27FC236}">
                <a16:creationId xmlns:a16="http://schemas.microsoft.com/office/drawing/2014/main" id="{DF427A1A-0B3A-4BE8-BF6B-6D7B3A577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3" y="3057027"/>
            <a:ext cx="912853" cy="129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Des SMS pour les les boutiques du secteur vetements">
            <a:extLst>
              <a:ext uri="{FF2B5EF4-FFF2-40B4-BE49-F238E27FC236}">
                <a16:creationId xmlns:a16="http://schemas.microsoft.com/office/drawing/2014/main" id="{B2A6EE98-3D3B-405E-9B7F-70D71019E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58" y="1689058"/>
            <a:ext cx="2436680" cy="12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8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SADP ouverts : la problématique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17E7B067-1DE9-4775-96D5-7E944716CD9E}"/>
              </a:ext>
            </a:extLst>
          </p:cNvPr>
          <p:cNvSpPr txBox="1">
            <a:spLocks/>
          </p:cNvSpPr>
          <p:nvPr/>
        </p:nvSpPr>
        <p:spPr>
          <a:xfrm>
            <a:off x="4626860" y="1447728"/>
            <a:ext cx="4056504" cy="3128497"/>
          </a:xfrm>
          <a:prstGeom prst="rect">
            <a:avLst/>
          </a:prstGeom>
        </p:spPr>
        <p:txBody>
          <a:bodyPr lIns="91440" tIns="45720" rIns="91440" bIns="45720" anchor="t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/>
              <a:buChar char="•"/>
            </a:pPr>
            <a:r>
              <a:rPr lang="fr-FR" sz="3000" b="1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Coquilles vides</a:t>
            </a:r>
          </a:p>
          <a:p>
            <a:pPr marL="457200" indent="-457200">
              <a:buFont typeface="Arial"/>
              <a:buChar char="•"/>
            </a:pPr>
            <a:r>
              <a:rPr lang="fr-FR" sz="3000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Algorithmes </a:t>
            </a:r>
            <a:r>
              <a:rPr lang="fr-FR" sz="3000" b="1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créés localement par les utilisateurs</a:t>
            </a:r>
            <a:r>
              <a:rPr lang="fr-FR" sz="3000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 basés sur les thématiques maitrisées / pas forcément sur les besoins réels</a:t>
            </a:r>
          </a:p>
          <a:p>
            <a:pPr marL="457200" indent="-457200">
              <a:buFont typeface="Arial"/>
              <a:buChar char="•"/>
            </a:pPr>
            <a:r>
              <a:rPr lang="fr-FR" sz="300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Pas ou peu d’échanges entre sites </a:t>
            </a:r>
          </a:p>
          <a:p>
            <a:pPr marL="457200" indent="-457200">
              <a:buFont typeface="Arial"/>
              <a:buChar char="•"/>
            </a:pPr>
            <a:r>
              <a:rPr lang="fr-FR" sz="3000" b="1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Peu</a:t>
            </a:r>
            <a:r>
              <a:rPr lang="fr-FR" sz="3000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 </a:t>
            </a:r>
            <a:r>
              <a:rPr lang="fr-FR" sz="3000" b="1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d'évaluation</a:t>
            </a:r>
            <a:r>
              <a:rPr lang="fr-FR" sz="3000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, de réévaluation, de mises à jour des AP au fil de l’eau</a:t>
            </a:r>
          </a:p>
          <a:p>
            <a:pPr marL="457200" indent="-457200">
              <a:buFont typeface="Arial"/>
              <a:buChar char="•"/>
            </a:pPr>
            <a:r>
              <a:rPr lang="fr-FR" sz="3000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Absence de </a:t>
            </a:r>
            <a:r>
              <a:rPr lang="fr-FR" sz="3000" b="1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veille automatisée </a:t>
            </a:r>
            <a:r>
              <a:rPr lang="fr-FR" sz="3000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de la littérature</a:t>
            </a:r>
            <a:endParaRPr lang="fr-FR" dirty="0"/>
          </a:p>
          <a:p>
            <a:pPr marL="457200" indent="-457200">
              <a:buFont typeface="Arial"/>
              <a:buChar char="•"/>
            </a:pPr>
            <a:r>
              <a:rPr lang="fr-FR" sz="3000" b="1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Responsabilité, spécialisation, engagement, temps dédié +++ </a:t>
            </a:r>
            <a:r>
              <a:rPr lang="fr-FR" sz="3000" dirty="0">
                <a:solidFill>
                  <a:srgbClr val="1E4E79"/>
                </a:solidFill>
                <a:latin typeface="Browallia New"/>
                <a:ea typeface="Calibri Light"/>
                <a:cs typeface="Browallia New"/>
              </a:rPr>
              <a:t>pour la création et le codage des règles, duplication des démarches...</a:t>
            </a:r>
          </a:p>
          <a:p>
            <a:endParaRPr lang="fr-FR" sz="3200" b="1" dirty="0">
              <a:solidFill>
                <a:schemeClr val="accent4">
                  <a:lumMod val="49000"/>
                </a:schemeClr>
              </a:solidFill>
              <a:latin typeface="Browallia New"/>
              <a:ea typeface="Calibri Light"/>
              <a:cs typeface="Browallia New"/>
            </a:endParaRPr>
          </a:p>
          <a:p>
            <a:r>
              <a:rPr lang="fr-FR" sz="3200" b="1" dirty="0">
                <a:solidFill>
                  <a:schemeClr val="accent4">
                    <a:lumMod val="49000"/>
                  </a:schemeClr>
                </a:solidFill>
                <a:latin typeface="Browallia New"/>
                <a:ea typeface="Calibri Light"/>
                <a:cs typeface="Browallia New"/>
              </a:rPr>
              <a:t>Chacun chez soi à réinventer la roue...</a:t>
            </a:r>
          </a:p>
          <a:p>
            <a:endParaRPr lang="fr-FR" sz="3200" b="1" dirty="0">
              <a:solidFill>
                <a:srgbClr val="074D68"/>
              </a:solidFill>
              <a:latin typeface="Browallia New"/>
              <a:ea typeface="Calibri Light"/>
              <a:cs typeface="Browallia New"/>
            </a:endParaRPr>
          </a:p>
          <a:p>
            <a:r>
              <a:rPr lang="fr-FR" sz="4000" b="1" dirty="0">
                <a:solidFill>
                  <a:schemeClr val="accent2"/>
                </a:solidFill>
                <a:latin typeface="Browallia New"/>
                <a:ea typeface="Calibri Light"/>
                <a:cs typeface="Browallia New"/>
              </a:rPr>
              <a:t>A l'ère du numérique ?</a:t>
            </a:r>
            <a:endParaRPr lang="fr-FR" dirty="0">
              <a:solidFill>
                <a:schemeClr val="accent2"/>
              </a:solidFill>
            </a:endParaRPr>
          </a:p>
          <a:p>
            <a:endParaRPr lang="fr-FR" sz="3200" b="1" dirty="0">
              <a:solidFill>
                <a:schemeClr val="accent4">
                  <a:lumMod val="49000"/>
                </a:schemeClr>
              </a:solidFill>
              <a:latin typeface="Browallia New"/>
              <a:ea typeface="Calibri Light"/>
              <a:cs typeface="Browallia New"/>
            </a:endParaRPr>
          </a:p>
          <a:p>
            <a:endParaRPr lang="fr-FR" sz="3200" b="1" dirty="0">
              <a:solidFill>
                <a:srgbClr val="074D68"/>
              </a:solidFill>
              <a:latin typeface="Browallia New"/>
              <a:ea typeface="Calibri Light"/>
              <a:cs typeface="Browallia New"/>
            </a:endParaRPr>
          </a:p>
          <a:p>
            <a:endParaRPr lang="fr-FR" sz="3200" b="1" dirty="0">
              <a:solidFill>
                <a:srgbClr val="E97132"/>
              </a:solidFill>
              <a:latin typeface="Browallia New"/>
              <a:ea typeface="Calibri Light"/>
              <a:cs typeface="Browallia New"/>
            </a:endParaRPr>
          </a:p>
          <a:p>
            <a:endParaRPr lang="fr-FR" sz="2800" dirty="0">
              <a:solidFill>
                <a:srgbClr val="1E4E79"/>
              </a:solidFill>
              <a:latin typeface="Browallia New"/>
              <a:ea typeface="Calibri Light"/>
              <a:cs typeface="Browallia New"/>
            </a:endParaRPr>
          </a:p>
        </p:txBody>
      </p:sp>
      <p:pic>
        <p:nvPicPr>
          <p:cNvPr id="14" name="Image 13" descr="Les Echos START on X: &quot;Pourquoi il ne faut pas confondre “posture  d'entrepreneur” et “réinventer la roue À lire sur START&amp;CO !  https://t.co/hNCiuxlGgM https://t.co/xySdwy3eIX&quot; / X">
            <a:extLst>
              <a:ext uri="{FF2B5EF4-FFF2-40B4-BE49-F238E27FC236}">
                <a16:creationId xmlns:a16="http://schemas.microsoft.com/office/drawing/2014/main" id="{D6C69536-C795-4D82-A34B-19B1A2309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64" y="1722109"/>
            <a:ext cx="3953736" cy="21695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83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Philosophie du projet </a:t>
            </a:r>
            <a:r>
              <a:rPr lang="fr-FR" dirty="0" err="1">
                <a:solidFill>
                  <a:schemeClr val="accent1">
                    <a:lumMod val="50000"/>
                  </a:schemeClr>
                </a:solidFill>
              </a:rPr>
              <a:t>PharmLabs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8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CDC1823-B3D7-4CAD-8B34-99DC254F7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00" y="1351184"/>
            <a:ext cx="8172400" cy="332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62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3E2E0A-678F-4012-B539-62B1F17A2C1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71EEEBD1-AE75-4A3C-9F41-299B15260DB4}"/>
              </a:ext>
            </a:extLst>
          </p:cNvPr>
          <p:cNvSpPr txBox="1">
            <a:spLocks/>
          </p:cNvSpPr>
          <p:nvPr/>
        </p:nvSpPr>
        <p:spPr>
          <a:xfrm>
            <a:off x="622014" y="550308"/>
            <a:ext cx="7945585" cy="194943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5400" b="1" dirty="0">
                <a:solidFill>
                  <a:srgbClr val="1E4E79"/>
                </a:solidFill>
                <a:latin typeface="Browallia New"/>
                <a:ea typeface="Calibri Light"/>
                <a:cs typeface="Calibri Light"/>
              </a:rPr>
              <a:t>L'ambition </a:t>
            </a:r>
            <a:r>
              <a:rPr lang="fr-FR" sz="5400" b="1" dirty="0" err="1">
                <a:solidFill>
                  <a:srgbClr val="1E4E79"/>
                </a:solidFill>
                <a:latin typeface="Browallia New"/>
                <a:ea typeface="Calibri Light"/>
                <a:cs typeface="Calibri Light"/>
              </a:rPr>
              <a:t>PharmLabs</a:t>
            </a:r>
            <a:br>
              <a:rPr lang="fr-FR" sz="5400" b="1" dirty="0">
                <a:latin typeface="Browallia New"/>
                <a:ea typeface="Calibri Light"/>
                <a:cs typeface="Calibri Light"/>
              </a:rPr>
            </a:br>
            <a:br>
              <a:rPr lang="fr-FR" sz="3600" b="1" dirty="0">
                <a:latin typeface="Browallia New"/>
                <a:ea typeface="Calibri Light"/>
                <a:cs typeface="Calibri Light"/>
              </a:rPr>
            </a:br>
            <a:r>
              <a:rPr lang="fr-FR" sz="4000" dirty="0">
                <a:solidFill>
                  <a:schemeClr val="accent4">
                    <a:lumMod val="49000"/>
                  </a:schemeClr>
                </a:solidFill>
                <a:latin typeface="Browallia New"/>
                <a:ea typeface="Calibri Light"/>
                <a:cs typeface="Calibri Light"/>
              </a:rPr>
              <a:t>Au-delà d'un simple partage d'AP, mettre à profit </a:t>
            </a:r>
            <a:r>
              <a:rPr lang="fr-FR" sz="4000" b="1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Calibri Light"/>
              </a:rPr>
              <a:t>l'intelligence collective</a:t>
            </a:r>
            <a:r>
              <a:rPr lang="fr-FR" sz="4000" dirty="0">
                <a:solidFill>
                  <a:schemeClr val="accent5">
                    <a:lumMod val="50000"/>
                  </a:schemeClr>
                </a:solidFill>
                <a:latin typeface="Browallia New"/>
                <a:ea typeface="Calibri Light"/>
                <a:cs typeface="Calibri Light"/>
              </a:rPr>
              <a:t> </a:t>
            </a:r>
            <a:r>
              <a:rPr lang="fr-FR" sz="4000" dirty="0">
                <a:solidFill>
                  <a:schemeClr val="accent4">
                    <a:lumMod val="49000"/>
                  </a:schemeClr>
                </a:solidFill>
                <a:latin typeface="Browallia New"/>
                <a:ea typeface="Calibri Light"/>
                <a:cs typeface="Calibri Light"/>
              </a:rPr>
              <a:t>pour organiser la </a:t>
            </a:r>
            <a:r>
              <a:rPr lang="fr-FR" sz="4000" b="1" dirty="0">
                <a:solidFill>
                  <a:schemeClr val="accent2"/>
                </a:solidFill>
                <a:latin typeface="Browallia New"/>
                <a:ea typeface="Calibri Light"/>
                <a:cs typeface="Calibri Light"/>
              </a:rPr>
              <a:t>proposition, la sélection, l'amélioration, l'évaluation, la validation et la mise à jour d'une base d' AP </a:t>
            </a:r>
            <a:r>
              <a:rPr lang="fr-FR" sz="4000" dirty="0">
                <a:solidFill>
                  <a:schemeClr val="accent4">
                    <a:lumMod val="49000"/>
                  </a:schemeClr>
                </a:solidFill>
                <a:latin typeface="Browallia New"/>
                <a:ea typeface="Calibri Light"/>
                <a:cs typeface="Calibri Light"/>
              </a:rPr>
              <a:t>par la communauté des contributeurs </a:t>
            </a:r>
            <a:endParaRPr lang="fr-FR" dirty="0">
              <a:solidFill>
                <a:schemeClr val="accent4">
                  <a:lumMod val="49000"/>
                </a:schemeClr>
              </a:solidFill>
              <a:latin typeface="Browallia New"/>
              <a:ea typeface="Calibri Light"/>
              <a:cs typeface="Calibri Light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718924CB-04B2-4D8B-8E80-69A221DD83FB}"/>
              </a:ext>
            </a:extLst>
          </p:cNvPr>
          <p:cNvSpPr txBox="1">
            <a:spLocks/>
          </p:cNvSpPr>
          <p:nvPr/>
        </p:nvSpPr>
        <p:spPr>
          <a:xfrm>
            <a:off x="3923928" y="2271678"/>
            <a:ext cx="4643672" cy="23221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/>
              <a:buChar char="ü"/>
            </a:pPr>
            <a:r>
              <a:rPr lang="fr-FR" sz="2000" dirty="0">
                <a:solidFill>
                  <a:schemeClr val="accent2"/>
                </a:solidFill>
                <a:latin typeface="Browallia New"/>
                <a:ea typeface="Calibri Light"/>
                <a:cs typeface="Calibri Light"/>
              </a:rPr>
              <a:t>Mutualisation </a:t>
            </a:r>
            <a:r>
              <a:rPr lang="fr-FR" sz="2000" dirty="0">
                <a:solidFill>
                  <a:schemeClr val="accent4">
                    <a:lumMod val="49000"/>
                  </a:schemeClr>
                </a:solidFill>
                <a:latin typeface="Browallia New"/>
                <a:ea typeface="Calibri Light"/>
                <a:cs typeface="Calibri Light"/>
              </a:rPr>
              <a:t>des efforts </a:t>
            </a:r>
            <a:endParaRPr lang="fr-FR" sz="2000" dirty="0">
              <a:solidFill>
                <a:schemeClr val="accent4">
                  <a:lumMod val="49000"/>
                </a:schemeClr>
              </a:solidFill>
              <a:latin typeface="Aptos Display" panose="020F0302020204030204"/>
              <a:ea typeface="Calibri Light"/>
              <a:cs typeface="Calibri Light"/>
            </a:endParaRPr>
          </a:p>
          <a:p>
            <a:pPr marL="457200" indent="-457200" algn="l">
              <a:buFont typeface="Wingdings"/>
              <a:buChar char="ü"/>
            </a:pPr>
            <a:r>
              <a:rPr lang="fr-FR" sz="2000" dirty="0">
                <a:solidFill>
                  <a:schemeClr val="accent2"/>
                </a:solidFill>
                <a:latin typeface="Browallia New"/>
                <a:ea typeface="Calibri Light"/>
                <a:cs typeface="Calibri Light"/>
              </a:rPr>
              <a:t>Accès aux règles développées </a:t>
            </a:r>
            <a:r>
              <a:rPr lang="fr-FR" sz="2000" dirty="0">
                <a:solidFill>
                  <a:schemeClr val="accent4">
                    <a:lumMod val="49000"/>
                  </a:schemeClr>
                </a:solidFill>
                <a:latin typeface="Browallia New"/>
                <a:ea typeface="Calibri Light"/>
                <a:cs typeface="Calibri Light"/>
              </a:rPr>
              <a:t>sur des thématiques non maitrisées localement</a:t>
            </a:r>
          </a:p>
          <a:p>
            <a:pPr marL="457200" indent="-457200" algn="l">
              <a:buFont typeface="Wingdings"/>
              <a:buChar char="ü"/>
            </a:pPr>
            <a:r>
              <a:rPr lang="fr-FR" sz="2000" dirty="0">
                <a:solidFill>
                  <a:schemeClr val="accent2"/>
                </a:solidFill>
                <a:latin typeface="Browallia New"/>
                <a:ea typeface="Calibri Light"/>
                <a:cs typeface="Calibri Light"/>
              </a:rPr>
              <a:t>Homogénéisation</a:t>
            </a:r>
            <a:r>
              <a:rPr lang="fr-FR" sz="2000" dirty="0">
                <a:solidFill>
                  <a:schemeClr val="accent4">
                    <a:lumMod val="49000"/>
                  </a:schemeClr>
                </a:solidFill>
                <a:latin typeface="Browallia New"/>
                <a:ea typeface="Calibri Light"/>
                <a:cs typeface="Calibri Light"/>
              </a:rPr>
              <a:t> des</a:t>
            </a:r>
            <a:r>
              <a:rPr lang="fr-FR" sz="2000" dirty="0">
                <a:solidFill>
                  <a:schemeClr val="accent1">
                    <a:lumMod val="76000"/>
                  </a:schemeClr>
                </a:solidFill>
                <a:latin typeface="Browallia New"/>
                <a:ea typeface="Calibri Light"/>
                <a:cs typeface="Calibri Light"/>
              </a:rPr>
              <a:t> </a:t>
            </a:r>
            <a:r>
              <a:rPr lang="fr-FR" sz="2000" dirty="0">
                <a:solidFill>
                  <a:schemeClr val="accent4">
                    <a:lumMod val="49000"/>
                  </a:schemeClr>
                </a:solidFill>
                <a:latin typeface="Browallia New"/>
                <a:ea typeface="Calibri Light"/>
                <a:cs typeface="Calibri Light"/>
              </a:rPr>
              <a:t>pratiques</a:t>
            </a:r>
          </a:p>
          <a:p>
            <a:pPr marL="457200" indent="-457200" algn="l">
              <a:buFont typeface="Wingdings"/>
              <a:buChar char="ü"/>
            </a:pPr>
            <a:r>
              <a:rPr lang="fr-FR" sz="2000" dirty="0">
                <a:solidFill>
                  <a:schemeClr val="accent2"/>
                </a:solidFill>
                <a:latin typeface="Browallia New"/>
                <a:ea typeface="Calibri Light"/>
                <a:cs typeface="Calibri Light"/>
              </a:rPr>
              <a:t>Richesse et évolutivité </a:t>
            </a:r>
            <a:r>
              <a:rPr lang="fr-FR" sz="2000" dirty="0">
                <a:solidFill>
                  <a:schemeClr val="accent4">
                    <a:lumMod val="49000"/>
                  </a:schemeClr>
                </a:solidFill>
                <a:latin typeface="Browallia New"/>
                <a:ea typeface="Calibri Light"/>
                <a:cs typeface="Calibri Light"/>
              </a:rPr>
              <a:t>de la base de connaissances</a:t>
            </a:r>
            <a:endParaRPr lang="fr-FR" sz="2000" dirty="0">
              <a:solidFill>
                <a:schemeClr val="accent4">
                  <a:lumMod val="49000"/>
                </a:schemeClr>
              </a:solidFill>
              <a:latin typeface="Aptos Display" panose="020F0302020204030204"/>
              <a:ea typeface="Calibri Light"/>
              <a:cs typeface="Calibri Light"/>
            </a:endParaRPr>
          </a:p>
          <a:p>
            <a:pPr marL="457200" indent="-457200" algn="l">
              <a:buFont typeface="Wingdings"/>
              <a:buChar char="ü"/>
            </a:pPr>
            <a:r>
              <a:rPr lang="fr-FR" sz="2000" dirty="0">
                <a:solidFill>
                  <a:schemeClr val="accent2"/>
                </a:solidFill>
                <a:latin typeface="Browallia New"/>
                <a:ea typeface="Calibri Light"/>
                <a:cs typeface="Calibri Light"/>
              </a:rPr>
              <a:t>Organisation et priorisation </a:t>
            </a:r>
            <a:r>
              <a:rPr lang="fr-FR" sz="2000" dirty="0">
                <a:solidFill>
                  <a:schemeClr val="accent4">
                    <a:lumMod val="49000"/>
                  </a:schemeClr>
                </a:solidFill>
                <a:latin typeface="Browallia New"/>
                <a:ea typeface="Calibri Light"/>
                <a:cs typeface="Calibri Light"/>
              </a:rPr>
              <a:t>des thématiques traitées</a:t>
            </a:r>
          </a:p>
          <a:p>
            <a:pPr marL="457200" indent="-457200" algn="l">
              <a:buFont typeface="Wingdings"/>
              <a:buChar char="ü"/>
            </a:pPr>
            <a:r>
              <a:rPr lang="fr-FR" sz="2000" dirty="0">
                <a:solidFill>
                  <a:schemeClr val="accent2"/>
                </a:solidFill>
                <a:latin typeface="Browallia New"/>
                <a:ea typeface="Calibri Light"/>
                <a:cs typeface="Calibri Light"/>
              </a:rPr>
              <a:t>Méthodologie de validation </a:t>
            </a:r>
            <a:r>
              <a:rPr lang="fr-FR" sz="2000" dirty="0">
                <a:solidFill>
                  <a:schemeClr val="accent4">
                    <a:lumMod val="49000"/>
                  </a:schemeClr>
                </a:solidFill>
                <a:latin typeface="Browallia New"/>
                <a:ea typeface="Calibri Light"/>
                <a:cs typeface="Calibri Light"/>
              </a:rPr>
              <a:t>robuste</a:t>
            </a:r>
          </a:p>
          <a:p>
            <a:pPr marL="457200" indent="-457200" algn="l">
              <a:buFont typeface="Wingdings"/>
              <a:buChar char="ü"/>
            </a:pPr>
            <a:r>
              <a:rPr lang="fr-FR" sz="2000" dirty="0">
                <a:solidFill>
                  <a:schemeClr val="accent2"/>
                </a:solidFill>
                <a:latin typeface="Browallia New"/>
                <a:ea typeface="Calibri Light"/>
                <a:cs typeface="Calibri Light"/>
              </a:rPr>
              <a:t>Partage immédiat </a:t>
            </a:r>
            <a:r>
              <a:rPr lang="fr-FR" sz="2000" dirty="0">
                <a:solidFill>
                  <a:schemeClr val="accent4">
                    <a:lumMod val="49000"/>
                  </a:schemeClr>
                </a:solidFill>
                <a:latin typeface="Browallia New"/>
                <a:ea typeface="Calibri Light"/>
                <a:cs typeface="Calibri Light"/>
              </a:rPr>
              <a:t>de de la base de données</a:t>
            </a:r>
          </a:p>
          <a:p>
            <a:pPr marL="457200" indent="-457200" algn="l">
              <a:buFont typeface="Wingdings"/>
              <a:buChar char="ü"/>
            </a:pPr>
            <a:r>
              <a:rPr lang="fr-FR" sz="2000" dirty="0">
                <a:solidFill>
                  <a:schemeClr val="accent2"/>
                </a:solidFill>
                <a:latin typeface="Browallia New"/>
                <a:ea typeface="Calibri Light"/>
                <a:cs typeface="Calibri Light"/>
              </a:rPr>
              <a:t>Veille et mise à jour</a:t>
            </a:r>
            <a:r>
              <a:rPr lang="fr-FR" sz="2000" dirty="0">
                <a:solidFill>
                  <a:schemeClr val="accent4">
                    <a:lumMod val="49000"/>
                  </a:schemeClr>
                </a:solidFill>
                <a:latin typeface="Browallia New"/>
                <a:ea typeface="Calibri Light"/>
                <a:cs typeface="Calibri Light"/>
              </a:rPr>
              <a:t> en continu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EBF4FAD8-D924-4B65-A890-4D1A13ED263B}"/>
              </a:ext>
            </a:extLst>
          </p:cNvPr>
          <p:cNvGrpSpPr/>
          <p:nvPr/>
        </p:nvGrpSpPr>
        <p:grpSpPr>
          <a:xfrm>
            <a:off x="918538" y="2499742"/>
            <a:ext cx="2608502" cy="1721728"/>
            <a:chOff x="6448528" y="-113946"/>
            <a:chExt cx="7443787" cy="4891524"/>
          </a:xfrm>
        </p:grpSpPr>
        <p:pic>
          <p:nvPicPr>
            <p:cNvPr id="16" name="Image 15" descr="Une image contenant diagramme, capture d’écran, cercle, conception&#10;&#10;Description générée automatiquement">
              <a:extLst>
                <a:ext uri="{FF2B5EF4-FFF2-40B4-BE49-F238E27FC236}">
                  <a16:creationId xmlns:a16="http://schemas.microsoft.com/office/drawing/2014/main" id="{36DF29CB-E957-4360-B5E7-76A4FD466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48528" y="-113946"/>
              <a:ext cx="7443787" cy="48915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Graphique 15" descr="Personne avec une idée contour">
              <a:extLst>
                <a:ext uri="{FF2B5EF4-FFF2-40B4-BE49-F238E27FC236}">
                  <a16:creationId xmlns:a16="http://schemas.microsoft.com/office/drawing/2014/main" id="{F08CACBF-0C85-4593-BE11-EE66352CD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54095" y="2092990"/>
              <a:ext cx="736948" cy="622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79463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</TotalTime>
  <Words>767</Words>
  <Application>Microsoft Office PowerPoint</Application>
  <PresentationFormat>Affichage à l'écran (16:9)</PresentationFormat>
  <Paragraphs>125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Arial,Sans-Serif</vt:lpstr>
      <vt:lpstr>Browallia New</vt:lpstr>
      <vt:lpstr>Calibri</vt:lpstr>
      <vt:lpstr>Wingdings</vt:lpstr>
      <vt:lpstr>Thème Office</vt:lpstr>
      <vt:lpstr>Présentation PowerPoint</vt:lpstr>
      <vt:lpstr>Présentation PowerPoint</vt:lpstr>
      <vt:lpstr>Analyse pharmaceutique : un constat d’insuffisances</vt:lpstr>
      <vt:lpstr>SADP : principe</vt:lpstr>
      <vt:lpstr>Présentation PowerPoint</vt:lpstr>
      <vt:lpstr>SADP : formats classiques</vt:lpstr>
      <vt:lpstr>SADP ouverts : la problématique</vt:lpstr>
      <vt:lpstr>Philosophie du projet PharmLabs</vt:lpstr>
      <vt:lpstr>Présentation PowerPoint</vt:lpstr>
      <vt:lpstr>Présentation PowerPoint</vt:lpstr>
      <vt:lpstr>L'IA dans PharmLabs : au service de l’intelligence collective </vt:lpstr>
      <vt:lpstr>Pharmlabs : pensé par et pour les utilisateurs de SADP…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Echanges et questions</vt:lpstr>
    </vt:vector>
  </TitlesOfParts>
  <Company>CHU-RENNES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MERCEROLLE</dc:creator>
  <cp:lastModifiedBy>VIAUD-CHATTI Valérie</cp:lastModifiedBy>
  <cp:revision>89</cp:revision>
  <dcterms:created xsi:type="dcterms:W3CDTF">2020-01-30T14:19:40Z</dcterms:created>
  <dcterms:modified xsi:type="dcterms:W3CDTF">2026-03-31T08:21:07Z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91d6119-873b-4397-8a13-8f0b0381b9bf_Enabled">
    <vt:lpwstr>true</vt:lpwstr>
  </property>
  <property fmtid="{D5CDD505-2E9C-101B-9397-08002B2CF9AE}" pid="3" name="MSIP_Label_591d6119-873b-4397-8a13-8f0b0381b9bf_SetDate">
    <vt:lpwstr>2026-03-24T16:27:13Z</vt:lpwstr>
  </property>
  <property fmtid="{D5CDD505-2E9C-101B-9397-08002B2CF9AE}" pid="4" name="MSIP_Label_591d6119-873b-4397-8a13-8f0b0381b9bf_Method">
    <vt:lpwstr>Standard</vt:lpwstr>
  </property>
  <property fmtid="{D5CDD505-2E9C-101B-9397-08002B2CF9AE}" pid="5" name="MSIP_Label_591d6119-873b-4397-8a13-8f0b0381b9bf_Name">
    <vt:lpwstr>C1 - Interne</vt:lpwstr>
  </property>
  <property fmtid="{D5CDD505-2E9C-101B-9397-08002B2CF9AE}" pid="6" name="MSIP_Label_591d6119-873b-4397-8a13-8f0b0381b9bf_SiteId">
    <vt:lpwstr>905eea10-a76c-4815-8160-ba433c63cfd5</vt:lpwstr>
  </property>
  <property fmtid="{D5CDD505-2E9C-101B-9397-08002B2CF9AE}" pid="7" name="MSIP_Label_591d6119-873b-4397-8a13-8f0b0381b9bf_ActionId">
    <vt:lpwstr>04571a59-1b40-401d-b74b-2001d9121327</vt:lpwstr>
  </property>
  <property fmtid="{D5CDD505-2E9C-101B-9397-08002B2CF9AE}" pid="8" name="MSIP_Label_591d6119-873b-4397-8a13-8f0b0381b9bf_ContentBits">
    <vt:lpwstr>2</vt:lpwstr>
  </property>
  <property fmtid="{D5CDD505-2E9C-101B-9397-08002B2CF9AE}" pid="9" name="MSIP_Label_591d6119-873b-4397-8a13-8f0b0381b9bf_Tag">
    <vt:lpwstr>10, 3, 0, 2</vt:lpwstr>
  </property>
  <property fmtid="{D5CDD505-2E9C-101B-9397-08002B2CF9AE}" pid="10" name="ClassificationContentMarkingFooterLocations">
    <vt:lpwstr>Thème Office:8</vt:lpwstr>
  </property>
  <property fmtid="{D5CDD505-2E9C-101B-9397-08002B2CF9AE}" pid="11" name="ClassificationContentMarkingFooterText">
    <vt:lpwstr>C1 - Interne</vt:lpwstr>
  </property>
</Properties>
</file>