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3" r:id="rId2"/>
    <p:sldId id="266" r:id="rId3"/>
    <p:sldId id="294" r:id="rId4"/>
    <p:sldId id="295" r:id="rId5"/>
    <p:sldId id="291" r:id="rId6"/>
    <p:sldId id="287" r:id="rId7"/>
    <p:sldId id="288" r:id="rId8"/>
    <p:sldId id="289" r:id="rId9"/>
    <p:sldId id="267" r:id="rId10"/>
    <p:sldId id="298" r:id="rId11"/>
    <p:sldId id="299" r:id="rId12"/>
    <p:sldId id="279" r:id="rId13"/>
    <p:sldId id="280" r:id="rId14"/>
    <p:sldId id="281" r:id="rId15"/>
    <p:sldId id="282" r:id="rId16"/>
    <p:sldId id="268" r:id="rId17"/>
    <p:sldId id="300" r:id="rId18"/>
    <p:sldId id="301" r:id="rId19"/>
    <p:sldId id="302" r:id="rId20"/>
    <p:sldId id="271" r:id="rId21"/>
    <p:sldId id="292" r:id="rId22"/>
    <p:sldId id="303" r:id="rId23"/>
    <p:sldId id="296" r:id="rId24"/>
    <p:sldId id="297" r:id="rId25"/>
    <p:sldId id="293" r:id="rId26"/>
    <p:sldId id="283" r:id="rId2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F4029D4-E36B-40CC-AE4F-FB76C8784944}">
          <p14:sldIdLst>
            <p14:sldId id="263"/>
            <p14:sldId id="266"/>
            <p14:sldId id="294"/>
            <p14:sldId id="295"/>
            <p14:sldId id="291"/>
            <p14:sldId id="287"/>
            <p14:sldId id="288"/>
            <p14:sldId id="289"/>
            <p14:sldId id="267"/>
            <p14:sldId id="298"/>
            <p14:sldId id="299"/>
            <p14:sldId id="279"/>
            <p14:sldId id="280"/>
            <p14:sldId id="281"/>
            <p14:sldId id="282"/>
            <p14:sldId id="268"/>
            <p14:sldId id="300"/>
            <p14:sldId id="301"/>
            <p14:sldId id="302"/>
            <p14:sldId id="271"/>
            <p14:sldId id="292"/>
            <p14:sldId id="303"/>
            <p14:sldId id="296"/>
            <p14:sldId id="297"/>
            <p14:sldId id="293"/>
            <p14:sldId id="283"/>
          </p14:sldIdLst>
        </p14:section>
        <p14:section name="Section sans titre" id="{4B6E66E4-73AC-42AC-9C75-278A63A9D5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D7F"/>
    <a:srgbClr val="C9BBA1"/>
    <a:srgbClr val="307072"/>
    <a:srgbClr val="96C9CA"/>
    <a:srgbClr val="529BB2"/>
    <a:srgbClr val="337779"/>
    <a:srgbClr val="3E7C7F"/>
    <a:srgbClr val="4F99B1"/>
    <a:srgbClr val="59A2B8"/>
    <a:srgbClr val="367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614" autoAdjust="0"/>
  </p:normalViewPr>
  <p:slideViewPr>
    <p:cSldViewPr>
      <p:cViewPr varScale="1">
        <p:scale>
          <a:sx n="77" d="100"/>
          <a:sy n="77" d="100"/>
        </p:scale>
        <p:origin x="98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55F8-5121-4EED-803C-7D72D2FED4B6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D636D-E002-4323-A6A5-AB038A451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54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0D48-9934-4F1C-8685-D0C6055FEA5D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6E2E7-7463-4B86-95CA-ED5D9DC42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9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9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4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498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080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95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867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318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84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220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71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1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45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139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640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397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071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697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5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92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1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23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4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66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0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57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72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3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3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8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3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37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7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4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C9BBA1"/>
            </a:gs>
            <a:gs pos="2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4427984" y="3651870"/>
            <a:ext cx="0" cy="136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27984" y="5020022"/>
            <a:ext cx="4464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6"/>
          <p:cNvSpPr txBox="1">
            <a:spLocks/>
          </p:cNvSpPr>
          <p:nvPr/>
        </p:nvSpPr>
        <p:spPr>
          <a:xfrm>
            <a:off x="4427984" y="1928438"/>
            <a:ext cx="446449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</a:rPr>
              <a:t>Comment l’IA peut nous décharger dans les missions du quotidien?</a:t>
            </a:r>
          </a:p>
        </p:txBody>
      </p:sp>
      <p:sp>
        <p:nvSpPr>
          <p:cNvPr id="11" name="Sous-titre 7"/>
          <p:cNvSpPr txBox="1">
            <a:spLocks/>
          </p:cNvSpPr>
          <p:nvPr/>
        </p:nvSpPr>
        <p:spPr>
          <a:xfrm>
            <a:off x="4427983" y="3870645"/>
            <a:ext cx="4716017" cy="1102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i="1" dirty="0">
                <a:solidFill>
                  <a:schemeClr val="bg1"/>
                </a:solidFill>
              </a:rPr>
              <a:t>Dr Etienne COUSEIN</a:t>
            </a:r>
          </a:p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Université de Lille</a:t>
            </a:r>
          </a:p>
          <a:p>
            <a:pPr marL="0" indent="0" algn="ctr">
              <a:buNone/>
            </a:pPr>
            <a:r>
              <a:rPr lang="fr-FR" sz="1800" i="1" dirty="0">
                <a:solidFill>
                  <a:schemeClr val="bg1"/>
                </a:solidFill>
              </a:rPr>
              <a:t>Dr Anne-Lise TESSON LECOQ</a:t>
            </a:r>
          </a:p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CH Bretagne Atlantique - Vannes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0E7F5E-2ADB-BE5D-1345-3C67227B1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"/>
          <a:stretch/>
        </p:blipFill>
        <p:spPr>
          <a:xfrm>
            <a:off x="282004" y="72009"/>
            <a:ext cx="3589634" cy="4948013"/>
          </a:xfrm>
          <a:prstGeom prst="rect">
            <a:avLst/>
          </a:prstGeom>
          <a:effectLst>
            <a:glow rad="127000">
              <a:srgbClr val="C9BBA1"/>
            </a:glow>
          </a:effectLst>
        </p:spPr>
      </p:pic>
    </p:spTree>
    <p:extLst>
      <p:ext uri="{BB962C8B-B14F-4D97-AF65-F5344CB8AC3E}">
        <p14:creationId xmlns:p14="http://schemas.microsoft.com/office/powerpoint/2010/main" val="184269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95536" y="2203452"/>
            <a:ext cx="8229600" cy="49365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4 cas d’usages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10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4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1984219"/>
            <a:ext cx="8229600" cy="651719"/>
          </a:xfrm>
        </p:spPr>
        <p:txBody>
          <a:bodyPr>
            <a:noAutofit/>
          </a:bodyPr>
          <a:lstStyle/>
          <a:p>
            <a:pPr marL="0" indent="0"/>
            <a:r>
              <a:rPr lang="fr-FR" sz="3200" dirty="0">
                <a:solidFill>
                  <a:schemeClr val="bg1">
                    <a:lumMod val="50000"/>
                  </a:schemeClr>
                </a:solidFill>
              </a:rPr>
              <a:t>Comment l’IA peut faciliter notre gestion des plannings ?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11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18EE1D7-2E9B-673B-FF37-17E229A23995}"/>
              </a:ext>
            </a:extLst>
          </p:cNvPr>
          <p:cNvSpPr txBox="1">
            <a:spLocks/>
          </p:cNvSpPr>
          <p:nvPr/>
        </p:nvSpPr>
        <p:spPr>
          <a:xfrm>
            <a:off x="228212" y="374597"/>
            <a:ext cx="2759612" cy="493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Cas d’usage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17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marL="0" indent="0"/>
            <a:r>
              <a:rPr lang="fr-FR" sz="3200" dirty="0">
                <a:solidFill>
                  <a:schemeClr val="bg1">
                    <a:lumMod val="50000"/>
                  </a:schemeClr>
                </a:solidFill>
              </a:rPr>
              <a:t>Comment l’IA peut faciliter notre gestion des plannings ?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12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C6B4FE5-5988-4F58-A6F0-2CB86E8E0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477548"/>
            <a:ext cx="7488832" cy="35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3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marL="0" indent="0"/>
            <a:r>
              <a:rPr lang="fr-FR" sz="3200" dirty="0">
                <a:solidFill>
                  <a:schemeClr val="bg1">
                    <a:lumMod val="50000"/>
                  </a:schemeClr>
                </a:solidFill>
              </a:rPr>
              <a:t>Comment l’IA peut faciliter notre gestion des plannings ?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13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50AAA7-98B8-41AD-8A02-E5D2768C5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91" y="1616953"/>
            <a:ext cx="6804248" cy="333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4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marL="0" indent="0"/>
            <a:r>
              <a:rPr lang="fr-FR" sz="3200" dirty="0">
                <a:solidFill>
                  <a:schemeClr val="bg1">
                    <a:lumMod val="50000"/>
                  </a:schemeClr>
                </a:solidFill>
              </a:rPr>
              <a:t>Comment l’IA peut faciliter notre gestion des plannings ?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14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F4A5003-D482-4375-A523-11C7BA222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3040"/>
            <a:ext cx="9144000" cy="14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6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marL="0" indent="0"/>
            <a:r>
              <a:rPr lang="fr-FR" sz="3200" dirty="0">
                <a:solidFill>
                  <a:schemeClr val="bg1">
                    <a:lumMod val="50000"/>
                  </a:schemeClr>
                </a:solidFill>
              </a:rPr>
              <a:t>Comment l’IA peut faciliter notre gestion des plannings ?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15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2F78829-5C6B-4D5F-A056-D2826756C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41" y="1342945"/>
            <a:ext cx="6948264" cy="36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1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3677"/>
            <a:ext cx="8229600" cy="267094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Exemples d’outils étudiés par l’ANAP</a:t>
            </a:r>
          </a:p>
          <a:p>
            <a:r>
              <a:rPr lang="fr-FR" dirty="0"/>
              <a:t>HOPIA®</a:t>
            </a:r>
          </a:p>
          <a:p>
            <a:r>
              <a:rPr lang="fr-FR" dirty="0"/>
              <a:t>OPTACARE®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pPr marL="0" indent="0"/>
            <a:r>
              <a:rPr lang="fr-FR" sz="3200" dirty="0">
                <a:solidFill>
                  <a:schemeClr val="bg1">
                    <a:lumMod val="50000"/>
                  </a:schemeClr>
                </a:solidFill>
              </a:rPr>
              <a:t>Comment l’IA peut faciliter notre gestion des plannings ?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16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6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560" y="1207309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17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F85C77E4-107D-D18F-19BD-4A4F659AE1AD}"/>
              </a:ext>
            </a:extLst>
          </p:cNvPr>
          <p:cNvSpPr txBox="1">
            <a:spLocks/>
          </p:cNvSpPr>
          <p:nvPr/>
        </p:nvSpPr>
        <p:spPr>
          <a:xfrm>
            <a:off x="819445" y="1597023"/>
            <a:ext cx="836920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Une présentation à faire ? 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Pensez à l’IA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144A55D-1409-ED2B-E3A0-60569E32394D}"/>
              </a:ext>
            </a:extLst>
          </p:cNvPr>
          <p:cNvSpPr txBox="1">
            <a:spLocks/>
          </p:cNvSpPr>
          <p:nvPr/>
        </p:nvSpPr>
        <p:spPr>
          <a:xfrm>
            <a:off x="228212" y="374597"/>
            <a:ext cx="2759612" cy="493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Cas d’usage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58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18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F85C77E4-107D-D18F-19BD-4A4F659AE1AD}"/>
              </a:ext>
            </a:extLst>
          </p:cNvPr>
          <p:cNvSpPr txBox="1">
            <a:spLocks/>
          </p:cNvSpPr>
          <p:nvPr/>
        </p:nvSpPr>
        <p:spPr>
          <a:xfrm>
            <a:off x="819445" y="1597023"/>
            <a:ext cx="836920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Vous devez encadrer un interne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Comment former avec l’IA?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079FBB-62AA-E88B-867E-47BDEC0CDA3F}"/>
              </a:ext>
            </a:extLst>
          </p:cNvPr>
          <p:cNvSpPr txBox="1">
            <a:spLocks/>
          </p:cNvSpPr>
          <p:nvPr/>
        </p:nvSpPr>
        <p:spPr>
          <a:xfrm>
            <a:off x="228212" y="374597"/>
            <a:ext cx="2759612" cy="493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Cas d’usage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07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19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F85C77E4-107D-D18F-19BD-4A4F659AE1AD}"/>
              </a:ext>
            </a:extLst>
          </p:cNvPr>
          <p:cNvSpPr txBox="1">
            <a:spLocks/>
          </p:cNvSpPr>
          <p:nvPr/>
        </p:nvSpPr>
        <p:spPr>
          <a:xfrm>
            <a:off x="819445" y="1597023"/>
            <a:ext cx="836920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Rédaction d’un protocole à partir d’un enregistrement teams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D24E98-0D8C-C2BE-B2E5-8EE5EF4EE506}"/>
              </a:ext>
            </a:extLst>
          </p:cNvPr>
          <p:cNvSpPr txBox="1">
            <a:spLocks/>
          </p:cNvSpPr>
          <p:nvPr/>
        </p:nvSpPr>
        <p:spPr>
          <a:xfrm>
            <a:off x="228212" y="374597"/>
            <a:ext cx="2759612" cy="493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Cas d’usage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657" y="29319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43523" y="3155143"/>
            <a:ext cx="3547439" cy="807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B29E60"/>
                </a:solidFill>
                <a:latin typeface="Arial" panose="020B0604020202020204" pitchFamily="34" charset="0"/>
              </a:rPr>
              <a:t>L’APHO LÈVE L’ANCRE</a:t>
            </a:r>
          </a:p>
          <a:p>
            <a:pPr algn="ctr"/>
            <a:endParaRPr lang="fr-FR" sz="1050" b="1" dirty="0">
              <a:solidFill>
                <a:srgbClr val="407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b="1" dirty="0">
                <a:solidFill>
                  <a:srgbClr val="C9BBA1"/>
                </a:solidFill>
                <a:latin typeface="Arial" panose="020B0604020202020204" pitchFamily="34" charset="0"/>
              </a:rPr>
              <a:t>Cap sur l’avenir : le pharmacien à l’ère de l’intelligence artificielle </a:t>
            </a:r>
          </a:p>
        </p:txBody>
      </p:sp>
      <p:sp>
        <p:nvSpPr>
          <p:cNvPr id="14" name="Sous-titre 7"/>
          <p:cNvSpPr txBox="1">
            <a:spLocks/>
          </p:cNvSpPr>
          <p:nvPr/>
        </p:nvSpPr>
        <p:spPr>
          <a:xfrm>
            <a:off x="4355976" y="2173842"/>
            <a:ext cx="453650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L’IA peut-elle remplacer le pharmacien ?</a:t>
            </a:r>
          </a:p>
          <a:p>
            <a:pPr marL="0" indent="0" algn="ctr">
              <a:buNone/>
            </a:pPr>
            <a:endParaRPr lang="fr-FR" sz="15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2 cas d’usages</a:t>
            </a:r>
          </a:p>
          <a:p>
            <a:pPr marL="0" indent="0" algn="ctr">
              <a:buNone/>
            </a:pPr>
            <a:endParaRPr lang="fr-FR" sz="15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Discussion &amp; Echanges</a:t>
            </a:r>
          </a:p>
          <a:p>
            <a:pPr marL="0" indent="0" algn="ctr"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-15454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470"/>
            <a:ext cx="1228725" cy="36703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DBD08F-F8DB-8330-4DE8-5EE058870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19" y="501786"/>
            <a:ext cx="1732731" cy="2599097"/>
          </a:xfrm>
          <a:prstGeom prst="rect">
            <a:avLst/>
          </a:prstGeom>
        </p:spPr>
      </p:pic>
      <p:sp>
        <p:nvSpPr>
          <p:cNvPr id="12" name="Titre 6">
            <a:extLst>
              <a:ext uri="{FF2B5EF4-FFF2-40B4-BE49-F238E27FC236}">
                <a16:creationId xmlns:a16="http://schemas.microsoft.com/office/drawing/2014/main" id="{F348F19A-EA6C-4083-968F-81724C4B8A6F}"/>
              </a:ext>
            </a:extLst>
          </p:cNvPr>
          <p:cNvSpPr txBox="1">
            <a:spLocks/>
          </p:cNvSpPr>
          <p:nvPr/>
        </p:nvSpPr>
        <p:spPr>
          <a:xfrm>
            <a:off x="4539145" y="698815"/>
            <a:ext cx="3950635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Comment l’IA peut nous décharger dans les missions du quotidien?</a:t>
            </a:r>
          </a:p>
        </p:txBody>
      </p:sp>
    </p:spTree>
    <p:extLst>
      <p:ext uri="{BB962C8B-B14F-4D97-AF65-F5344CB8AC3E}">
        <p14:creationId xmlns:p14="http://schemas.microsoft.com/office/powerpoint/2010/main" val="1499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139702"/>
            <a:ext cx="8229600" cy="65171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Discussion &amp; Echanges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3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3146"/>
            <a:ext cx="8229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Un pharmacien assisté par IA pourrait : </a:t>
            </a:r>
          </a:p>
          <a:p>
            <a:pPr lvl="1">
              <a:buFontTx/>
              <a:buChar char="-"/>
            </a:pPr>
            <a:r>
              <a:rPr lang="fr-FR" dirty="0"/>
              <a:t>Analyser 3 fois plus de prescriptions</a:t>
            </a:r>
          </a:p>
          <a:p>
            <a:pPr lvl="1">
              <a:buFontTx/>
              <a:buChar char="-"/>
            </a:pPr>
            <a:r>
              <a:rPr lang="fr-FR" dirty="0"/>
              <a:t>Produire des documents plus vites</a:t>
            </a:r>
          </a:p>
          <a:p>
            <a:pPr lvl="1">
              <a:buFontTx/>
              <a:buChar char="-"/>
            </a:pPr>
            <a:r>
              <a:rPr lang="fr-FR" dirty="0"/>
              <a:t>Anticiper les risques médicamenteux …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39552" y="422487"/>
            <a:ext cx="8229600" cy="493659"/>
          </a:xfrm>
        </p:spPr>
        <p:txBody>
          <a:bodyPr>
            <a:noAutofit/>
          </a:bodyPr>
          <a:lstStyle/>
          <a:p>
            <a:pPr marL="0" indent="0"/>
            <a:r>
              <a:rPr lang="fr-FR" sz="3200" dirty="0">
                <a:solidFill>
                  <a:schemeClr val="bg1">
                    <a:lumMod val="50000"/>
                  </a:schemeClr>
                </a:solidFill>
              </a:rPr>
              <a:t>A quoi pourrait ressembler la PUI dans 5 ans?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21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29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5185" y="136989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84497" y="1237436"/>
            <a:ext cx="8229600" cy="212640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Varier les LLM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Interroger LLM comme un stagiaire ou un conseiller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Tester le résultat produit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22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8C1C5A78-970F-E9FD-F4A6-BA86FFBE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Tips &amp; Bonnes pratiques d’usages</a:t>
            </a:r>
          </a:p>
        </p:txBody>
      </p:sp>
    </p:spTree>
    <p:extLst>
      <p:ext uri="{BB962C8B-B14F-4D97-AF65-F5344CB8AC3E}">
        <p14:creationId xmlns:p14="http://schemas.microsoft.com/office/powerpoint/2010/main" val="421811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L’IA est un levier, un assistant cognitif qui permet</a:t>
            </a:r>
          </a:p>
          <a:p>
            <a:pPr lvl="1"/>
            <a:r>
              <a:rPr lang="fr-FR" dirty="0"/>
              <a:t>De lire des milliers de données (sous réserve que celles-ci soient structurées)</a:t>
            </a:r>
          </a:p>
          <a:p>
            <a:pPr lvl="1"/>
            <a:r>
              <a:rPr lang="fr-FR" dirty="0"/>
              <a:t>De résumer des recommandations</a:t>
            </a:r>
          </a:p>
          <a:p>
            <a:pPr lvl="1"/>
            <a:r>
              <a:rPr lang="fr-FR" dirty="0"/>
              <a:t>D’analyser des prescriptions</a:t>
            </a:r>
          </a:p>
          <a:p>
            <a:pPr lvl="1"/>
            <a:r>
              <a:rPr lang="fr-FR" dirty="0"/>
              <a:t>De rédiger des documents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/>
              <a:t>L’IA se pense capable de </a:t>
            </a:r>
            <a:r>
              <a:rPr lang="fr-FR" dirty="0" err="1"/>
              <a:t>libèrer</a:t>
            </a:r>
            <a:r>
              <a:rPr lang="fr-FR" dirty="0"/>
              <a:t> 20 à 40 % de temps administratif des pharmaciens hospitaliers </a:t>
            </a:r>
            <a:r>
              <a:rPr lang="fr-FR" dirty="0">
                <a:sym typeface="Wingdings" panose="05000000000000000000" pitchFamily="2" charset="2"/>
              </a:rPr>
              <a:t>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73612" y="282882"/>
            <a:ext cx="8229600" cy="65171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26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67" y="239184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Alors le pharmacien peut</a:t>
            </a:r>
          </a:p>
          <a:p>
            <a:pPr lvl="1"/>
            <a:r>
              <a:rPr lang="fr-FR" dirty="0"/>
              <a:t>Faire plus de conciliation médicamenteuse</a:t>
            </a:r>
          </a:p>
          <a:p>
            <a:pPr lvl="1"/>
            <a:r>
              <a:rPr lang="fr-FR" dirty="0"/>
              <a:t>Participer aux staffs</a:t>
            </a:r>
          </a:p>
          <a:p>
            <a:pPr lvl="1"/>
            <a:r>
              <a:rPr lang="fr-FR" dirty="0"/>
              <a:t>Sécuriser les prescriptions</a:t>
            </a:r>
          </a:p>
          <a:p>
            <a:pPr lvl="1"/>
            <a:r>
              <a:rPr lang="fr-FR" dirty="0"/>
              <a:t>Accompagner les équipes …</a:t>
            </a:r>
          </a:p>
          <a:p>
            <a:pPr lvl="1"/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se recentrer sur son métier; interpréter et agir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La formation aux usages est indispensable !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09603" y="292991"/>
            <a:ext cx="8229600" cy="65171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8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11560" y="1995959"/>
            <a:ext cx="8229600" cy="1659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La question n’est plus l’IA va-t-elle arriver? </a:t>
            </a:r>
          </a:p>
          <a:p>
            <a:pPr marL="0" indent="0" algn="ctr">
              <a:buNone/>
            </a:pPr>
            <a:r>
              <a:rPr lang="fr-FR" dirty="0"/>
              <a:t>Mais comment nos super héros vont-ils s’en emparer?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68035"/>
            <a:ext cx="8229600" cy="65171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4BC5537-20FE-5617-0591-98491DA56A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394" r="26340"/>
          <a:stretch/>
        </p:blipFill>
        <p:spPr>
          <a:xfrm>
            <a:off x="197848" y="92113"/>
            <a:ext cx="1418459" cy="20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4427984" y="3651870"/>
            <a:ext cx="0" cy="136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27984" y="5020022"/>
            <a:ext cx="4464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6"/>
          <p:cNvSpPr txBox="1">
            <a:spLocks/>
          </p:cNvSpPr>
          <p:nvPr/>
        </p:nvSpPr>
        <p:spPr>
          <a:xfrm>
            <a:off x="4427984" y="1563638"/>
            <a:ext cx="446449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</a:rPr>
              <a:t>Comment l’IA peut nous décharger dans les missions du quotidien?</a:t>
            </a:r>
          </a:p>
        </p:txBody>
      </p:sp>
      <p:sp>
        <p:nvSpPr>
          <p:cNvPr id="11" name="Sous-titre 7"/>
          <p:cNvSpPr txBox="1">
            <a:spLocks/>
          </p:cNvSpPr>
          <p:nvPr/>
        </p:nvSpPr>
        <p:spPr>
          <a:xfrm>
            <a:off x="4427983" y="3870645"/>
            <a:ext cx="4716017" cy="1102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i="1" dirty="0">
                <a:solidFill>
                  <a:schemeClr val="bg1"/>
                </a:solidFill>
              </a:rPr>
              <a:t>Dr Etienne COUSEIN</a:t>
            </a:r>
          </a:p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Université de Lille</a:t>
            </a:r>
          </a:p>
          <a:p>
            <a:pPr marL="0" indent="0" algn="ctr">
              <a:buNone/>
            </a:pPr>
            <a:r>
              <a:rPr lang="fr-FR" sz="1800" i="1" dirty="0">
                <a:solidFill>
                  <a:schemeClr val="bg1"/>
                </a:solidFill>
              </a:rPr>
              <a:t>Dr Anne-Lise TESSON LECOQ</a:t>
            </a:r>
          </a:p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CH Bretagne Atlantique - Vannes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0E7F5E-2ADB-BE5D-1345-3C67227B1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"/>
          <a:stretch/>
        </p:blipFill>
        <p:spPr>
          <a:xfrm>
            <a:off x="282004" y="72009"/>
            <a:ext cx="3589634" cy="4948013"/>
          </a:xfrm>
          <a:prstGeom prst="rect">
            <a:avLst/>
          </a:prstGeom>
          <a:effectLst>
            <a:glow rad="127000">
              <a:srgbClr val="C9BBA1"/>
            </a:glo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DE42C0-7315-4D65-9342-92C1A5C4C929}"/>
              </a:ext>
            </a:extLst>
          </p:cNvPr>
          <p:cNvSpPr/>
          <p:nvPr/>
        </p:nvSpPr>
        <p:spPr>
          <a:xfrm>
            <a:off x="4402402" y="720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>
                <a:solidFill>
                  <a:srgbClr val="C9BBA1"/>
                </a:solidFill>
              </a:rPr>
              <a:t>Comment l’IA peut nous décharger dans les missions du quotidien?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435458-F9FD-4720-912D-F9B242421104}"/>
              </a:ext>
            </a:extLst>
          </p:cNvPr>
          <p:cNvSpPr/>
          <p:nvPr/>
        </p:nvSpPr>
        <p:spPr>
          <a:xfrm>
            <a:off x="4427982" y="382378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i="1" dirty="0">
                <a:solidFill>
                  <a:srgbClr val="C9BBA1"/>
                </a:solidFill>
              </a:rPr>
              <a:t>Dr Etienne COUSEIN</a:t>
            </a:r>
          </a:p>
          <a:p>
            <a:pPr algn="ctr"/>
            <a:r>
              <a:rPr lang="fr-FR" sz="1400" i="1" dirty="0">
                <a:solidFill>
                  <a:srgbClr val="C9BBA1"/>
                </a:solidFill>
              </a:rPr>
              <a:t>Université de Lille</a:t>
            </a:r>
          </a:p>
          <a:p>
            <a:pPr algn="ctr"/>
            <a:r>
              <a:rPr lang="fr-FR" sz="1600" i="1" dirty="0">
                <a:solidFill>
                  <a:srgbClr val="C9BBA1"/>
                </a:solidFill>
              </a:rPr>
              <a:t>Dr Anne-Lise TESSON LECOQ</a:t>
            </a:r>
          </a:p>
          <a:p>
            <a:pPr algn="ctr"/>
            <a:r>
              <a:rPr lang="fr-FR" sz="1400" i="1" dirty="0">
                <a:solidFill>
                  <a:srgbClr val="C9BBA1"/>
                </a:solidFill>
              </a:rPr>
              <a:t>CH Bretagne Atlantique - Vannes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5CF409-24BA-485E-9F7A-7A69C8527855}"/>
              </a:ext>
            </a:extLst>
          </p:cNvPr>
          <p:cNvSpPr txBox="1"/>
          <p:nvPr/>
        </p:nvSpPr>
        <p:spPr>
          <a:xfrm>
            <a:off x="4691584" y="2314854"/>
            <a:ext cx="393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i="1" dirty="0">
                <a:solidFill>
                  <a:srgbClr val="407D7F"/>
                </a:solidFill>
                <a:latin typeface="Baskerville Old Face" panose="02020602080505020303" pitchFamily="18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1202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39552" y="109990"/>
            <a:ext cx="8229600" cy="49365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Une scène quotidienne à l’hôpital…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3</a:t>
            </a:fld>
            <a:endParaRPr lang="fr-FR"/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F453AB-660E-7C2D-52B8-826D13E6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570"/>
            <a:ext cx="8229600" cy="3394472"/>
          </a:xfr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est 17h30 à la PUI…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Un pharmacien hospitalier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Prépare le planning du mois prochain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fr-FR" sz="2400" dirty="0">
                <a:solidFill>
                  <a:prstClr val="black"/>
                </a:solidFill>
              </a:rPr>
              <a:t>Prépare une réunion GHT pour présenter le projet médical de territoire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Vérifie les prescriptions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Réponds à un appel d’un service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Reçoit une alerte de rupture d’un anti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biotique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Doit encore finaliser une procédure…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Et au milieu de tout cela… un interne demande : ‘on peut revoir la conciliation médicamenteuse de ce patient?’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05973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7301" y="138970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39552" y="233976"/>
            <a:ext cx="8229600" cy="493659"/>
          </a:xfrm>
        </p:spPr>
        <p:txBody>
          <a:bodyPr>
            <a:noAutofit/>
          </a:bodyPr>
          <a:lstStyle/>
          <a:p>
            <a:pPr marL="0" indent="0"/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Alors oui le pharmacien hospitalier ce super héros…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786276" y="4762185"/>
            <a:ext cx="2133600" cy="273844"/>
          </a:xfrm>
        </p:spPr>
        <p:txBody>
          <a:bodyPr/>
          <a:lstStyle/>
          <a:p>
            <a:fld id="{FA3E2E0A-678F-4012-B539-62B1F17A2C1B}" type="slidenum">
              <a:rPr lang="fr-FR" smtClean="0"/>
              <a:t>4</a:t>
            </a:fld>
            <a:endParaRPr lang="fr-FR" dirty="0"/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F453AB-660E-7C2D-52B8-826D13E6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16" y="4194615"/>
            <a:ext cx="8229600" cy="654721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Le problème du pharmacien n’est pas la COMPETENCE … le problème c’est le TEMPS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t aujourd’hui le pharmacien est souvent un expert coincé dans les tâches administratives…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50DFEC8-FCF1-3837-1827-C72C4D809C2A}"/>
              </a:ext>
            </a:extLst>
          </p:cNvPr>
          <p:cNvSpPr/>
          <p:nvPr/>
        </p:nvSpPr>
        <p:spPr>
          <a:xfrm>
            <a:off x="3995936" y="1187888"/>
            <a:ext cx="2133600" cy="1008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Gestionnaire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953E987-668A-C350-2B7D-29F20947410F}"/>
              </a:ext>
            </a:extLst>
          </p:cNvPr>
          <p:cNvSpPr/>
          <p:nvPr/>
        </p:nvSpPr>
        <p:spPr>
          <a:xfrm>
            <a:off x="3857532" y="2471536"/>
            <a:ext cx="2133600" cy="1008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Rédacteur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52E2781-9967-0E34-865B-9DBACC959525}"/>
              </a:ext>
            </a:extLst>
          </p:cNvPr>
          <p:cNvSpPr/>
          <p:nvPr/>
        </p:nvSpPr>
        <p:spPr>
          <a:xfrm>
            <a:off x="6635552" y="1524455"/>
            <a:ext cx="2133600" cy="1008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Analyste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7D6F8C0-D96E-9989-F6B4-21BBB8C725E3}"/>
              </a:ext>
            </a:extLst>
          </p:cNvPr>
          <p:cNvSpPr/>
          <p:nvPr/>
        </p:nvSpPr>
        <p:spPr>
          <a:xfrm>
            <a:off x="6305626" y="2759148"/>
            <a:ext cx="2133600" cy="1008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Logisticien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8A96CA-7E55-FBC0-9007-C2C5D26617CA}"/>
              </a:ext>
            </a:extLst>
          </p:cNvPr>
          <p:cNvSpPr txBox="1"/>
          <p:nvPr/>
        </p:nvSpPr>
        <p:spPr>
          <a:xfrm>
            <a:off x="8632216" y="31797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9BE9889-AD43-75A6-EE59-5B784EAD37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394" r="26340"/>
          <a:stretch/>
        </p:blipFill>
        <p:spPr>
          <a:xfrm>
            <a:off x="1245242" y="1061614"/>
            <a:ext cx="1967870" cy="27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5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5</a:t>
            </a:fld>
            <a:endParaRPr lang="fr-FR"/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78BFCE9-EA1B-4FB1-C4BE-686F7084734B}"/>
              </a:ext>
            </a:extLst>
          </p:cNvPr>
          <p:cNvSpPr txBox="1"/>
          <p:nvPr/>
        </p:nvSpPr>
        <p:spPr>
          <a:xfrm>
            <a:off x="827584" y="1922748"/>
            <a:ext cx="77048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A votre avis, où le pharmacien perd du temps aujourd’hui?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 err="1"/>
              <a:t>Wooclap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1399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Analyse pharmaceutique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Gestion documentaire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Rédaction de signalements de PV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Appels d’offres de produits de santé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Gestion des ruptures….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=&gt; Beaucoup de tâches sont </a:t>
            </a:r>
            <a:r>
              <a:rPr lang="fr-FR" b="1" dirty="0"/>
              <a:t>analytiques répétitives et documentaires</a:t>
            </a:r>
            <a:r>
              <a:rPr lang="fr-FR" dirty="0"/>
              <a:t>; donc compatibles avec l’IA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39552" y="109990"/>
            <a:ext cx="8229600" cy="49365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Les missions pharmaceutiques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0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-800642" y="1069576"/>
            <a:ext cx="9944642" cy="3394472"/>
          </a:xfrm>
        </p:spPr>
        <p:txBody>
          <a:bodyPr>
            <a:noAutofit/>
          </a:bodyPr>
          <a:lstStyle/>
          <a:p>
            <a:pPr lvl="2"/>
            <a:r>
              <a:rPr lang="fr-FR" sz="1800" dirty="0"/>
              <a:t>Automatiser la veille pharmaceutique (scanner de nouvelles recommandations, résumer les changements, alerter la PUI)</a:t>
            </a:r>
          </a:p>
          <a:p>
            <a:pPr lvl="2"/>
            <a:r>
              <a:rPr lang="fr-FR" sz="1800" dirty="0"/>
              <a:t>Aider à la rédaction de procédures, protocoles, fiches médicaments, réponses aux cliniciens</a:t>
            </a:r>
          </a:p>
          <a:p>
            <a:pPr lvl="2"/>
            <a:r>
              <a:rPr lang="fr-FR" sz="1800" dirty="0"/>
              <a:t>IA et la donnée hospitalière permet d’anticiper les ruptures, identifier les surconsommations, optimiser les stocks</a:t>
            </a:r>
          </a:p>
          <a:p>
            <a:pPr lvl="2"/>
            <a:r>
              <a:rPr lang="fr-FR" sz="1800" dirty="0"/>
              <a:t>Aide à l’analyse pharmaceutique</a:t>
            </a:r>
          </a:p>
          <a:p>
            <a:pPr lvl="3"/>
            <a:r>
              <a:rPr lang="fr-FR" sz="1800" dirty="0"/>
              <a:t>Détecter les interactions médicamenteuses</a:t>
            </a:r>
          </a:p>
          <a:p>
            <a:pPr lvl="3"/>
            <a:r>
              <a:rPr lang="fr-FR" sz="1800" dirty="0"/>
              <a:t>Proposer un ajustement posologique</a:t>
            </a:r>
          </a:p>
          <a:p>
            <a:pPr lvl="3"/>
            <a:r>
              <a:rPr lang="fr-FR" sz="1800" dirty="0"/>
              <a:t>Identifier les prescriptions atypiques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sz="1800" dirty="0"/>
              <a:t>Gain de temps et sécurisation</a:t>
            </a:r>
          </a:p>
          <a:p>
            <a:pPr lvl="2"/>
            <a:r>
              <a:rPr lang="fr-FR" sz="1800" dirty="0"/>
              <a:t>Aider à la PV (analyse dossier patient, identifier la cause médicamenteuse, structurer la déclaration)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0" y="422487"/>
            <a:ext cx="8769152" cy="49365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Qu’est-ce que l’IA peut faire aujourd’hui?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7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7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Ce que l’IA ne remplacera pas </a:t>
            </a:r>
            <a:r>
              <a:rPr lang="fr-FR" dirty="0">
                <a:sym typeface="Wingdings" panose="05000000000000000000" pitchFamily="2" charset="2"/>
              </a:rPr>
              <a:t></a:t>
            </a:r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La discussion avec les cliniciens</a:t>
            </a:r>
          </a:p>
          <a:p>
            <a:pPr lvl="2"/>
            <a:r>
              <a:rPr lang="fr-FR" dirty="0"/>
              <a:t>L’expertise pharmaceutique</a:t>
            </a:r>
          </a:p>
          <a:p>
            <a:pPr marL="914400" lvl="2" indent="0">
              <a:buNone/>
            </a:pPr>
            <a:endParaRPr lang="fr-FR" dirty="0"/>
          </a:p>
          <a:p>
            <a:pPr lvl="2"/>
            <a:r>
              <a:rPr lang="fr-FR" dirty="0"/>
              <a:t>La responsabilité règlementaire…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39552" y="422487"/>
            <a:ext cx="8229600" cy="49365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Avec l’IA perd-on notre intelligence 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0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L’IA : le cerveau externe du Manager hospitalier?</a:t>
            </a:r>
          </a:p>
          <a:p>
            <a:endParaRPr lang="fr-FR" dirty="0"/>
          </a:p>
          <a:p>
            <a:pPr lvl="1"/>
            <a:r>
              <a:rPr lang="fr-FR" dirty="0"/>
              <a:t>Permet d’extraire la stratégie (idées clés)</a:t>
            </a:r>
          </a:p>
          <a:p>
            <a:pPr lvl="1"/>
            <a:r>
              <a:rPr lang="fr-FR" dirty="0"/>
              <a:t>Permet de structurer des processus (Etapes/Entrées/Sorties)</a:t>
            </a:r>
          </a:p>
          <a:p>
            <a:pPr lvl="1"/>
            <a:r>
              <a:rPr lang="fr-FR" dirty="0"/>
              <a:t>Permet de transformer l’information en plan d’action</a:t>
            </a:r>
          </a:p>
          <a:p>
            <a:pPr lvl="1"/>
            <a:r>
              <a:rPr lang="fr-FR" dirty="0"/>
              <a:t>Permet d’identifier les biais cachés</a:t>
            </a:r>
          </a:p>
          <a:p>
            <a:pPr lvl="1"/>
            <a:r>
              <a:rPr lang="fr-FR" dirty="0"/>
              <a:t>Permet de filtrer par rôle (lis ce continu comme si tu étais un…)</a:t>
            </a:r>
          </a:p>
          <a:p>
            <a:pPr lvl="1"/>
            <a:r>
              <a:rPr lang="fr-FR" dirty="0"/>
              <a:t>Permet de challenger ses idées </a:t>
            </a:r>
          </a:p>
          <a:p>
            <a:pPr lvl="1"/>
            <a:r>
              <a:rPr lang="fr-FR" dirty="0"/>
              <a:t>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=&gt; L’IA transforme le pharmacien en superviseur intelligent de données</a:t>
            </a:r>
          </a:p>
          <a:p>
            <a:endParaRPr lang="fr-FR" dirty="0"/>
          </a:p>
          <a:p>
            <a:r>
              <a:rPr lang="fr-FR" dirty="0"/>
              <a:t>Formation +++ aux usages est indispensable pour bien structurer </a:t>
            </a:r>
            <a:r>
              <a:rPr lang="fr-FR"/>
              <a:t>ces emplois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39552" y="422487"/>
            <a:ext cx="8229600" cy="49365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Avec l’IA perd-on notre intelligence 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7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1108</Words>
  <Application>Microsoft Office PowerPoint</Application>
  <PresentationFormat>Affichage à l'écran (16:9)</PresentationFormat>
  <Paragraphs>208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Baskerville Old Face</vt:lpstr>
      <vt:lpstr>Calibri</vt:lpstr>
      <vt:lpstr>Symbol</vt:lpstr>
      <vt:lpstr>Wingdings</vt:lpstr>
      <vt:lpstr>Thème Office</vt:lpstr>
      <vt:lpstr>Présentation PowerPoint</vt:lpstr>
      <vt:lpstr>Présentation PowerPoint</vt:lpstr>
      <vt:lpstr>Une scène quotidienne à l’hôpital…</vt:lpstr>
      <vt:lpstr>Alors oui le pharmacien hospitalier ce super héros…</vt:lpstr>
      <vt:lpstr>Présentation PowerPoint</vt:lpstr>
      <vt:lpstr>Les missions pharmaceutiques</vt:lpstr>
      <vt:lpstr>Qu’est-ce que l’IA peut faire aujourd’hui?</vt:lpstr>
      <vt:lpstr>Avec l’IA perd-on notre intelligence ?</vt:lpstr>
      <vt:lpstr>Avec l’IA perd-on notre intelligence ?</vt:lpstr>
      <vt:lpstr>4 cas d’usages</vt:lpstr>
      <vt:lpstr>Comment l’IA peut faciliter notre gestion des plannings ?</vt:lpstr>
      <vt:lpstr>Comment l’IA peut faciliter notre gestion des plannings ?</vt:lpstr>
      <vt:lpstr>Comment l’IA peut faciliter notre gestion des plannings ?</vt:lpstr>
      <vt:lpstr>Comment l’IA peut faciliter notre gestion des plannings ?</vt:lpstr>
      <vt:lpstr>Comment l’IA peut faciliter notre gestion des plannings ?</vt:lpstr>
      <vt:lpstr>Comment l’IA peut faciliter notre gestion des plannings ?</vt:lpstr>
      <vt:lpstr>Présentation PowerPoint</vt:lpstr>
      <vt:lpstr>Présentation PowerPoint</vt:lpstr>
      <vt:lpstr>Présentation PowerPoint</vt:lpstr>
      <vt:lpstr>Discussion &amp; Echanges</vt:lpstr>
      <vt:lpstr>A quoi pourrait ressembler la PUI dans 5 ans?</vt:lpstr>
      <vt:lpstr>Tips &amp; Bonnes pratiques d’usages</vt:lpstr>
      <vt:lpstr>Conclusion</vt:lpstr>
      <vt:lpstr>Conclusion</vt:lpstr>
      <vt:lpstr>Conclusion</vt:lpstr>
      <vt:lpstr>Présentation PowerPoint</vt:lpstr>
    </vt:vector>
  </TitlesOfParts>
  <Company>CHU-RENNES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MERCEROLLE</dc:creator>
  <cp:lastModifiedBy>TESSON LECOQ Anne Lise</cp:lastModifiedBy>
  <cp:revision>93</cp:revision>
  <dcterms:created xsi:type="dcterms:W3CDTF">2020-01-30T14:19:40Z</dcterms:created>
  <dcterms:modified xsi:type="dcterms:W3CDTF">2026-03-25T09:53:05Z</dcterms:modified>
</cp:coreProperties>
</file>