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7"/>
  </p:notesMasterIdLst>
  <p:sldIdLst>
    <p:sldId id="284" r:id="rId3"/>
    <p:sldId id="285" r:id="rId4"/>
    <p:sldId id="258" r:id="rId5"/>
    <p:sldId id="287" r:id="rId6"/>
    <p:sldId id="288" r:id="rId7"/>
    <p:sldId id="289" r:id="rId8"/>
    <p:sldId id="291" r:id="rId9"/>
    <p:sldId id="290" r:id="rId10"/>
    <p:sldId id="286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3" r:id="rId35"/>
    <p:sldId id="292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4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fr-FR" sz="1800" b="0" i="0" u="none" strike="noStrike">
                <a:solidFill>
                  <a:srgbClr val="000000"/>
                </a:solidFill>
                <a:latin typeface="Arial"/>
              </a:rPr>
              <a:t>Autorisations FDA / an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Autorisations FDA</c:v>
                </c:pt>
              </c:strCache>
            </c:strRef>
          </c:tx>
          <c:spPr>
            <a:solidFill>
              <a:srgbClr val="0D3B6E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79-410F-AD5F-4661DE4A2E65}"/>
              </c:ext>
            </c:extLst>
          </c:dPt>
          <c:dPt>
            <c:idx val="1"/>
            <c:invertIfNegative val="0"/>
            <c:bubble3D val="0"/>
            <c:spPr>
              <a:solidFill>
                <a:srgbClr val="1A7BB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B79-410F-AD5F-4661DE4A2E65}"/>
              </c:ext>
            </c:extLst>
          </c:dPt>
          <c:dPt>
            <c:idx val="2"/>
            <c:invertIfNegative val="0"/>
            <c:bubble3D val="0"/>
            <c:spPr>
              <a:solidFill>
                <a:srgbClr val="1A7BB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B79-410F-AD5F-4661DE4A2E65}"/>
              </c:ext>
            </c:extLst>
          </c:dPt>
          <c:dPt>
            <c:idx val="3"/>
            <c:invertIfNegative val="0"/>
            <c:bubble3D val="0"/>
            <c:spPr>
              <a:solidFill>
                <a:srgbClr val="00B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2B79-410F-AD5F-4661DE4A2E65}"/>
              </c:ext>
            </c:extLst>
          </c:dPt>
          <c:dPt>
            <c:idx val="4"/>
            <c:invertIfNegative val="0"/>
            <c:bubble3D val="0"/>
            <c:spPr>
              <a:solidFill>
                <a:srgbClr val="00B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2B79-410F-AD5F-4661DE4A2E6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1E293B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</c:v>
                </c:pt>
                <c:pt idx="1">
                  <c:v>130</c:v>
                </c:pt>
                <c:pt idx="2">
                  <c:v>171</c:v>
                </c:pt>
                <c:pt idx="3">
                  <c:v>221</c:v>
                </c:pt>
                <c:pt idx="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79-410F-AD5F-4661DE4A2E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fr-F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fr-FR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fr-FR" sz="1800" b="0" i="0" u="none" strike="noStrike">
                <a:solidFill>
                  <a:srgbClr val="000000"/>
                </a:solidFill>
                <a:latin typeface="Arial"/>
              </a:rPr>
              <a:t>Spécialités – part FDA (%)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solutions</c:v>
                </c:pt>
              </c:strCache>
            </c:strRef>
          </c:tx>
          <c:spPr>
            <a:solidFill>
              <a:srgbClr val="0D3B6E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18-4E30-A229-6630F0BD101C}"/>
              </c:ext>
            </c:extLst>
          </c:dPt>
          <c:dPt>
            <c:idx val="1"/>
            <c:invertIfNegative val="0"/>
            <c:bubble3D val="0"/>
            <c:spPr>
              <a:solidFill>
                <a:srgbClr val="1A7BB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D18-4E30-A229-6630F0BD101C}"/>
              </c:ext>
            </c:extLst>
          </c:dPt>
          <c:dPt>
            <c:idx val="2"/>
            <c:invertIfNegative val="0"/>
            <c:bubble3D val="0"/>
            <c:spPr>
              <a:solidFill>
                <a:srgbClr val="00B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0D18-4E30-A229-6630F0BD101C}"/>
              </c:ext>
            </c:extLst>
          </c:dPt>
          <c:dPt>
            <c:idx val="3"/>
            <c:invertIfNegative val="0"/>
            <c:bubble3D val="0"/>
            <c:spPr>
              <a:solidFill>
                <a:srgbClr val="805AD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0D18-4E30-A229-6630F0BD101C}"/>
              </c:ext>
            </c:extLst>
          </c:dPt>
          <c:dPt>
            <c:idx val="4"/>
            <c:invertIfNegative val="0"/>
            <c:bubble3D val="0"/>
            <c:spPr>
              <a:solidFill>
                <a:srgbClr val="64748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0D18-4E30-A229-6630F0BD101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Radiologie</c:v>
                </c:pt>
                <c:pt idx="1">
                  <c:v>Cardiologie</c:v>
                </c:pt>
                <c:pt idx="2">
                  <c:v>Ophtalmologie</c:v>
                </c:pt>
                <c:pt idx="3">
                  <c:v>Neurologie</c:v>
                </c:pt>
                <c:pt idx="4">
                  <c:v>Autres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14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18-4E30-A229-6630F0BD10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1E2D3D"/>
                </a:solidFill>
                <a:latin typeface="Arial"/>
              </a:defRPr>
            </a:pPr>
            <a:endParaRPr lang="fr-F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fr-FR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c:style val="2"/>
  <c:chart>
    <c:title>
      <c:tx>
        <c:rich>
          <a:bodyPr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fr-FR" sz="1800" b="0" i="0" u="none" strike="noStrike">
                <a:solidFill>
                  <a:srgbClr val="000000"/>
                </a:solidFill>
                <a:latin typeface="Arial"/>
              </a:rPr>
              <a:t>Nombre de solutions (estimation)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Nb solutions marquées CE</c:v>
                </c:pt>
              </c:strCache>
            </c:strRef>
          </c:tx>
          <c:spPr>
            <a:solidFill>
              <a:srgbClr val="0D3B6E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79-4915-8DC5-D063F89D1F17}"/>
              </c:ext>
            </c:extLst>
          </c:dPt>
          <c:dPt>
            <c:idx val="1"/>
            <c:invertIfNegative val="0"/>
            <c:bubble3D val="0"/>
            <c:spPr>
              <a:solidFill>
                <a:srgbClr val="1A7BB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579-4915-8DC5-D063F89D1F17}"/>
              </c:ext>
            </c:extLst>
          </c:dPt>
          <c:dPt>
            <c:idx val="2"/>
            <c:invertIfNegative val="0"/>
            <c:bubble3D val="0"/>
            <c:spPr>
              <a:solidFill>
                <a:srgbClr val="00B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579-4915-8DC5-D063F89D1F17}"/>
              </c:ext>
            </c:extLst>
          </c:dPt>
          <c:dPt>
            <c:idx val="3"/>
            <c:invertIfNegative val="0"/>
            <c:bubble3D val="0"/>
            <c:spPr>
              <a:solidFill>
                <a:srgbClr val="805AD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3579-4915-8DC5-D063F89D1F17}"/>
              </c:ext>
            </c:extLst>
          </c:dPt>
          <c:dPt>
            <c:idx val="4"/>
            <c:invertIfNegative val="0"/>
            <c:bubble3D val="0"/>
            <c:spPr>
              <a:solidFill>
                <a:srgbClr val="ED893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3579-4915-8DC5-D063F89D1F17}"/>
              </c:ext>
            </c:extLst>
          </c:dPt>
          <c:dPt>
            <c:idx val="5"/>
            <c:invertIfNegative val="0"/>
            <c:bubble3D val="0"/>
            <c:spPr>
              <a:solidFill>
                <a:srgbClr val="38A16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3579-4915-8DC5-D063F89D1F17}"/>
              </c:ext>
            </c:extLst>
          </c:dPt>
          <c:dPt>
            <c:idx val="6"/>
            <c:invertIfNegative val="0"/>
            <c:bubble3D val="0"/>
            <c:spPr>
              <a:solidFill>
                <a:srgbClr val="E53E3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3579-4915-8DC5-D063F89D1F17}"/>
              </c:ext>
            </c:extLst>
          </c:dPt>
          <c:dPt>
            <c:idx val="7"/>
            <c:invertIfNegative val="0"/>
            <c:bubble3D val="0"/>
            <c:spPr>
              <a:solidFill>
                <a:srgbClr val="64748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3579-4915-8DC5-D063F89D1F1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Radiologie/Imagerie</c:v>
                </c:pt>
                <c:pt idx="1">
                  <c:v>Cardiologie</c:v>
                </c:pt>
                <c:pt idx="2">
                  <c:v>Ophtalmologie</c:v>
                </c:pt>
                <c:pt idx="3">
                  <c:v>Oncologie</c:v>
                </c:pt>
                <c:pt idx="4">
                  <c:v>Neurologie</c:v>
                </c:pt>
                <c:pt idx="5">
                  <c:v>Médecine interne</c:v>
                </c:pt>
                <c:pt idx="6">
                  <c:v>Pharmacie/Biologie</c:v>
                </c:pt>
                <c:pt idx="7">
                  <c:v>Autres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88</c:v>
                </c:pt>
                <c:pt idx="1">
                  <c:v>32</c:v>
                </c:pt>
                <c:pt idx="2">
                  <c:v>28</c:v>
                </c:pt>
                <c:pt idx="3">
                  <c:v>22</c:v>
                </c:pt>
                <c:pt idx="4">
                  <c:v>17</c:v>
                </c:pt>
                <c:pt idx="5">
                  <c:v>14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79-4915-8DC5-D063F89D1F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1E2D3D"/>
                </a:solidFill>
                <a:latin typeface="Arial"/>
              </a:defRPr>
            </a:pPr>
            <a:endParaRPr lang="fr-F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fr-FR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8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0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3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0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7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6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9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77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9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3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9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8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5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0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26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01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11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01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4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90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66A-6F10-4CCE-AFE4-A5FB406AE6C0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00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9BBA1"/>
            </a:gs>
            <a:gs pos="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283968" y="1563638"/>
            <a:ext cx="4174231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 SUR L’AVENIR : LE PHARMACIEN A L’ÈRE DE L’INTELLIGENCE ARTIFICIELLE</a:t>
            </a: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5076056" y="3147814"/>
            <a:ext cx="2912368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 l’IA peut-elle s’intégrer dans le domaine des produits de santé ?</a:t>
            </a:r>
            <a:endParaRPr kumimoji="0" lang="fr-FR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3" y="0"/>
            <a:ext cx="3677929" cy="5143500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119061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Chronologie des DM numériques embarquant l'IA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Des prémices à l'ère réglementaire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10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457200" y="2834640"/>
            <a:ext cx="8229600" cy="64008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21208" y="2724912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1480" y="3017520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3B6E"/>
                </a:solidFill>
              </a:rPr>
              <a:t>1998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11480" y="1371600"/>
            <a:ext cx="105156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457200" y="1417320"/>
            <a:ext cx="960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1ères IA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diagnostique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(ECG, imagerie)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905256" y="2468880"/>
            <a:ext cx="18288" cy="36576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167128" y="2724912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057400" y="3017520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3B6E"/>
                </a:solidFill>
              </a:rPr>
              <a:t>2008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2057400" y="3383280"/>
            <a:ext cx="105156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2103120" y="3429000"/>
            <a:ext cx="960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CADx (computer-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aided detection)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en radiologie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2551176" y="2880360"/>
            <a:ext cx="18288" cy="438912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767328" y="2724912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657600" y="3017520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3B6E"/>
                </a:solidFill>
              </a:rPr>
              <a:t>2016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3657600" y="1371600"/>
            <a:ext cx="105156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3703320" y="1417320"/>
            <a:ext cx="960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FDA approuve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SkyTree AI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retinopathie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151376" y="2468880"/>
            <a:ext cx="18288" cy="36576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5321808" y="2724912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212080" y="3017520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3B6E"/>
                </a:solidFill>
              </a:rPr>
              <a:t>2017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5212080" y="3383280"/>
            <a:ext cx="105156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8" name="Text 26"/>
          <p:cNvSpPr/>
          <p:nvPr/>
        </p:nvSpPr>
        <p:spPr>
          <a:xfrm>
            <a:off x="5257800" y="3429000"/>
            <a:ext cx="960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MDR 2017/745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Publié au JOUE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5705856" y="2880360"/>
            <a:ext cx="18288" cy="438912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876288" y="2724912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766560" y="3017520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3B6E"/>
                </a:solidFill>
              </a:rPr>
              <a:t>2021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6766560" y="1371600"/>
            <a:ext cx="105156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6812280" y="1417320"/>
            <a:ext cx="960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MDR entre en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vigueur - classe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DM logiciels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7260336" y="2468880"/>
            <a:ext cx="18288" cy="36576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065008" y="2724912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7955280" y="3017520"/>
            <a:ext cx="822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D3B6E"/>
                </a:solidFill>
              </a:rPr>
              <a:t>2024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7955280" y="3383280"/>
            <a:ext cx="105156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8" name="Text 36"/>
          <p:cNvSpPr/>
          <p:nvPr/>
        </p:nvSpPr>
        <p:spPr>
          <a:xfrm>
            <a:off x="8001000" y="3429000"/>
            <a:ext cx="960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AI Act adopté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par le Parlement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européen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8449056" y="2880360"/>
            <a:ext cx="18288" cy="438912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274320" y="4663440"/>
            <a:ext cx="8595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4748B"/>
                </a:solidFill>
              </a:rPr>
              <a:t>Note : Le règlement MDR 2017/745 introduit les logiciels comme DM à part entière (Art. 2.1) – clé pour les DMN embarquant de l'IA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05396" y="9459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Panorama des Solutions IA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USA &amp; Europe – 5 dernières années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58" y="529721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L'IA en santé : chiffres clés 2020-2025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Croissance exponentielle des dispositifs approuvés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365760" y="1280160"/>
            <a:ext cx="1920240" cy="201168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365760" y="1417320"/>
            <a:ext cx="1920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</a:rPr>
              <a:t>950+</a:t>
            </a:r>
            <a:endParaRPr lang="en-US" sz="4200" dirty="0"/>
          </a:p>
        </p:txBody>
      </p:sp>
      <p:sp>
        <p:nvSpPr>
          <p:cNvPr id="11" name="Text 9"/>
          <p:cNvSpPr/>
          <p:nvPr/>
        </p:nvSpPr>
        <p:spPr>
          <a:xfrm>
            <a:off x="365760" y="2377440"/>
            <a:ext cx="1920240" cy="822960"/>
          </a:xfrm>
          <a:prstGeom prst="rect">
            <a:avLst/>
          </a:prstGeom>
          <a:noFill/>
          <a:ln/>
        </p:spPr>
        <p:txBody>
          <a:bodyPr wrap="square" lIns="63500" tIns="63500" rIns="63500" bIns="6350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DM-IA approuvés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par la FDA (2025)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468880" y="1280160"/>
            <a:ext cx="1920240" cy="201168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2468880" y="1417320"/>
            <a:ext cx="1920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</a:rPr>
              <a:t>220+</a:t>
            </a:r>
            <a:endParaRPr lang="en-US" sz="4200" dirty="0"/>
          </a:p>
        </p:txBody>
      </p:sp>
      <p:sp>
        <p:nvSpPr>
          <p:cNvPr id="14" name="Text 12"/>
          <p:cNvSpPr/>
          <p:nvPr/>
        </p:nvSpPr>
        <p:spPr>
          <a:xfrm>
            <a:off x="2468880" y="2377440"/>
            <a:ext cx="1920240" cy="822960"/>
          </a:xfrm>
          <a:prstGeom prst="rect">
            <a:avLst/>
          </a:prstGeom>
          <a:noFill/>
          <a:ln/>
        </p:spPr>
        <p:txBody>
          <a:bodyPr wrap="square" lIns="63500" tIns="63500" rIns="63500" bIns="6350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DM-IA marqués CE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en Europe (2025)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0" y="1280160"/>
            <a:ext cx="1920240" cy="201168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4572000" y="1417320"/>
            <a:ext cx="1920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</a:rPr>
              <a:t>×4</a:t>
            </a:r>
            <a:endParaRPr lang="en-US" sz="4200" dirty="0"/>
          </a:p>
        </p:txBody>
      </p:sp>
      <p:sp>
        <p:nvSpPr>
          <p:cNvPr id="17" name="Text 15"/>
          <p:cNvSpPr/>
          <p:nvPr/>
        </p:nvSpPr>
        <p:spPr>
          <a:xfrm>
            <a:off x="4572000" y="2377440"/>
            <a:ext cx="1920240" cy="822960"/>
          </a:xfrm>
          <a:prstGeom prst="rect">
            <a:avLst/>
          </a:prstGeom>
          <a:noFill/>
          <a:ln/>
        </p:spPr>
        <p:txBody>
          <a:bodyPr wrap="square" lIns="63500" tIns="63500" rIns="63500" bIns="6350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Croissance annuelle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(2019-2024)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6675120" y="1280160"/>
            <a:ext cx="1920240" cy="2011680"/>
          </a:xfrm>
          <a:prstGeom prst="rect">
            <a:avLst/>
          </a:prstGeom>
          <a:solidFill>
            <a:srgbClr val="805AD5"/>
          </a:solidFill>
          <a:ln w="12700">
            <a:solidFill>
              <a:srgbClr val="805AD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6675120" y="1417320"/>
            <a:ext cx="1920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</a:rPr>
              <a:t>65%</a:t>
            </a:r>
            <a:endParaRPr lang="en-US" sz="4200" dirty="0"/>
          </a:p>
        </p:txBody>
      </p:sp>
      <p:sp>
        <p:nvSpPr>
          <p:cNvPr id="20" name="Text 18"/>
          <p:cNvSpPr/>
          <p:nvPr/>
        </p:nvSpPr>
        <p:spPr>
          <a:xfrm>
            <a:off x="6675120" y="2377440"/>
            <a:ext cx="1920240" cy="822960"/>
          </a:xfrm>
          <a:prstGeom prst="rect">
            <a:avLst/>
          </a:prstGeom>
          <a:noFill/>
          <a:ln/>
        </p:spPr>
        <p:txBody>
          <a:bodyPr wrap="square" lIns="63500" tIns="63500" rIns="63500" bIns="63500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Solutions en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imagerie médicale</a:t>
            </a:r>
            <a:endParaRPr lang="en-US" sz="1100" dirty="0"/>
          </a:p>
        </p:txBody>
      </p:sp>
      <p:graphicFrame>
        <p:nvGraphicFramePr>
          <p:cNvPr id="21" name="Chart 0"/>
          <p:cNvGraphicFramePr/>
          <p:nvPr/>
        </p:nvGraphicFramePr>
        <p:xfrm>
          <a:off x="365760" y="3566160"/>
          <a:ext cx="50292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1"/>
          <p:cNvGraphicFramePr/>
          <p:nvPr/>
        </p:nvGraphicFramePr>
        <p:xfrm>
          <a:off x="5303520" y="3383280"/>
          <a:ext cx="36576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Solutions IA par spécialité médicale – Europe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Marquage CE DM numérique 2020-2025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13</a:t>
            </a:r>
            <a:endParaRPr lang="en-US" sz="8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9" name="Chart 0"/>
          <p:cNvGraphicFramePr/>
          <p:nvPr/>
        </p:nvGraphicFramePr>
        <p:xfrm>
          <a:off x="365760" y="1234440"/>
          <a:ext cx="530352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5852160" y="1280160"/>
            <a:ext cx="301752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852160" y="1280160"/>
            <a:ext cx="64008" cy="82296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989320" y="1335024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Imagerie dominante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5989320" y="1627632"/>
            <a:ext cx="2834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65-70% des DM-IA concernent le diagnostic par imagerie (RX, scanner, IRM, fond d'œil)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5852160" y="2194560"/>
            <a:ext cx="301752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5852160" y="2194560"/>
            <a:ext cx="64008" cy="82296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989320" y="2249424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Pharmacie émergente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5989320" y="2542032"/>
            <a:ext cx="2834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Dispensation automatisée, détection d'interactions, aide à la prescription : 11 solutions CE en 2025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5852160" y="3108960"/>
            <a:ext cx="301752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5852160" y="3108960"/>
            <a:ext cx="64008" cy="82296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989320" y="3163824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Croissance oncologie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5989320" y="3456432"/>
            <a:ext cx="2834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×3 en 5 ans – pathologie anatomique numérique et aide au screening en forte progression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5852160" y="4023360"/>
            <a:ext cx="301752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5852160" y="4023360"/>
            <a:ext cx="64008" cy="82296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989320" y="4078224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Biologie / Bioinformatique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5989320" y="4370832"/>
            <a:ext cx="2834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Analyse d'images de lames, interprétation NFS, analyse génomique : segment le plus dynamique pour 2026-2030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73152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548640" y="179727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Enjeux Réglementaires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RDM </a:t>
            </a:r>
            <a:r>
              <a:rPr lang="en-US" sz="3000" b="1" dirty="0">
                <a:solidFill>
                  <a:srgbClr val="FFFFFF"/>
                </a:solidFill>
              </a:rPr>
              <a:t>2017/745 &amp; </a:t>
            </a:r>
            <a:r>
              <a:rPr lang="en-US" sz="3000" b="1" dirty="0" smtClean="0">
                <a:solidFill>
                  <a:srgbClr val="FFFFFF"/>
                </a:solidFill>
              </a:rPr>
              <a:t>IA </a:t>
            </a:r>
            <a:r>
              <a:rPr lang="en-US" sz="3000" b="1" dirty="0">
                <a:solidFill>
                  <a:srgbClr val="FFFFFF"/>
                </a:solidFill>
              </a:rPr>
              <a:t>Act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0" y="591207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FFFF"/>
                </a:solidFill>
              </a:rPr>
              <a:t>RDM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>
                <a:solidFill>
                  <a:srgbClr val="FFFFFF"/>
                </a:solidFill>
              </a:rPr>
              <a:t>2017/745 : les DM numériques embarquant l'IA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Règlement européen sur les dispositifs médicaux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325880"/>
            <a:ext cx="274320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325880"/>
            <a:ext cx="2743200" cy="36576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37160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Définition DM logiciel (Art. 2.1)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65760" y="1764792"/>
            <a:ext cx="25603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Tout logiciel destiné à être utilisé seul ou en combinaison à des fins médicales est un DM. Inclut les DM embarquant de l'IA.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3200400" y="1325880"/>
            <a:ext cx="274320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0" y="1325880"/>
            <a:ext cx="2743200" cy="36576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91840" y="137160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Classification par risque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3291840" y="1764792"/>
            <a:ext cx="25603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Classe I (faible), IIa, IIb, III (critique). La grande majorité des DMN-IA sont IIa ou IIb selon leur finalité diagnostique.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6126480" y="1325880"/>
            <a:ext cx="274320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126480" y="1325880"/>
            <a:ext cx="2743200" cy="36576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217920" y="137160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Évaluation clinique obligatoire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217920" y="1764792"/>
            <a:ext cx="25603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Preuve de performance clinique spécifique requise. Les données rétrospectives seules ne suffisent plus – études prospectives souhaitées.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1485111" y="3099816"/>
            <a:ext cx="274320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1485111" y="3099816"/>
            <a:ext cx="2743200" cy="365760"/>
          </a:xfrm>
          <a:prstGeom prst="rect">
            <a:avLst/>
          </a:prstGeom>
          <a:solidFill>
            <a:srgbClr val="805AD5"/>
          </a:solidFill>
          <a:ln w="12700">
            <a:solidFill>
              <a:srgbClr val="805AD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576551" y="3145536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Post-Market Surveillance (PMS)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1576551" y="3538728"/>
            <a:ext cx="25603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Surveillance continue obligatoire : </a:t>
            </a:r>
            <a:r>
              <a:rPr lang="en-US" sz="950" dirty="0" smtClean="0">
                <a:solidFill>
                  <a:srgbClr val="1E2D3D"/>
                </a:solidFill>
              </a:rPr>
              <a:t>PMCF (</a:t>
            </a:r>
            <a:r>
              <a:rPr lang="en-US" sz="950" dirty="0" err="1" smtClean="0">
                <a:solidFill>
                  <a:srgbClr val="1E2D3D"/>
                </a:solidFill>
              </a:rPr>
              <a:t>suivi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clinique</a:t>
            </a:r>
            <a:r>
              <a:rPr lang="en-US" sz="950" dirty="0" smtClean="0">
                <a:solidFill>
                  <a:srgbClr val="1E2D3D"/>
                </a:solidFill>
              </a:rPr>
              <a:t> post </a:t>
            </a:r>
            <a:r>
              <a:rPr lang="en-US" sz="950" dirty="0" err="1" smtClean="0">
                <a:solidFill>
                  <a:srgbClr val="1E2D3D"/>
                </a:solidFill>
              </a:rPr>
              <a:t>marché</a:t>
            </a:r>
            <a:r>
              <a:rPr lang="en-US" sz="950" dirty="0" smtClean="0">
                <a:solidFill>
                  <a:srgbClr val="1E2D3D"/>
                </a:solidFill>
              </a:rPr>
              <a:t>), SSCP (résumé </a:t>
            </a:r>
            <a:r>
              <a:rPr lang="en-US" sz="950" dirty="0" err="1" smtClean="0">
                <a:solidFill>
                  <a:srgbClr val="1E2D3D"/>
                </a:solidFill>
              </a:rPr>
              <a:t>sécurité</a:t>
            </a:r>
            <a:r>
              <a:rPr lang="en-US" sz="950" dirty="0" smtClean="0">
                <a:solidFill>
                  <a:srgbClr val="1E2D3D"/>
                </a:solidFill>
              </a:rPr>
              <a:t>/performance </a:t>
            </a:r>
            <a:r>
              <a:rPr lang="en-US" sz="950" dirty="0" err="1" smtClean="0">
                <a:solidFill>
                  <a:srgbClr val="1E2D3D"/>
                </a:solidFill>
              </a:rPr>
              <a:t>clinique</a:t>
            </a:r>
            <a:r>
              <a:rPr lang="en-US" sz="950" dirty="0" smtClean="0">
                <a:solidFill>
                  <a:srgbClr val="1E2D3D"/>
                </a:solidFill>
              </a:rPr>
              <a:t>)</a:t>
            </a:r>
            <a:r>
              <a:rPr lang="en-US" sz="950" dirty="0" smtClean="0">
                <a:solidFill>
                  <a:srgbClr val="1E2D3D"/>
                </a:solidFill>
              </a:rPr>
              <a:t>, </a:t>
            </a:r>
            <a:r>
              <a:rPr lang="en-US" sz="950" dirty="0">
                <a:solidFill>
                  <a:srgbClr val="1E2D3D"/>
                </a:solidFill>
              </a:rPr>
              <a:t>rapports périodiques de sécurité (PSUR) pour classe IIa+.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4754880" y="3099816"/>
            <a:ext cx="274320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4754880" y="3099816"/>
            <a:ext cx="2743200" cy="365760"/>
          </a:xfrm>
          <a:prstGeom prst="rect">
            <a:avLst/>
          </a:prstGeom>
          <a:solidFill>
            <a:srgbClr val="ED8936"/>
          </a:solidFill>
          <a:ln w="12700">
            <a:solidFill>
              <a:srgbClr val="ED893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846320" y="3145536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Organisme notifié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846319" y="3538728"/>
            <a:ext cx="2607617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Certification CE par ON </a:t>
            </a:r>
            <a:r>
              <a:rPr lang="en-US" sz="950" dirty="0" err="1">
                <a:solidFill>
                  <a:srgbClr val="1E2D3D"/>
                </a:solidFill>
              </a:rPr>
              <a:t>accrédité</a:t>
            </a:r>
            <a:r>
              <a:rPr lang="en-US" sz="950" dirty="0">
                <a:solidFill>
                  <a:srgbClr val="1E2D3D"/>
                </a:solidFill>
              </a:rPr>
              <a:t> </a:t>
            </a:r>
            <a:r>
              <a:rPr lang="en-US" sz="950" dirty="0" smtClean="0">
                <a:solidFill>
                  <a:srgbClr val="1E2D3D"/>
                </a:solidFill>
              </a:rPr>
              <a:t>pour </a:t>
            </a:r>
            <a:r>
              <a:rPr lang="en-US" sz="950" dirty="0">
                <a:solidFill>
                  <a:srgbClr val="1E2D3D"/>
                </a:solidFill>
              </a:rPr>
              <a:t>classe IIa et plus. 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FFFF"/>
                </a:solidFill>
              </a:rPr>
              <a:t>IA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>
                <a:solidFill>
                  <a:srgbClr val="FFFFFF"/>
                </a:solidFill>
              </a:rPr>
              <a:t>Act : obligations et chronologie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Règlement UE 2024/1689 – Applicable depuis août 2024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16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280160"/>
            <a:ext cx="4114800" cy="685800"/>
          </a:xfrm>
          <a:prstGeom prst="rect">
            <a:avLst/>
          </a:prstGeom>
          <a:solidFill>
            <a:srgbClr val="1A1A2E"/>
          </a:solidFill>
          <a:ln w="12700">
            <a:solidFill>
              <a:srgbClr val="1A1A2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65760" y="128016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Risque INACCEPTABLE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65760" y="160020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FFFFF"/>
                </a:solidFill>
              </a:rPr>
              <a:t>Notation sociale, manipulation subliminale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274320" y="2057400"/>
            <a:ext cx="4114800" cy="685800"/>
          </a:xfrm>
          <a:prstGeom prst="rect">
            <a:avLst/>
          </a:prstGeom>
          <a:solidFill>
            <a:srgbClr val="E53E3E"/>
          </a:solidFill>
          <a:ln w="12700">
            <a:solidFill>
              <a:srgbClr val="E53E3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65760" y="205740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Risque ÉLEVÉ (niveau 3)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365760" y="237744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FFFFF"/>
                </a:solidFill>
              </a:rPr>
              <a:t>Systèmes IA pour diagnostics médicaux, aide à la décision clinique, priorisation des soins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274320" y="2834640"/>
            <a:ext cx="4114800" cy="685800"/>
          </a:xfrm>
          <a:prstGeom prst="rect">
            <a:avLst/>
          </a:prstGeom>
          <a:solidFill>
            <a:srgbClr val="ED8936"/>
          </a:solidFill>
          <a:ln w="12700">
            <a:solidFill>
              <a:srgbClr val="ED893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65760" y="283464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Risque LIMITÉ (niveau 2)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365760" y="315468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FFFFF"/>
                </a:solidFill>
              </a:rPr>
              <a:t>Chatbots, systèmes de recommandation, outils d'information patient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274320" y="3611880"/>
            <a:ext cx="4114800" cy="685800"/>
          </a:xfrm>
          <a:prstGeom prst="rect">
            <a:avLst/>
          </a:prstGeom>
          <a:solidFill>
            <a:srgbClr val="38A169"/>
          </a:solidFill>
          <a:ln w="12700">
            <a:solidFill>
              <a:srgbClr val="38A169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65760" y="361188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Risque MINIMAL (niveau 1)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65760" y="393192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FFFFF"/>
                </a:solidFill>
              </a:rPr>
              <a:t>Filtres spam, jeux vidéo IA, outils de productivité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663440" y="1234440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3B6E"/>
                </a:solidFill>
              </a:rPr>
              <a:t>Chronologie – Systèmes IA à Haut Risque (niveau 3)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663440" y="1737360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764024" y="1938528"/>
            <a:ext cx="18288" cy="3200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937760" y="169164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Août 2024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937760" y="1965960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Entrée en vigueur de l'AI Act</a:t>
            </a:r>
            <a:endParaRPr lang="en-US" sz="950" dirty="0"/>
          </a:p>
        </p:txBody>
      </p:sp>
      <p:sp>
        <p:nvSpPr>
          <p:cNvPr id="26" name="Shape 24"/>
          <p:cNvSpPr/>
          <p:nvPr/>
        </p:nvSpPr>
        <p:spPr>
          <a:xfrm>
            <a:off x="4663440" y="2304288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764024" y="2505456"/>
            <a:ext cx="18288" cy="3200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937760" y="2258568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Fév. 2025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4937760" y="2532888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Interdiction des systèmes inacceptables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4663440" y="2871216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4764024" y="3072384"/>
            <a:ext cx="18288" cy="3200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937760" y="2825496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Août 2025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4937760" y="3099816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Obligations GPAI (IA à usage général)</a:t>
            </a:r>
            <a:endParaRPr lang="en-US" sz="950" dirty="0"/>
          </a:p>
        </p:txBody>
      </p:sp>
      <p:sp>
        <p:nvSpPr>
          <p:cNvPr id="34" name="Shape 32"/>
          <p:cNvSpPr/>
          <p:nvPr/>
        </p:nvSpPr>
        <p:spPr>
          <a:xfrm>
            <a:off x="4663440" y="3438144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4764024" y="3639312"/>
            <a:ext cx="18288" cy="3200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4937760" y="3392424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Août 2026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4937760" y="3666744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 smtClean="0">
                <a:solidFill>
                  <a:srgbClr val="1E2D3D"/>
                </a:solidFill>
              </a:rPr>
              <a:t>Entrée </a:t>
            </a:r>
            <a:r>
              <a:rPr lang="en-US" sz="950" dirty="0" err="1" smtClean="0">
                <a:solidFill>
                  <a:srgbClr val="1E2D3D"/>
                </a:solidFill>
              </a:rPr>
              <a:t>en</a:t>
            </a:r>
            <a:r>
              <a:rPr lang="en-US" sz="950" dirty="0" smtClean="0">
                <a:solidFill>
                  <a:srgbClr val="1E2D3D"/>
                </a:solidFill>
              </a:rPr>
              <a:t> application à </a:t>
            </a:r>
            <a:r>
              <a:rPr lang="en-US" sz="950" dirty="0" err="1" smtClean="0">
                <a:solidFill>
                  <a:srgbClr val="1E2D3D"/>
                </a:solidFill>
              </a:rPr>
              <a:t>l’exception</a:t>
            </a:r>
            <a:r>
              <a:rPr lang="en-US" sz="950" dirty="0" smtClean="0">
                <a:solidFill>
                  <a:srgbClr val="1E2D3D"/>
                </a:solidFill>
              </a:rPr>
              <a:t> des IA à haut </a:t>
            </a:r>
            <a:r>
              <a:rPr lang="en-US" sz="950" dirty="0" err="1" smtClean="0">
                <a:solidFill>
                  <a:srgbClr val="1E2D3D"/>
                </a:solidFill>
              </a:rPr>
              <a:t>risque</a:t>
            </a:r>
            <a:r>
              <a:rPr lang="en-US" sz="950" dirty="0" smtClean="0">
                <a:solidFill>
                  <a:srgbClr val="1E2D3D"/>
                </a:solidFill>
              </a:rPr>
              <a:t>. </a:t>
            </a:r>
            <a:r>
              <a:rPr lang="en-US" sz="950" dirty="0" err="1" smtClean="0">
                <a:solidFill>
                  <a:srgbClr val="1E2D3D"/>
                </a:solidFill>
              </a:rPr>
              <a:t>Mise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en</a:t>
            </a:r>
            <a:r>
              <a:rPr lang="en-US" sz="950" dirty="0" smtClean="0">
                <a:solidFill>
                  <a:srgbClr val="1E2D3D"/>
                </a:solidFill>
              </a:rPr>
              <a:t> place bacs à sable </a:t>
            </a:r>
            <a:r>
              <a:rPr lang="en-US" sz="950" dirty="0" err="1" smtClean="0">
                <a:solidFill>
                  <a:srgbClr val="1E2D3D"/>
                </a:solidFill>
              </a:rPr>
              <a:t>réglementaire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4663440" y="4005072"/>
            <a:ext cx="201168" cy="201168"/>
          </a:xfrm>
          <a:prstGeom prst="ellipse">
            <a:avLst/>
          </a:prstGeom>
          <a:solidFill>
            <a:srgbClr val="00BFA5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4764024" y="4206240"/>
            <a:ext cx="18288" cy="3200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937760" y="3959352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Août 2027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4937760" y="4233672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 smtClean="0">
                <a:solidFill>
                  <a:srgbClr val="1E2D3D"/>
                </a:solidFill>
              </a:rPr>
              <a:t>Application des </a:t>
            </a:r>
            <a:r>
              <a:rPr lang="en-US" sz="950" dirty="0" err="1" smtClean="0">
                <a:solidFill>
                  <a:srgbClr val="1E2D3D"/>
                </a:solidFill>
              </a:rPr>
              <a:t>exigences</a:t>
            </a:r>
            <a:r>
              <a:rPr lang="en-US" sz="950" dirty="0" smtClean="0">
                <a:solidFill>
                  <a:srgbClr val="1E2D3D"/>
                </a:solidFill>
              </a:rPr>
              <a:t> pour SIA à haut </a:t>
            </a:r>
            <a:r>
              <a:rPr lang="en-US" sz="950" dirty="0" err="1" smtClean="0">
                <a:solidFill>
                  <a:srgbClr val="1E2D3D"/>
                </a:solidFill>
              </a:rPr>
              <a:t>risque</a:t>
            </a:r>
            <a:r>
              <a:rPr lang="en-US" sz="950" dirty="0" smtClean="0">
                <a:solidFill>
                  <a:srgbClr val="1E2D3D"/>
                </a:solidFill>
              </a:rPr>
              <a:t> DM</a:t>
            </a:r>
            <a:endParaRPr lang="en-US" sz="950" dirty="0"/>
          </a:p>
        </p:txBody>
      </p:sp>
      <p:sp>
        <p:nvSpPr>
          <p:cNvPr id="42" name="Shape 40"/>
          <p:cNvSpPr/>
          <p:nvPr/>
        </p:nvSpPr>
        <p:spPr>
          <a:xfrm>
            <a:off x="274320" y="4617720"/>
            <a:ext cx="8595360" cy="292608"/>
          </a:xfrm>
          <a:prstGeom prst="rect">
            <a:avLst/>
          </a:prstGeom>
          <a:solidFill>
            <a:srgbClr val="FFF3CD"/>
          </a:solidFill>
          <a:ln w="12700">
            <a:solidFill>
              <a:srgbClr val="ED8936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65760" y="4626864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B3F00"/>
                </a:solidFill>
              </a:rPr>
              <a:t>⚠  Pour les DM-IA de classe IIa/IIb/III : double conformité MDR + AI Act obligatoire. Les fabricants devront démontrer la conformité aux deux règlements.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Obligations des parties prenantes – </a:t>
            </a:r>
            <a:r>
              <a:rPr lang="en-US" sz="2600" b="1" dirty="0" smtClean="0">
                <a:solidFill>
                  <a:srgbClr val="FFFFFF"/>
                </a:solidFill>
              </a:rPr>
              <a:t>IA</a:t>
            </a:r>
            <a:r>
              <a:rPr lang="en-US" sz="2600" b="1" dirty="0" smtClean="0">
                <a:solidFill>
                  <a:srgbClr val="FFFFFF"/>
                </a:solidFill>
              </a:rPr>
              <a:t> </a:t>
            </a:r>
            <a:r>
              <a:rPr lang="en-US" sz="2600" b="1" dirty="0">
                <a:solidFill>
                  <a:srgbClr val="FFFFFF"/>
                </a:solidFill>
              </a:rPr>
              <a:t>Act &amp; </a:t>
            </a:r>
            <a:r>
              <a:rPr lang="en-US" sz="2600" b="1" dirty="0" smtClean="0">
                <a:solidFill>
                  <a:srgbClr val="FFFFFF"/>
                </a:solidFill>
              </a:rPr>
              <a:t>RDM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Fabricants, Importateurs, Distributeurs, Établissements de santé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234440"/>
            <a:ext cx="274320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234440"/>
            <a:ext cx="2743200" cy="50292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98448"/>
            <a:ext cx="320040" cy="32004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77240" y="1261872"/>
            <a:ext cx="2148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Fabricants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411480" y="1828800"/>
            <a:ext cx="2514600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 err="1" smtClean="0">
                <a:solidFill>
                  <a:srgbClr val="1E2D3D"/>
                </a:solidFill>
              </a:rPr>
              <a:t>Système</a:t>
            </a:r>
            <a:r>
              <a:rPr lang="en-US" sz="1000" dirty="0" smtClean="0">
                <a:solidFill>
                  <a:srgbClr val="1E2D3D"/>
                </a:solidFill>
              </a:rPr>
              <a:t> gestion des risques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 err="1" smtClean="0">
                <a:solidFill>
                  <a:srgbClr val="1E2D3D"/>
                </a:solidFill>
              </a:rPr>
              <a:t>Jeu</a:t>
            </a:r>
            <a:r>
              <a:rPr lang="en-US" sz="1000" dirty="0" smtClean="0">
                <a:solidFill>
                  <a:srgbClr val="1E2D3D"/>
                </a:solidFill>
              </a:rPr>
              <a:t> de </a:t>
            </a:r>
            <a:r>
              <a:rPr lang="en-US" sz="1000" dirty="0" err="1" smtClean="0">
                <a:solidFill>
                  <a:srgbClr val="1E2D3D"/>
                </a:solidFill>
              </a:rPr>
              <a:t>données</a:t>
            </a:r>
            <a:r>
              <a:rPr lang="en-US" sz="1000" dirty="0" smtClean="0">
                <a:solidFill>
                  <a:srgbClr val="1E2D3D"/>
                </a:solidFill>
              </a:rPr>
              <a:t> </a:t>
            </a:r>
            <a:r>
              <a:rPr lang="en-US" sz="1000" dirty="0" err="1" smtClean="0">
                <a:solidFill>
                  <a:srgbClr val="1E2D3D"/>
                </a:solidFill>
              </a:rPr>
              <a:t>d’entrainement</a:t>
            </a:r>
            <a:r>
              <a:rPr lang="en-US" sz="1000" dirty="0" smtClean="0">
                <a:solidFill>
                  <a:srgbClr val="1E2D3D"/>
                </a:solidFill>
              </a:rPr>
              <a:t>, validation et test</a:t>
            </a:r>
            <a:endParaRPr lang="en-US" sz="1000" dirty="0" smtClean="0">
              <a:solidFill>
                <a:srgbClr val="1E2D3D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000" dirty="0" smtClean="0">
                <a:solidFill>
                  <a:srgbClr val="1E2D3D"/>
                </a:solidFill>
              </a:rPr>
              <a:t>Documentation technique, </a:t>
            </a:r>
            <a:r>
              <a:rPr lang="en-US" sz="1000" dirty="0" err="1" smtClean="0">
                <a:solidFill>
                  <a:srgbClr val="1E2D3D"/>
                </a:solidFill>
              </a:rPr>
              <a:t>journalisation</a:t>
            </a:r>
            <a:r>
              <a:rPr lang="en-US" sz="1000" dirty="0" smtClean="0">
                <a:solidFill>
                  <a:srgbClr val="1E2D3D"/>
                </a:solidFill>
              </a:rPr>
              <a:t> pour </a:t>
            </a:r>
            <a:r>
              <a:rPr lang="en-US" sz="1000" dirty="0" err="1" smtClean="0">
                <a:solidFill>
                  <a:srgbClr val="1E2D3D"/>
                </a:solidFill>
              </a:rPr>
              <a:t>suivi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 smtClean="0">
                <a:solidFill>
                  <a:srgbClr val="1E2D3D"/>
                </a:solidFill>
              </a:rPr>
              <a:t>Transparence 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 err="1" smtClean="0">
                <a:solidFill>
                  <a:srgbClr val="1E2D3D"/>
                </a:solidFill>
              </a:rPr>
              <a:t>Contrôle</a:t>
            </a:r>
            <a:r>
              <a:rPr lang="en-US" sz="1000" dirty="0" smtClean="0">
                <a:solidFill>
                  <a:srgbClr val="1E2D3D"/>
                </a:solidFill>
              </a:rPr>
              <a:t> </a:t>
            </a:r>
            <a:r>
              <a:rPr lang="en-US" sz="1000" dirty="0" err="1" smtClean="0">
                <a:solidFill>
                  <a:srgbClr val="1E2D3D"/>
                </a:solidFill>
              </a:rPr>
              <a:t>humain</a:t>
            </a:r>
            <a:endParaRPr lang="en-US" sz="1000" dirty="0" smtClean="0">
              <a:solidFill>
                <a:srgbClr val="1E2D3D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000" dirty="0" err="1" smtClean="0">
                <a:solidFill>
                  <a:srgbClr val="1E2D3D"/>
                </a:solidFill>
              </a:rPr>
              <a:t>Robustesse</a:t>
            </a:r>
            <a:r>
              <a:rPr lang="en-US" sz="1000" dirty="0" smtClean="0">
                <a:solidFill>
                  <a:srgbClr val="1E2D3D"/>
                </a:solidFill>
              </a:rPr>
              <a:t>, exactitude des </a:t>
            </a:r>
            <a:r>
              <a:rPr lang="en-US" sz="1000" dirty="0" err="1" smtClean="0">
                <a:solidFill>
                  <a:srgbClr val="1E2D3D"/>
                </a:solidFill>
              </a:rPr>
              <a:t>données</a:t>
            </a:r>
            <a:r>
              <a:rPr lang="en-US" sz="1000" dirty="0" smtClean="0">
                <a:solidFill>
                  <a:srgbClr val="1E2D3D"/>
                </a:solidFill>
              </a:rPr>
              <a:t> et cybersécurité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3200400" y="1234440"/>
            <a:ext cx="274320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200400" y="1234440"/>
            <a:ext cx="2743200" cy="50292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0" y="1298448"/>
            <a:ext cx="320040" cy="32004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3703320" y="1261872"/>
            <a:ext cx="2148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Importateurs &amp; Distributeurs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3337560" y="1828800"/>
            <a:ext cx="251460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Vérification de la conformité CE avant commercialisation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Coopération avec autorités nationales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Conservation de la documentation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Signalement non-conformités au fabricant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6126480" y="1188720"/>
            <a:ext cx="274320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126480" y="1234440"/>
            <a:ext cx="2743200" cy="50292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0" y="1298448"/>
            <a:ext cx="320040" cy="32004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629400" y="1261872"/>
            <a:ext cx="2148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Établissements de santé</a:t>
            </a:r>
            <a:endParaRPr lang="en-US" sz="1200" dirty="0"/>
          </a:p>
        </p:txBody>
      </p:sp>
      <p:sp>
        <p:nvSpPr>
          <p:cNvPr id="23" name="Text 18"/>
          <p:cNvSpPr/>
          <p:nvPr/>
        </p:nvSpPr>
        <p:spPr>
          <a:xfrm>
            <a:off x="6263640" y="1764792"/>
            <a:ext cx="251460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 err="1" smtClean="0">
                <a:solidFill>
                  <a:srgbClr val="1E2D3D"/>
                </a:solidFill>
              </a:rPr>
              <a:t>Statut</a:t>
            </a:r>
            <a:r>
              <a:rPr lang="en-US" sz="1000" dirty="0" smtClean="0">
                <a:solidFill>
                  <a:srgbClr val="1E2D3D"/>
                </a:solidFill>
              </a:rPr>
              <a:t> de </a:t>
            </a:r>
            <a:r>
              <a:rPr lang="en-US" sz="1000" dirty="0" err="1" smtClean="0">
                <a:solidFill>
                  <a:srgbClr val="1E2D3D"/>
                </a:solidFill>
              </a:rPr>
              <a:t>déployeur</a:t>
            </a:r>
            <a:endParaRPr lang="en-US" sz="1000" dirty="0" smtClean="0">
              <a:solidFill>
                <a:srgbClr val="1E2D3D"/>
              </a:solidFill>
            </a:endParaRPr>
          </a:p>
          <a:p>
            <a:pPr marL="342900" indent="-342900">
              <a:buSzPct val="100000"/>
              <a:buChar char="•"/>
            </a:pPr>
            <a:r>
              <a:rPr lang="en-US" sz="1000" dirty="0" err="1" smtClean="0">
                <a:solidFill>
                  <a:srgbClr val="1E2D3D"/>
                </a:solidFill>
              </a:rPr>
              <a:t>Utilisation</a:t>
            </a:r>
            <a:r>
              <a:rPr lang="en-US" sz="1000" dirty="0" smtClean="0">
                <a:solidFill>
                  <a:srgbClr val="1E2D3D"/>
                </a:solidFill>
              </a:rPr>
              <a:t> </a:t>
            </a:r>
            <a:r>
              <a:rPr lang="en-US" sz="1000" dirty="0" err="1" smtClean="0">
                <a:solidFill>
                  <a:srgbClr val="1E2D3D"/>
                </a:solidFill>
              </a:rPr>
              <a:t>conforme</a:t>
            </a:r>
            <a:r>
              <a:rPr lang="en-US" sz="1000" dirty="0" smtClean="0">
                <a:solidFill>
                  <a:srgbClr val="1E2D3D"/>
                </a:solidFill>
              </a:rPr>
              <a:t> à la notice </a:t>
            </a:r>
            <a:r>
              <a:rPr lang="en-US" sz="1000" dirty="0" smtClean="0">
                <a:solidFill>
                  <a:srgbClr val="1E2D3D"/>
                </a:solidFill>
              </a:rPr>
              <a:t>Assurer le </a:t>
            </a:r>
            <a:r>
              <a:rPr lang="en-US" sz="1000" dirty="0" err="1" smtClean="0">
                <a:solidFill>
                  <a:srgbClr val="1E2D3D"/>
                </a:solidFill>
              </a:rPr>
              <a:t>contrôle</a:t>
            </a:r>
            <a:r>
              <a:rPr lang="en-US" sz="1000" dirty="0" smtClean="0">
                <a:solidFill>
                  <a:srgbClr val="1E2D3D"/>
                </a:solidFill>
              </a:rPr>
              <a:t> </a:t>
            </a:r>
            <a:r>
              <a:rPr lang="en-US" sz="1000" dirty="0" err="1" smtClean="0">
                <a:solidFill>
                  <a:srgbClr val="1E2D3D"/>
                </a:solidFill>
              </a:rPr>
              <a:t>humain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 err="1" smtClean="0">
                <a:solidFill>
                  <a:srgbClr val="1E2D3D"/>
                </a:solidFill>
              </a:rPr>
              <a:t>Journalisation</a:t>
            </a:r>
            <a:r>
              <a:rPr lang="en-US" sz="1000" dirty="0" smtClean="0">
                <a:solidFill>
                  <a:srgbClr val="1E2D3D"/>
                </a:solidFill>
              </a:rPr>
              <a:t> et conservation pendant 6 </a:t>
            </a:r>
            <a:r>
              <a:rPr lang="en-US" sz="1000" dirty="0" err="1" smtClean="0">
                <a:solidFill>
                  <a:srgbClr val="1E2D3D"/>
                </a:solidFill>
              </a:rPr>
              <a:t>mois</a:t>
            </a:r>
            <a:endParaRPr lang="en-US" sz="1000" dirty="0"/>
          </a:p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Signalement incidents graves (</a:t>
            </a:r>
            <a:r>
              <a:rPr lang="en-US" sz="1000" dirty="0" err="1">
                <a:solidFill>
                  <a:srgbClr val="1E2D3D"/>
                </a:solidFill>
              </a:rPr>
              <a:t>matériovigilance</a:t>
            </a:r>
            <a:r>
              <a:rPr lang="en-US" sz="1000" dirty="0" smtClean="0">
                <a:solidFill>
                  <a:srgbClr val="1E2D3D"/>
                </a:solidFill>
              </a:rPr>
              <a:t>)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30621" y="129277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Instances Françaises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HAS, ANS, CNEDMITS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45" y="540757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HAS et ANS : rôles et missions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Les deux piliers de la régulation des DMN en France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19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234440"/>
            <a:ext cx="4114800" cy="3703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234440"/>
            <a:ext cx="4114800" cy="50292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261872"/>
            <a:ext cx="3749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HAS – Haute Autorité de Santé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365760" y="1828800"/>
            <a:ext cx="73152" cy="64008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30352" y="184708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 err="1">
                <a:solidFill>
                  <a:srgbClr val="0D3B6E"/>
                </a:solidFill>
              </a:rPr>
              <a:t>Évaluation</a:t>
            </a:r>
            <a:r>
              <a:rPr lang="en-US" sz="1100" b="1" dirty="0">
                <a:solidFill>
                  <a:srgbClr val="0D3B6E"/>
                </a:solidFill>
              </a:rPr>
              <a:t> </a:t>
            </a:r>
            <a:r>
              <a:rPr lang="en-US" sz="1100" b="1" dirty="0" smtClean="0">
                <a:solidFill>
                  <a:srgbClr val="0D3B6E"/>
                </a:solidFill>
              </a:rPr>
              <a:t>de </a:t>
            </a:r>
            <a:r>
              <a:rPr lang="en-US" sz="1100" b="1" dirty="0" err="1" smtClean="0">
                <a:solidFill>
                  <a:srgbClr val="0D3B6E"/>
                </a:solidFill>
              </a:rPr>
              <a:t>l’intérêt</a:t>
            </a:r>
            <a:r>
              <a:rPr lang="en-US" sz="1100" b="1" dirty="0" smtClean="0">
                <a:solidFill>
                  <a:srgbClr val="0D3B6E"/>
                </a:solidFill>
              </a:rPr>
              <a:t> et </a:t>
            </a:r>
            <a:r>
              <a:rPr lang="en-US" sz="1100" b="1" dirty="0" err="1" smtClean="0">
                <a:solidFill>
                  <a:srgbClr val="0D3B6E"/>
                </a:solidFill>
              </a:rPr>
              <a:t>apport</a:t>
            </a:r>
            <a:r>
              <a:rPr lang="en-US" sz="1100" b="1" dirty="0" smtClean="0">
                <a:solidFill>
                  <a:srgbClr val="0D3B6E"/>
                </a:solidFill>
              </a:rPr>
              <a:t> de la </a:t>
            </a:r>
            <a:r>
              <a:rPr lang="en-US" sz="1100" b="1" dirty="0" err="1" smtClean="0">
                <a:solidFill>
                  <a:srgbClr val="0D3B6E"/>
                </a:solidFill>
              </a:rPr>
              <a:t>technologie</a:t>
            </a:r>
            <a:r>
              <a:rPr lang="en-US" sz="1100" b="1" dirty="0" smtClean="0">
                <a:solidFill>
                  <a:srgbClr val="0D3B6E"/>
                </a:solidFill>
              </a:rPr>
              <a:t> par rapport à la </a:t>
            </a:r>
            <a:r>
              <a:rPr lang="en-US" sz="1100" b="1" dirty="0" err="1" smtClean="0">
                <a:solidFill>
                  <a:srgbClr val="0D3B6E"/>
                </a:solidFill>
              </a:rPr>
              <a:t>prise</a:t>
            </a:r>
            <a:r>
              <a:rPr lang="en-US" sz="1100" b="1" dirty="0" smtClean="0">
                <a:solidFill>
                  <a:srgbClr val="0D3B6E"/>
                </a:solidFill>
              </a:rPr>
              <a:t> </a:t>
            </a:r>
            <a:r>
              <a:rPr lang="en-US" sz="1100" b="1" dirty="0" err="1" smtClean="0">
                <a:solidFill>
                  <a:srgbClr val="0D3B6E"/>
                </a:solidFill>
              </a:rPr>
              <a:t>en</a:t>
            </a:r>
            <a:r>
              <a:rPr lang="en-US" sz="1100" b="1" dirty="0" smtClean="0">
                <a:solidFill>
                  <a:srgbClr val="0D3B6E"/>
                </a:solidFill>
              </a:rPr>
              <a:t> charge de </a:t>
            </a:r>
            <a:r>
              <a:rPr lang="en-US" sz="1100" b="1" dirty="0" err="1" smtClean="0">
                <a:solidFill>
                  <a:srgbClr val="0D3B6E"/>
                </a:solidFill>
              </a:rPr>
              <a:t>référence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06610" y="2188569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 err="1" smtClean="0">
                <a:solidFill>
                  <a:srgbClr val="1E2D3D"/>
                </a:solidFill>
              </a:rPr>
              <a:t>Critères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d’évaluation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selon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voie</a:t>
            </a:r>
            <a:r>
              <a:rPr lang="en-US" sz="950" dirty="0" smtClean="0">
                <a:solidFill>
                  <a:srgbClr val="1E2D3D"/>
                </a:solidFill>
              </a:rPr>
              <a:t> de </a:t>
            </a:r>
            <a:r>
              <a:rPr lang="en-US" sz="950" dirty="0" err="1" smtClean="0">
                <a:solidFill>
                  <a:srgbClr val="1E2D3D"/>
                </a:solidFill>
              </a:rPr>
              <a:t>remboursement</a:t>
            </a:r>
            <a:endParaRPr lang="en-US" sz="950" dirty="0" smtClean="0">
              <a:solidFill>
                <a:srgbClr val="1E2D3D"/>
              </a:solidFill>
            </a:endParaRPr>
          </a:p>
          <a:p>
            <a:pPr marL="0" indent="0">
              <a:buNone/>
            </a:pPr>
            <a:r>
              <a:rPr lang="en-US" sz="950" dirty="0" smtClean="0">
                <a:solidFill>
                  <a:srgbClr val="1E2D3D"/>
                </a:solidFill>
              </a:rPr>
              <a:t>3 dimensions </a:t>
            </a:r>
            <a:r>
              <a:rPr lang="en-US" sz="950" dirty="0" err="1" smtClean="0">
                <a:solidFill>
                  <a:srgbClr val="1E2D3D"/>
                </a:solidFill>
              </a:rPr>
              <a:t>prises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en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compte</a:t>
            </a:r>
            <a:r>
              <a:rPr lang="en-US" sz="950" dirty="0" smtClean="0">
                <a:solidFill>
                  <a:srgbClr val="1E2D3D"/>
                </a:solidFill>
              </a:rPr>
              <a:t> : impact </a:t>
            </a:r>
            <a:r>
              <a:rPr lang="en-US" sz="950" dirty="0" err="1" smtClean="0">
                <a:solidFill>
                  <a:srgbClr val="1E2D3D"/>
                </a:solidFill>
              </a:rPr>
              <a:t>clinique</a:t>
            </a:r>
            <a:r>
              <a:rPr lang="en-US" sz="950" dirty="0" smtClean="0">
                <a:solidFill>
                  <a:srgbClr val="1E2D3D"/>
                </a:solidFill>
              </a:rPr>
              <a:t>/</a:t>
            </a:r>
            <a:r>
              <a:rPr lang="en-US" sz="950" dirty="0" err="1" smtClean="0">
                <a:solidFill>
                  <a:srgbClr val="1E2D3D"/>
                </a:solidFill>
              </a:rPr>
              <a:t>quakité</a:t>
            </a:r>
            <a:r>
              <a:rPr lang="en-US" sz="950" dirty="0" smtClean="0">
                <a:solidFill>
                  <a:srgbClr val="1E2D3D"/>
                </a:solidFill>
              </a:rPr>
              <a:t> de vie, impact </a:t>
            </a:r>
            <a:r>
              <a:rPr lang="en-US" sz="950" dirty="0" err="1" smtClean="0">
                <a:solidFill>
                  <a:srgbClr val="1E2D3D"/>
                </a:solidFill>
              </a:rPr>
              <a:t>organisationnel</a:t>
            </a:r>
            <a:r>
              <a:rPr lang="en-US" sz="950" dirty="0" smtClean="0">
                <a:solidFill>
                  <a:srgbClr val="1E2D3D"/>
                </a:solidFill>
              </a:rPr>
              <a:t>, impact santé </a:t>
            </a:r>
            <a:r>
              <a:rPr lang="en-US" sz="950" dirty="0" err="1" smtClean="0">
                <a:solidFill>
                  <a:srgbClr val="1E2D3D"/>
                </a:solidFill>
              </a:rPr>
              <a:t>publique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365760" y="2606040"/>
            <a:ext cx="73152" cy="64008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30352" y="262432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Référentiel de bonnes pratiques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30352" y="288036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Guide sur l'IA dans le soin (2024, lecture publique) – cadre d'évaluation spécifique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365760" y="3383280"/>
            <a:ext cx="73152" cy="64008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30352" y="340156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Certification V2025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30352" y="365760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Nouveau </a:t>
            </a:r>
            <a:r>
              <a:rPr lang="en-US" sz="950" dirty="0" err="1">
                <a:solidFill>
                  <a:srgbClr val="1E2D3D"/>
                </a:solidFill>
              </a:rPr>
              <a:t>critère</a:t>
            </a:r>
            <a:r>
              <a:rPr lang="en-US" sz="950" dirty="0">
                <a:solidFill>
                  <a:srgbClr val="1E2D3D"/>
                </a:solidFill>
              </a:rPr>
              <a:t> </a:t>
            </a:r>
            <a:r>
              <a:rPr lang="en-US" sz="950" dirty="0" smtClean="0">
                <a:solidFill>
                  <a:srgbClr val="1E2D3D"/>
                </a:solidFill>
              </a:rPr>
              <a:t>3.4-05 </a:t>
            </a:r>
            <a:r>
              <a:rPr lang="en-US" sz="950" dirty="0">
                <a:solidFill>
                  <a:srgbClr val="1E2D3D"/>
                </a:solidFill>
              </a:rPr>
              <a:t>sur les DMN dans la certification des établissements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365760" y="4160520"/>
            <a:ext cx="73152" cy="64008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30352" y="417880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CNEDIMTS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30352" y="44348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Commission nationale d'évaluation des DM et technologies de santé – évalue les dossiers LPPR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4754880" y="1234440"/>
            <a:ext cx="4114800" cy="50292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937760" y="1261872"/>
            <a:ext cx="37490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ANS – Agence du Numérique en Santé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4846320" y="1828800"/>
            <a:ext cx="73152" cy="64008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010912" y="184708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 err="1" smtClean="0">
                <a:solidFill>
                  <a:srgbClr val="0D3B6E"/>
                </a:solidFill>
              </a:rPr>
              <a:t>Garantir</a:t>
            </a:r>
            <a:r>
              <a:rPr lang="en-US" sz="1100" b="1" dirty="0" smtClean="0">
                <a:solidFill>
                  <a:srgbClr val="0D3B6E"/>
                </a:solidFill>
              </a:rPr>
              <a:t> </a:t>
            </a:r>
            <a:r>
              <a:rPr lang="en-US" sz="1100" b="1" dirty="0" err="1" smtClean="0">
                <a:solidFill>
                  <a:srgbClr val="0D3B6E"/>
                </a:solidFill>
              </a:rPr>
              <a:t>échange</a:t>
            </a:r>
            <a:r>
              <a:rPr lang="en-US" sz="1100" b="1" dirty="0" smtClean="0">
                <a:solidFill>
                  <a:srgbClr val="0D3B6E"/>
                </a:solidFill>
              </a:rPr>
              <a:t>, </a:t>
            </a:r>
            <a:r>
              <a:rPr lang="en-US" sz="1100" b="1" dirty="0" err="1" smtClean="0">
                <a:solidFill>
                  <a:srgbClr val="0D3B6E"/>
                </a:solidFill>
              </a:rPr>
              <a:t>partage</a:t>
            </a:r>
            <a:r>
              <a:rPr lang="en-US" sz="1100" b="1" dirty="0" smtClean="0">
                <a:solidFill>
                  <a:srgbClr val="0D3B6E"/>
                </a:solidFill>
              </a:rPr>
              <a:t>, </a:t>
            </a:r>
            <a:r>
              <a:rPr lang="en-US" sz="1100" b="1" dirty="0" err="1" smtClean="0">
                <a:solidFill>
                  <a:srgbClr val="0D3B6E"/>
                </a:solidFill>
              </a:rPr>
              <a:t>sécurité</a:t>
            </a:r>
            <a:r>
              <a:rPr lang="en-US" sz="1100" b="1" dirty="0" smtClean="0">
                <a:solidFill>
                  <a:srgbClr val="0D3B6E"/>
                </a:solidFill>
              </a:rPr>
              <a:t>, </a:t>
            </a:r>
            <a:r>
              <a:rPr lang="en-US" sz="1100" b="1" dirty="0" err="1" smtClean="0">
                <a:solidFill>
                  <a:srgbClr val="0D3B6E"/>
                </a:solidFill>
              </a:rPr>
              <a:t>confidentialité</a:t>
            </a:r>
            <a:r>
              <a:rPr lang="en-US" sz="1100" b="1" dirty="0" smtClean="0">
                <a:solidFill>
                  <a:srgbClr val="0D3B6E"/>
                </a:solidFill>
              </a:rPr>
              <a:t> des </a:t>
            </a:r>
            <a:r>
              <a:rPr lang="en-US" sz="1100" b="1" dirty="0" err="1" smtClean="0">
                <a:solidFill>
                  <a:srgbClr val="0D3B6E"/>
                </a:solidFill>
              </a:rPr>
              <a:t>données</a:t>
            </a:r>
            <a:r>
              <a:rPr lang="en-US" sz="1100" b="1" dirty="0" smtClean="0">
                <a:solidFill>
                  <a:srgbClr val="0D3B6E"/>
                </a:solidFill>
              </a:rPr>
              <a:t> de santé 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010912" y="210312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4846320" y="2606040"/>
            <a:ext cx="73152" cy="64008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010912" y="262432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 err="1" smtClean="0">
                <a:solidFill>
                  <a:srgbClr val="0D3B6E"/>
                </a:solidFill>
              </a:rPr>
              <a:t>Interopérabilité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5029200" y="288036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50" dirty="0" err="1">
                <a:solidFill>
                  <a:srgbClr val="1E2D3D"/>
                </a:solidFill>
              </a:rPr>
              <a:t>Pilote</a:t>
            </a:r>
            <a:r>
              <a:rPr lang="en-US" sz="950" dirty="0">
                <a:solidFill>
                  <a:srgbClr val="1E2D3D"/>
                </a:solidFill>
              </a:rPr>
              <a:t> les standards (HL7 FHIR, IHE) </a:t>
            </a:r>
            <a:r>
              <a:rPr lang="en-US" sz="950" dirty="0" err="1">
                <a:solidFill>
                  <a:srgbClr val="1E2D3D"/>
                </a:solidFill>
              </a:rPr>
              <a:t>essentiels</a:t>
            </a:r>
            <a:r>
              <a:rPr lang="en-US" sz="950" dirty="0">
                <a:solidFill>
                  <a:srgbClr val="1E2D3D"/>
                </a:solidFill>
              </a:rPr>
              <a:t> à </a:t>
            </a:r>
            <a:r>
              <a:rPr lang="en-US" sz="950" dirty="0" err="1">
                <a:solidFill>
                  <a:srgbClr val="1E2D3D"/>
                </a:solidFill>
              </a:rPr>
              <a:t>l'intégration</a:t>
            </a:r>
            <a:r>
              <a:rPr lang="en-US" sz="950" dirty="0">
                <a:solidFill>
                  <a:srgbClr val="1E2D3D"/>
                </a:solidFill>
              </a:rPr>
              <a:t> des DMN </a:t>
            </a:r>
            <a:r>
              <a:rPr lang="en-US" sz="950" dirty="0" err="1">
                <a:solidFill>
                  <a:srgbClr val="1E2D3D"/>
                </a:solidFill>
              </a:rPr>
              <a:t>dans</a:t>
            </a:r>
            <a:r>
              <a:rPr lang="en-US" sz="950" dirty="0">
                <a:solidFill>
                  <a:srgbClr val="1E2D3D"/>
                </a:solidFill>
              </a:rPr>
              <a:t> les SIH</a:t>
            </a:r>
            <a:endParaRPr lang="en-US" sz="950" dirty="0"/>
          </a:p>
        </p:txBody>
      </p:sp>
      <p:sp>
        <p:nvSpPr>
          <p:cNvPr id="33" name="Shape 31"/>
          <p:cNvSpPr/>
          <p:nvPr/>
        </p:nvSpPr>
        <p:spPr>
          <a:xfrm>
            <a:off x="4846320" y="3383280"/>
            <a:ext cx="73152" cy="64008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010912" y="340156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 err="1" smtClean="0">
                <a:solidFill>
                  <a:srgbClr val="0D3B6E"/>
                </a:solidFill>
              </a:rPr>
              <a:t>Sécurité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4846320" y="4160520"/>
            <a:ext cx="73152" cy="64008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010912" y="417880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 err="1" smtClean="0">
                <a:solidFill>
                  <a:srgbClr val="0D3B6E"/>
                </a:solidFill>
              </a:rPr>
              <a:t>Ethique</a:t>
            </a:r>
            <a:endParaRPr lang="en-US" sz="1100" dirty="0"/>
          </a:p>
        </p:txBody>
      </p:sp>
      <p:sp>
        <p:nvSpPr>
          <p:cNvPr id="39" name="Flèche droite 38"/>
          <p:cNvSpPr/>
          <p:nvPr/>
        </p:nvSpPr>
        <p:spPr>
          <a:xfrm>
            <a:off x="525937" y="2208749"/>
            <a:ext cx="112881" cy="6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 30"/>
          <p:cNvSpPr/>
          <p:nvPr/>
        </p:nvSpPr>
        <p:spPr>
          <a:xfrm>
            <a:off x="5175504" y="2089404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50" dirty="0" smtClean="0">
                <a:solidFill>
                  <a:srgbClr val="1E2D3D"/>
                </a:solidFill>
              </a:rPr>
              <a:t>3 dimensions </a:t>
            </a:r>
            <a:r>
              <a:rPr lang="en-US" sz="950" dirty="0" err="1" smtClean="0">
                <a:solidFill>
                  <a:srgbClr val="1E2D3D"/>
                </a:solidFill>
              </a:rPr>
              <a:t>visées</a:t>
            </a:r>
            <a:endParaRPr lang="en-US" sz="950" dirty="0"/>
          </a:p>
        </p:txBody>
      </p:sp>
      <p:sp>
        <p:nvSpPr>
          <p:cNvPr id="41" name="Flèche droite 40"/>
          <p:cNvSpPr/>
          <p:nvPr/>
        </p:nvSpPr>
        <p:spPr>
          <a:xfrm>
            <a:off x="5010912" y="2233186"/>
            <a:ext cx="112881" cy="6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ext 30"/>
          <p:cNvSpPr/>
          <p:nvPr/>
        </p:nvSpPr>
        <p:spPr>
          <a:xfrm>
            <a:off x="5010912" y="3592961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50" dirty="0" err="1" smtClean="0">
                <a:solidFill>
                  <a:srgbClr val="1E2D3D"/>
                </a:solidFill>
              </a:rPr>
              <a:t>Référentiel</a:t>
            </a:r>
            <a:r>
              <a:rPr lang="en-US" sz="950" dirty="0" smtClean="0">
                <a:solidFill>
                  <a:srgbClr val="1E2D3D"/>
                </a:solidFill>
              </a:rPr>
              <a:t> technique de </a:t>
            </a:r>
            <a:r>
              <a:rPr lang="en-US" sz="950" dirty="0" err="1" smtClean="0">
                <a:solidFill>
                  <a:srgbClr val="1E2D3D"/>
                </a:solidFill>
              </a:rPr>
              <a:t>sécurité</a:t>
            </a:r>
            <a:r>
              <a:rPr lang="en-US" sz="950" dirty="0" smtClean="0">
                <a:solidFill>
                  <a:srgbClr val="1E2D3D"/>
                </a:solidFill>
              </a:rPr>
              <a:t> des DMN :  </a:t>
            </a:r>
            <a:r>
              <a:rPr lang="en-US" sz="950" dirty="0" err="1" smtClean="0">
                <a:solidFill>
                  <a:srgbClr val="1E2D3D"/>
                </a:solidFill>
              </a:rPr>
              <a:t>certificat</a:t>
            </a:r>
            <a:r>
              <a:rPr lang="en-US" sz="950" dirty="0" smtClean="0">
                <a:solidFill>
                  <a:srgbClr val="1E2D3D"/>
                </a:solidFill>
              </a:rPr>
              <a:t> de </a:t>
            </a:r>
            <a:r>
              <a:rPr lang="en-US" sz="950" dirty="0" err="1" smtClean="0">
                <a:solidFill>
                  <a:srgbClr val="1E2D3D"/>
                </a:solidFill>
              </a:rPr>
              <a:t>conformité</a:t>
            </a:r>
            <a:endParaRPr lang="en-US" sz="950" dirty="0"/>
          </a:p>
        </p:txBody>
      </p:sp>
      <p:sp>
        <p:nvSpPr>
          <p:cNvPr id="43" name="Text 30"/>
          <p:cNvSpPr/>
          <p:nvPr/>
        </p:nvSpPr>
        <p:spPr>
          <a:xfrm>
            <a:off x="5029200" y="4400786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50" dirty="0" smtClean="0">
                <a:solidFill>
                  <a:srgbClr val="1E2D3D"/>
                </a:solidFill>
              </a:rPr>
              <a:t>Guide </a:t>
            </a:r>
            <a:r>
              <a:rPr lang="en-US" sz="950" dirty="0" err="1" smtClean="0">
                <a:solidFill>
                  <a:srgbClr val="1E2D3D"/>
                </a:solidFill>
              </a:rPr>
              <a:t>d’implementation</a:t>
            </a:r>
            <a:r>
              <a:rPr lang="en-US" sz="950" dirty="0" smtClean="0">
                <a:solidFill>
                  <a:srgbClr val="1E2D3D"/>
                </a:solidFill>
              </a:rPr>
              <a:t> de </a:t>
            </a:r>
            <a:r>
              <a:rPr lang="en-US" sz="950" dirty="0" err="1" smtClean="0">
                <a:solidFill>
                  <a:srgbClr val="1E2D3D"/>
                </a:solidFill>
              </a:rPr>
              <a:t>l’éthique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 err="1" smtClean="0">
                <a:solidFill>
                  <a:srgbClr val="1E2D3D"/>
                </a:solidFill>
              </a:rPr>
              <a:t>dans</a:t>
            </a:r>
            <a:r>
              <a:rPr lang="en-US" sz="950" dirty="0" smtClean="0">
                <a:solidFill>
                  <a:srgbClr val="1E2D3D"/>
                </a:solidFill>
              </a:rPr>
              <a:t> les SIA </a:t>
            </a:r>
            <a:r>
              <a:rPr lang="en-US" sz="950" dirty="0" err="1" smtClean="0">
                <a:solidFill>
                  <a:srgbClr val="1E2D3D"/>
                </a:solidFill>
              </a:rPr>
              <a:t>en</a:t>
            </a:r>
            <a:r>
              <a:rPr lang="en-US" sz="950" dirty="0" smtClean="0">
                <a:solidFill>
                  <a:srgbClr val="1E2D3D"/>
                </a:solidFill>
              </a:rPr>
              <a:t> santé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2473" y="3075959"/>
            <a:ext cx="3816424" cy="1408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9BB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L’APHO lèvre l’ancre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407D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B29E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Relations du pharmacien hospitalier au quotidien : un équipage solide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B29E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 GHT pour le pharmacien hospitalier : du sextant au GPS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B29E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Cap sur l’avenir : le pharmacien à l’ère de l’intelligence artificielle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B29E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itre 6"/>
          <p:cNvSpPr txBox="1">
            <a:spLocks/>
          </p:cNvSpPr>
          <p:nvPr/>
        </p:nvSpPr>
        <p:spPr>
          <a:xfrm>
            <a:off x="4329071" y="1428999"/>
            <a:ext cx="4174231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Comment l’IA peut-elle s’intégrer dans le domaine des produits de santé ?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Sous-titre 7"/>
          <p:cNvSpPr txBox="1">
            <a:spLocks/>
          </p:cNvSpPr>
          <p:nvPr/>
        </p:nvSpPr>
        <p:spPr>
          <a:xfrm>
            <a:off x="4400626" y="3677635"/>
            <a:ext cx="4160014" cy="42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Nicolas Maillard – PH CH Vannes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-15454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470"/>
            <a:ext cx="1228725" cy="36703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DBD08F-F8DB-8330-4DE8-5EE058870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0" y="383768"/>
            <a:ext cx="1732731" cy="25990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541" y="4019068"/>
            <a:ext cx="574740" cy="79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967" y="4061662"/>
            <a:ext cx="1597233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4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CNEDIMTS : dossiers déposés et retenus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Bilan du référencement à la LPPR des DMN-IA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20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914400" y="1371600"/>
            <a:ext cx="7315200" cy="59436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7280" y="1371600"/>
            <a:ext cx="7040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Dossiers déposés  ·  </a:t>
            </a:r>
            <a:r>
              <a:rPr lang="en-US" sz="1200" b="1" dirty="0" smtClean="0">
                <a:solidFill>
                  <a:srgbClr val="FFFFFF"/>
                </a:solidFill>
              </a:rPr>
              <a:t>XXX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1600200" y="2121408"/>
            <a:ext cx="5943600" cy="59436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783080" y="2121408"/>
            <a:ext cx="5669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Recevabilité validée  ·  </a:t>
            </a:r>
            <a:r>
              <a:rPr lang="en-US" sz="1200" b="1" dirty="0" smtClean="0">
                <a:solidFill>
                  <a:srgbClr val="FFFFFF"/>
                </a:solidFill>
              </a:rPr>
              <a:t>XX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2286000" y="2871216"/>
            <a:ext cx="4572000" cy="59436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68880" y="2871216"/>
            <a:ext cx="4297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Évaluation complète  ·  X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3200400" y="3621024"/>
            <a:ext cx="2743200" cy="594360"/>
          </a:xfrm>
          <a:prstGeom prst="rect">
            <a:avLst/>
          </a:prstGeom>
          <a:solidFill>
            <a:srgbClr val="38A169"/>
          </a:solidFill>
          <a:ln w="12700">
            <a:solidFill>
              <a:srgbClr val="38A16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383280" y="3621024"/>
            <a:ext cx="24688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Avis favorable (inscription LPPR)  ·  x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65760" y="4206240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3B6E"/>
                </a:solidFill>
              </a:rPr>
              <a:t>Points de vigilance pour les établissements de santé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65760" y="4480560"/>
            <a:ext cx="84124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Délai moyen d'évaluation : 18-24 mois après dépôt du dossier complet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Taux de sélection ~18% : exigences cliniques et économiques très élevées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Catégories prioritaires : imagerie IA, détection de pathologies à fort enjeu pronostic</a:t>
            </a:r>
            <a:endParaRPr lang="en-US" sz="9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1520" y="135584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Parcours de Remboursement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PCAN, PECT et voies d'accès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394" y="547064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21</a:t>
            </a:r>
            <a:endParaRPr 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Voies d'accès au remboursement des DMN-IA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PCAN · PECT · LPPR · Forfaits hospitaliers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280160"/>
            <a:ext cx="420624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280160"/>
            <a:ext cx="4206240" cy="4572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316736"/>
            <a:ext cx="40233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PCAN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(Prise en Charge Anticipée Numérique)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65760" y="1810512"/>
            <a:ext cx="40233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Accès précoce pour DMN innovants. Remboursement transitoire pendant l'évaluation HAS. Durée max 3 ans. Requiert un marquage CE et un dossier de preuves cliniques préliminaires.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4754880" y="1280160"/>
            <a:ext cx="420624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754880" y="1280160"/>
            <a:ext cx="4206240" cy="45720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846320" y="1316736"/>
            <a:ext cx="40233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PECT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(Prise en Charge En sus Temporaire)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846320" y="1810512"/>
            <a:ext cx="40233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Financement en sus du GHS pour les actes associés aux DMN pendant la phase d'évaluation. Permet de valoriser le bénéfice médical avant inscription définitive.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274320" y="3200400"/>
            <a:ext cx="420624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274320" y="3200400"/>
            <a:ext cx="4206240" cy="4572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65760" y="3236976"/>
            <a:ext cx="40233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LPPR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(Liste des Produits et Prestations Remboursables)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65760" y="3730752"/>
            <a:ext cx="40233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Inscription définitive après avis CNEDIMTS. Ouvre le droit au remboursement via la nomenclature. Procédure longue mais seule voie pérenne.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4754880" y="3200400"/>
            <a:ext cx="4206240" cy="1691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754880" y="3200400"/>
            <a:ext cx="4206240" cy="457200"/>
          </a:xfrm>
          <a:prstGeom prst="rect">
            <a:avLst/>
          </a:prstGeom>
          <a:solidFill>
            <a:srgbClr val="805AD5"/>
          </a:solidFill>
          <a:ln w="12700">
            <a:solidFill>
              <a:srgbClr val="805AD5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846320" y="3236976"/>
            <a:ext cx="40233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Financements hospitaliers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846320" y="3730752"/>
            <a:ext cx="40233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MIG (missions d'intérêt général), projets USID-SEGUR, fonds d'investissement numérique régionaux (ARS). Permettent de déployer des solutions non encore remboursées.</a:t>
            </a:r>
            <a:endParaRPr lang="en-US" sz="9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73152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643233" y="164277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Vision Européenne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Comparatif des pays de l'UE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57" y="575757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23</a:t>
            </a:r>
            <a:endParaRPr lang="en-US" sz="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Les DMN-IA dans les pays de l'Union Européenne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Niveaux de maturité et contextes nationaux – 2025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24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234440"/>
            <a:ext cx="8595360" cy="36576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1234440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Pays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1965960" y="1234440"/>
            <a:ext cx="1371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Maturité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3337560" y="123444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Point clé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274320" y="1600200"/>
            <a:ext cx="859536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65760" y="1600200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🇩🇪 Allemagne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1965960" y="160020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A017"/>
                </a:solidFill>
              </a:rPr>
              <a:t>★★★★★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1600200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DiGA (App sur ordonnance) : 50+ applications remboursées. Modèle phare européen créé en 2019.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274320" y="2075688"/>
            <a:ext cx="8595360" cy="457200"/>
          </a:xfrm>
          <a:prstGeom prst="rect">
            <a:avLst/>
          </a:prstGeom>
          <a:solidFill>
            <a:srgbClr val="F0F4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65760" y="2075688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🇫🇷 France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965960" y="2075688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A017"/>
                </a:solidFill>
              </a:rPr>
              <a:t>★★★☆☆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337560" y="2075688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PCAN/PECT en développement, ~8 solutions LPPR. Forte mobilisation HAS &amp; ANS depuis 2022.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74320" y="2551176"/>
            <a:ext cx="859536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65760" y="2551176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🇬🇧 Royaume-Uni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965960" y="2551176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A017"/>
                </a:solidFill>
              </a:rPr>
              <a:t>★★★★☆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337560" y="2551176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NHS Evidence Standards Framework. NICE Digital Health Tech guidance. Post-Brexit : voie propre.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274320" y="3026664"/>
            <a:ext cx="8595360" cy="457200"/>
          </a:xfrm>
          <a:prstGeom prst="rect">
            <a:avLst/>
          </a:prstGeom>
          <a:solidFill>
            <a:srgbClr val="F0F4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65760" y="3026664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🇸🇪 Suède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1965960" y="3026664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A017"/>
                </a:solidFill>
              </a:rPr>
              <a:t>★★★★☆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3337560" y="3026664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MPA (Medical Products Agency) très active. E-santé intégrée historiquement dans le système de soins.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274320" y="3502152"/>
            <a:ext cx="859536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65760" y="3502152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🇮🇹 Italie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1965960" y="3502152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A017"/>
                </a:solidFill>
              </a:rPr>
              <a:t>★★☆☆☆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3337560" y="3502152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AIFA &amp; Ministero della Salute en cours d'adaptation. Peu de solutions remboursées à ce jour.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274320" y="3977640"/>
            <a:ext cx="8595360" cy="457200"/>
          </a:xfrm>
          <a:prstGeom prst="rect">
            <a:avLst/>
          </a:prstGeom>
          <a:solidFill>
            <a:srgbClr val="F0F4F9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365760" y="3977640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🇪🇸 Espagne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1965960" y="397764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A017"/>
                </a:solidFill>
              </a:rPr>
              <a:t>★★☆☆☆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3337560" y="3977640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AEMPS : cadre en construction. Initiatives régionales (Catalogne, Communauté de Madrid).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274320" y="4453128"/>
            <a:ext cx="859536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65760" y="4453128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🇳🇱 Pays-Bas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1965960" y="4453128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A017"/>
                </a:solidFill>
              </a:rPr>
              <a:t>★★★★☆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3337560" y="4453128"/>
            <a:ext cx="5440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Zorginstituut Nederland. Programme MedMij d'échange de données. Modèle collaboratif public-privé.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HAS : Certification V2025 &amp; Guide IA dans le soin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Nouveaux leviers pour les établissements de santé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25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469506"/>
            <a:ext cx="4114800" cy="341071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234440"/>
            <a:ext cx="4114800" cy="50292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11480" y="1261872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Certification HAS V2025 – </a:t>
            </a:r>
            <a:r>
              <a:rPr lang="en-US" sz="1200" b="1" dirty="0" err="1">
                <a:solidFill>
                  <a:srgbClr val="FFFFFF"/>
                </a:solidFill>
              </a:rPr>
              <a:t>Critère</a:t>
            </a:r>
            <a:r>
              <a:rPr lang="en-US" sz="1200" b="1" dirty="0">
                <a:solidFill>
                  <a:srgbClr val="FFFFFF"/>
                </a:solidFill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</a:rPr>
              <a:t>3.4-05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57200" y="1828800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fr-FR" sz="1000" dirty="0"/>
              <a:t>C</a:t>
            </a:r>
            <a:r>
              <a:rPr lang="fr-FR" sz="1000" dirty="0" smtClean="0"/>
              <a:t>artographie </a:t>
            </a:r>
            <a:r>
              <a:rPr lang="fr-FR" sz="1000" dirty="0"/>
              <a:t>de l’ensemble des dispositifs médicaux numériques à usage professionnel et, le cas échéant, analyse les risques et l’impact de chacun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457200" y="2323840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fr-FR" sz="1000" dirty="0"/>
              <a:t>O</a:t>
            </a:r>
            <a:r>
              <a:rPr lang="fr-FR" sz="1000" dirty="0" smtClean="0"/>
              <a:t>rganisation </a:t>
            </a:r>
            <a:r>
              <a:rPr lang="fr-FR" sz="1000" dirty="0"/>
              <a:t>structurée pour l'acquisition des dispositifs médicaux numériques qui implique les services compétents, notamment les équipes informatiques et juridiques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411480" y="2841890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fr-FR" sz="1000" dirty="0"/>
              <a:t>F</a:t>
            </a:r>
            <a:r>
              <a:rPr lang="fr-FR" sz="1000" dirty="0" smtClean="0"/>
              <a:t>ormation </a:t>
            </a:r>
            <a:r>
              <a:rPr lang="fr-FR" sz="1000" dirty="0"/>
              <a:t>des professionnels utilisateurs d'un dispositif médical numérique afin que ces derniers en connaissent les performances, les conditions d'usage et les limites.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411480" y="3335666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fr-FR" sz="1000" dirty="0"/>
              <a:t>P</a:t>
            </a:r>
            <a:r>
              <a:rPr lang="fr-FR" sz="1000" dirty="0" smtClean="0"/>
              <a:t>rocessus </a:t>
            </a:r>
            <a:r>
              <a:rPr lang="fr-FR" sz="1000" dirty="0"/>
              <a:t>de contrôle qualité impliquant, le cas échéant, un contrôle humain des résultats donnés par les dispositifs médicaux numériques en situation réelle d'utilisation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411480" y="3744468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S'assure de la traçabilité des incidents et de la matériovigilance numérique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4754880" y="1234440"/>
            <a:ext cx="4114800" cy="364577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54880" y="1234440"/>
            <a:ext cx="4114800" cy="5029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892040" y="1261872"/>
            <a:ext cx="3840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Guide HAS – L'IA dans le soin (</a:t>
            </a:r>
            <a:r>
              <a:rPr lang="en-US" sz="1200" b="1" dirty="0" smtClean="0">
                <a:solidFill>
                  <a:srgbClr val="FFFFFF"/>
                </a:solidFill>
              </a:rPr>
              <a:t>2026)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4846320" y="1828800"/>
            <a:ext cx="64008" cy="402336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001768" y="1847088"/>
            <a:ext cx="3749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Statut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001768" y="1958079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En lecture publique – finalisation attendue 2025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4846320" y="2293250"/>
            <a:ext cx="64008" cy="54864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001768" y="2311538"/>
            <a:ext cx="3749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Périmètre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015484" y="249765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Couvre les SIA d'aide au diagnostic, à la thérapeutique et à la coordination des soins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4846320" y="2877523"/>
            <a:ext cx="64008" cy="54864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001768" y="2895811"/>
            <a:ext cx="3749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Cadre d'évaluation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5000191" y="3069076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5 dimensions : performance clinique, sécurité, utilisabilité, éthique, coût-efficacité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4846320" y="3493326"/>
            <a:ext cx="64008" cy="54864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001768" y="3511614"/>
            <a:ext cx="3749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Recommandations clés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5001768" y="3677782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Évaluation prospective systématique, implication des utilisateurs, explicabilité requise</a:t>
            </a:r>
            <a:endParaRPr lang="en-US" sz="950" dirty="0"/>
          </a:p>
        </p:txBody>
      </p:sp>
      <p:sp>
        <p:nvSpPr>
          <p:cNvPr id="33" name="Shape 31"/>
          <p:cNvSpPr/>
          <p:nvPr/>
        </p:nvSpPr>
        <p:spPr>
          <a:xfrm>
            <a:off x="4846320" y="4128046"/>
            <a:ext cx="64008" cy="54864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001768" y="4146334"/>
            <a:ext cx="3749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3B6E"/>
                </a:solidFill>
              </a:rPr>
              <a:t>Pour les établissements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5001768" y="4302723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D3D"/>
                </a:solidFill>
              </a:rPr>
              <a:t>Grille d'évaluation pratique pour structurer le référencement et la gouvernance interne</a:t>
            </a:r>
            <a:endParaRPr lang="en-US" sz="950" dirty="0"/>
          </a:p>
        </p:txBody>
      </p:sp>
      <p:sp>
        <p:nvSpPr>
          <p:cNvPr id="36" name="Text 14"/>
          <p:cNvSpPr/>
          <p:nvPr/>
        </p:nvSpPr>
        <p:spPr>
          <a:xfrm>
            <a:off x="411480" y="4124886"/>
            <a:ext cx="37490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fr-FR" sz="1000" dirty="0"/>
              <a:t>P</a:t>
            </a:r>
            <a:r>
              <a:rPr lang="fr-FR" sz="1000" dirty="0" smtClean="0"/>
              <a:t>ersonne </a:t>
            </a:r>
            <a:r>
              <a:rPr lang="fr-FR" sz="1000" dirty="0"/>
              <a:t>concernée en a été informée et qu’elle est, le cas échéant, avertie de l’interprétation qui en résulte.</a:t>
            </a:r>
            <a:endParaRPr lang="en-US" sz="9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73152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731520" y="186033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 err="1" smtClean="0">
                <a:solidFill>
                  <a:srgbClr val="FFFFFF"/>
                </a:solidFill>
              </a:rPr>
              <a:t>Enjeux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d’introduction</a:t>
            </a:r>
            <a:r>
              <a:rPr lang="en-US" sz="3000" b="1" dirty="0" smtClean="0">
                <a:solidFill>
                  <a:srgbClr val="FFFFFF"/>
                </a:solidFill>
              </a:rPr>
              <a:t> de </a:t>
            </a:r>
            <a:r>
              <a:rPr lang="en-US" sz="3000" b="1" dirty="0" err="1" smtClean="0">
                <a:solidFill>
                  <a:srgbClr val="FFFFFF"/>
                </a:solidFill>
              </a:rPr>
              <a:t>l’IA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dans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nos</a:t>
            </a:r>
            <a:r>
              <a:rPr lang="en-US" sz="3000" b="1" dirty="0" smtClean="0">
                <a:solidFill>
                  <a:srgbClr val="FFFFFF"/>
                </a:solidFill>
              </a:rPr>
              <a:t> </a:t>
            </a:r>
            <a:r>
              <a:rPr lang="en-US" sz="3000" b="1" dirty="0" err="1" smtClean="0">
                <a:solidFill>
                  <a:srgbClr val="FFFFFF"/>
                </a:solidFill>
              </a:rPr>
              <a:t>établissements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88" y="510803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26</a:t>
            </a:r>
            <a:endParaRPr 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Enjeux de l'introduction des DMN-IA dans la prise en charge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Six dimensions critiques pour les établissements de santé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27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280160"/>
            <a:ext cx="27432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280160"/>
            <a:ext cx="2743200" cy="384048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1325880"/>
            <a:ext cx="274320" cy="2743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85800" y="132588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Éthique &amp; Biais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365760" y="1737360"/>
            <a:ext cx="2560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Équité algorithmique, transparence des modèles ("boîte noire"), droit à l'explication, consentement éclairé patient, exclusion de populations sous-représentées dans les jeux de données.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3246120" y="1280160"/>
            <a:ext cx="27432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246120" y="1280160"/>
            <a:ext cx="2743200" cy="384048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272" y="1325880"/>
            <a:ext cx="274320" cy="2743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3657600" y="132588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Budget &amp; Coût-efficacité</a:t>
            </a:r>
            <a:endParaRPr lang="en-US" sz="1100" dirty="0"/>
          </a:p>
        </p:txBody>
      </p:sp>
      <p:sp>
        <p:nvSpPr>
          <p:cNvPr id="18" name="Text 14"/>
          <p:cNvSpPr/>
          <p:nvPr/>
        </p:nvSpPr>
        <p:spPr>
          <a:xfrm>
            <a:off x="3337560" y="1737360"/>
            <a:ext cx="2560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Coût d'acquisition + intégration + formation + maintenance. Absence de remboursement = charge budgétaire directe. Évaluation médico-économique indispensable.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6217920" y="1280160"/>
            <a:ext cx="27432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217920" y="1280160"/>
            <a:ext cx="2743200" cy="384048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72" y="1325880"/>
            <a:ext cx="274320" cy="27432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629400" y="132588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Infrastructure SI</a:t>
            </a:r>
            <a:endParaRPr lang="en-US" sz="1100" dirty="0"/>
          </a:p>
        </p:txBody>
      </p:sp>
      <p:sp>
        <p:nvSpPr>
          <p:cNvPr id="23" name="Text 18"/>
          <p:cNvSpPr/>
          <p:nvPr/>
        </p:nvSpPr>
        <p:spPr>
          <a:xfrm>
            <a:off x="6309360" y="1737360"/>
            <a:ext cx="2560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Interopérabilité FHIR/HL7, performance réseau, souveraineté des données (RGPD, HDS), déploiement cloud vs on-premise, cybersécurité des équipements connectés.</a:t>
            </a:r>
            <a:endParaRPr lang="en-US" sz="900" dirty="0"/>
          </a:p>
        </p:txBody>
      </p:sp>
      <p:sp>
        <p:nvSpPr>
          <p:cNvPr id="24" name="Shape 19"/>
          <p:cNvSpPr/>
          <p:nvPr/>
        </p:nvSpPr>
        <p:spPr>
          <a:xfrm>
            <a:off x="274320" y="3107388"/>
            <a:ext cx="27432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5" name="Shape 20"/>
          <p:cNvSpPr/>
          <p:nvPr/>
        </p:nvSpPr>
        <p:spPr>
          <a:xfrm>
            <a:off x="274320" y="3107388"/>
            <a:ext cx="2743200" cy="384048"/>
          </a:xfrm>
          <a:prstGeom prst="rect">
            <a:avLst/>
          </a:prstGeom>
          <a:solidFill>
            <a:srgbClr val="805AD5"/>
          </a:solidFill>
          <a:ln w="12700">
            <a:solidFill>
              <a:srgbClr val="805AD5"/>
            </a:solidFill>
            <a:prstDash val="solid"/>
          </a:ln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2" y="3153108"/>
            <a:ext cx="274320" cy="274320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685800" y="3153108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 smtClean="0">
                <a:solidFill>
                  <a:srgbClr val="FFFFFF"/>
                </a:solidFill>
              </a:rPr>
              <a:t>Evaluation </a:t>
            </a:r>
            <a:r>
              <a:rPr lang="en-US" sz="1100" b="1" dirty="0" err="1" smtClean="0">
                <a:solidFill>
                  <a:srgbClr val="FFFFFF"/>
                </a:solidFill>
              </a:rPr>
              <a:t>clinique</a:t>
            </a:r>
            <a:r>
              <a:rPr lang="en-US" sz="1100" b="1" dirty="0" smtClean="0">
                <a:solidFill>
                  <a:srgbClr val="FFFFFF"/>
                </a:solidFill>
              </a:rPr>
              <a:t> </a:t>
            </a:r>
            <a:endParaRPr lang="en-US" sz="1100" dirty="0"/>
          </a:p>
        </p:txBody>
      </p:sp>
      <p:sp>
        <p:nvSpPr>
          <p:cNvPr id="28" name="Text 22"/>
          <p:cNvSpPr/>
          <p:nvPr/>
        </p:nvSpPr>
        <p:spPr>
          <a:xfrm>
            <a:off x="365760" y="3564588"/>
            <a:ext cx="2560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 smtClean="0">
                <a:solidFill>
                  <a:srgbClr val="1E2D3D"/>
                </a:solidFill>
              </a:rPr>
              <a:t>Qui </a:t>
            </a:r>
            <a:r>
              <a:rPr lang="en-US" sz="900" dirty="0" err="1" smtClean="0">
                <a:solidFill>
                  <a:srgbClr val="1E2D3D"/>
                </a:solidFill>
              </a:rPr>
              <a:t>est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responsable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en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cas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d'erreur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diagnostique</a:t>
            </a:r>
            <a:r>
              <a:rPr lang="en-US" sz="900" dirty="0" smtClean="0">
                <a:solidFill>
                  <a:srgbClr val="1E2D3D"/>
                </a:solidFill>
              </a:rPr>
              <a:t> ? Fabricant, </a:t>
            </a:r>
            <a:r>
              <a:rPr lang="en-US" sz="900" dirty="0" err="1" smtClean="0">
                <a:solidFill>
                  <a:srgbClr val="1E2D3D"/>
                </a:solidFill>
              </a:rPr>
              <a:t>établissement</a:t>
            </a:r>
            <a:r>
              <a:rPr lang="en-US" sz="900" dirty="0" smtClean="0">
                <a:solidFill>
                  <a:srgbClr val="1E2D3D"/>
                </a:solidFill>
              </a:rPr>
              <a:t>, </a:t>
            </a:r>
            <a:r>
              <a:rPr lang="en-US" sz="900" dirty="0" err="1" smtClean="0">
                <a:solidFill>
                  <a:srgbClr val="1E2D3D"/>
                </a:solidFill>
              </a:rPr>
              <a:t>praticien</a:t>
            </a:r>
            <a:r>
              <a:rPr lang="en-US" sz="900" dirty="0" smtClean="0">
                <a:solidFill>
                  <a:srgbClr val="1E2D3D"/>
                </a:solidFill>
              </a:rPr>
              <a:t> ? </a:t>
            </a:r>
            <a:r>
              <a:rPr lang="en-US" sz="900" dirty="0" err="1" smtClean="0">
                <a:solidFill>
                  <a:srgbClr val="1E2D3D"/>
                </a:solidFill>
              </a:rPr>
              <a:t>Flou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juridique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persistant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malgré</a:t>
            </a:r>
            <a:r>
              <a:rPr lang="en-US" sz="900" dirty="0" smtClean="0">
                <a:solidFill>
                  <a:srgbClr val="1E2D3D"/>
                </a:solidFill>
              </a:rPr>
              <a:t> MDR et AI Act. </a:t>
            </a:r>
            <a:r>
              <a:rPr lang="en-US" sz="900" dirty="0" err="1" smtClean="0">
                <a:solidFill>
                  <a:srgbClr val="1E2D3D"/>
                </a:solidFill>
              </a:rPr>
              <a:t>Assurabilité</a:t>
            </a:r>
            <a:r>
              <a:rPr lang="en-US" sz="900" dirty="0" smtClean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en</a:t>
            </a:r>
            <a:r>
              <a:rPr lang="en-US" sz="900" dirty="0" smtClean="0">
                <a:solidFill>
                  <a:srgbClr val="1E2D3D"/>
                </a:solidFill>
              </a:rPr>
              <a:t> question.</a:t>
            </a:r>
            <a:endParaRPr lang="en-US" sz="900" dirty="0"/>
          </a:p>
        </p:txBody>
      </p:sp>
      <p:sp>
        <p:nvSpPr>
          <p:cNvPr id="29" name="Shape 23"/>
          <p:cNvSpPr/>
          <p:nvPr/>
        </p:nvSpPr>
        <p:spPr>
          <a:xfrm>
            <a:off x="3246120" y="3107388"/>
            <a:ext cx="27432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3246120" y="3107388"/>
            <a:ext cx="2743200" cy="384048"/>
          </a:xfrm>
          <a:prstGeom prst="rect">
            <a:avLst/>
          </a:prstGeom>
          <a:solidFill>
            <a:srgbClr val="ED8936"/>
          </a:solidFill>
          <a:ln w="12700">
            <a:solidFill>
              <a:srgbClr val="ED8936"/>
            </a:solidFill>
            <a:prstDash val="solid"/>
          </a:ln>
        </p:spPr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272" y="3153108"/>
            <a:ext cx="274320" cy="27432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3657600" y="3153108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Formation &amp; Adoption</a:t>
            </a:r>
            <a:endParaRPr lang="en-US" sz="1100" dirty="0"/>
          </a:p>
        </p:txBody>
      </p:sp>
      <p:sp>
        <p:nvSpPr>
          <p:cNvPr id="33" name="Text 26"/>
          <p:cNvSpPr/>
          <p:nvPr/>
        </p:nvSpPr>
        <p:spPr>
          <a:xfrm>
            <a:off x="3337560" y="3564588"/>
            <a:ext cx="2560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Changement de pratiques professionnelles. Résistances au changement, sur-confiance ou sous-utilisation. </a:t>
            </a:r>
            <a:r>
              <a:rPr lang="en-US" sz="900" dirty="0" err="1">
                <a:solidFill>
                  <a:srgbClr val="1E2D3D"/>
                </a:solidFill>
              </a:rPr>
              <a:t>Compétences</a:t>
            </a:r>
            <a:r>
              <a:rPr lang="en-US" sz="900" dirty="0">
                <a:solidFill>
                  <a:srgbClr val="1E2D3D"/>
                </a:solidFill>
              </a:rPr>
              <a:t> </a:t>
            </a:r>
            <a:r>
              <a:rPr lang="en-US" sz="900" dirty="0" err="1" smtClean="0">
                <a:solidFill>
                  <a:srgbClr val="1E2D3D"/>
                </a:solidFill>
              </a:rPr>
              <a:t>requises</a:t>
            </a:r>
            <a:r>
              <a:rPr lang="en-US" sz="900" dirty="0" smtClean="0">
                <a:solidFill>
                  <a:srgbClr val="1E2D3D"/>
                </a:solidFill>
              </a:rPr>
              <a:t>.</a:t>
            </a:r>
            <a:endParaRPr lang="en-US" sz="900" dirty="0"/>
          </a:p>
        </p:txBody>
      </p:sp>
      <p:sp>
        <p:nvSpPr>
          <p:cNvPr id="34" name="Shape 27"/>
          <p:cNvSpPr/>
          <p:nvPr/>
        </p:nvSpPr>
        <p:spPr>
          <a:xfrm>
            <a:off x="6217920" y="3107388"/>
            <a:ext cx="274320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5" name="Shape 28"/>
          <p:cNvSpPr/>
          <p:nvPr/>
        </p:nvSpPr>
        <p:spPr>
          <a:xfrm>
            <a:off x="6217920" y="3107388"/>
            <a:ext cx="2743200" cy="384048"/>
          </a:xfrm>
          <a:prstGeom prst="rect">
            <a:avLst/>
          </a:prstGeom>
          <a:solidFill>
            <a:srgbClr val="E53E3E"/>
          </a:solidFill>
          <a:ln w="12700">
            <a:solidFill>
              <a:srgbClr val="E53E3E"/>
            </a:solidFill>
            <a:prstDash val="solid"/>
          </a:ln>
        </p:spPr>
      </p:sp>
      <p:pic>
        <p:nvPicPr>
          <p:cNvPr id="3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072" y="3153108"/>
            <a:ext cx="274320" cy="274320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6629400" y="3153108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Qualité &amp; Sécurité des soins</a:t>
            </a:r>
            <a:endParaRPr lang="en-US" sz="1100" dirty="0"/>
          </a:p>
        </p:txBody>
      </p:sp>
      <p:sp>
        <p:nvSpPr>
          <p:cNvPr id="38" name="Text 30"/>
          <p:cNvSpPr/>
          <p:nvPr/>
        </p:nvSpPr>
        <p:spPr>
          <a:xfrm>
            <a:off x="6309360" y="3564588"/>
            <a:ext cx="2560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D3D"/>
                </a:solidFill>
              </a:rPr>
              <a:t>Validation clinique locale nécessaire (performances peut différer de la population de développement). Surveillance continue des dérivés de performance post-déploiement.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73152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630620" y="91440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 err="1" smtClean="0">
                <a:solidFill>
                  <a:srgbClr val="FFFFFF"/>
                </a:solidFill>
              </a:rPr>
              <a:t>Positionnement</a:t>
            </a:r>
            <a:r>
              <a:rPr lang="en-US" sz="3000" b="1" dirty="0" smtClean="0">
                <a:solidFill>
                  <a:srgbClr val="FFFFFF"/>
                </a:solidFill>
              </a:rPr>
              <a:t> du </a:t>
            </a:r>
            <a:r>
              <a:rPr lang="en-US" sz="3000" b="1" dirty="0" err="1" smtClean="0">
                <a:solidFill>
                  <a:srgbClr val="FFFFFF"/>
                </a:solidFill>
              </a:rPr>
              <a:t>Pharmacien</a:t>
            </a:r>
            <a:r>
              <a:rPr lang="en-US" sz="3000" b="1" dirty="0" smtClean="0">
                <a:solidFill>
                  <a:srgbClr val="FFFFFF"/>
                </a:solidFill>
              </a:rPr>
              <a:t> Hospitalier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495" y="502920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28</a:t>
            </a:r>
            <a:endParaRPr lang="en-US" sz="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La cellule de référencement des DMN-IA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Structuration </a:t>
            </a:r>
            <a:r>
              <a:rPr lang="en-US" sz="1200" i="1" dirty="0" err="1" smtClean="0">
                <a:solidFill>
                  <a:srgbClr val="FFFFFF"/>
                </a:solidFill>
              </a:rPr>
              <a:t>proposée</a:t>
            </a:r>
            <a:r>
              <a:rPr lang="en-US" sz="1200" i="1" dirty="0" smtClean="0">
                <a:solidFill>
                  <a:srgbClr val="FFFFFF"/>
                </a:solidFill>
              </a:rPr>
              <a:t> </a:t>
            </a:r>
            <a:r>
              <a:rPr lang="en-US" sz="1200" i="1" dirty="0">
                <a:solidFill>
                  <a:srgbClr val="FFFFFF"/>
                </a:solidFill>
              </a:rPr>
              <a:t>au sein des établissements de santé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29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3670211" y="2402666"/>
            <a:ext cx="1847719" cy="1219461"/>
          </a:xfrm>
          <a:prstGeom prst="ellipse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474720" y="2252893"/>
            <a:ext cx="21945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Cellule de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Référencement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DMN-IA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1485110" y="1568664"/>
            <a:ext cx="1737360" cy="100584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485110" y="1778508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Pharmacien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Hospitalier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1485110" y="3026976"/>
            <a:ext cx="1737360" cy="100584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1486685" y="327134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smtClean="0">
                <a:solidFill>
                  <a:srgbClr val="FFFFFF"/>
                </a:solidFill>
              </a:rPr>
              <a:t>DIM/DAF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107562" y="1508760"/>
            <a:ext cx="1737360" cy="10058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6153282" y="1743665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err="1" smtClean="0">
                <a:solidFill>
                  <a:srgbClr val="FFFFFF"/>
                </a:solidFill>
              </a:rPr>
              <a:t>Ingénieur</a:t>
            </a:r>
            <a:r>
              <a:rPr lang="en-US" sz="1100" b="1" dirty="0" smtClean="0">
                <a:solidFill>
                  <a:srgbClr val="FFFFFF"/>
                </a:solidFill>
              </a:rPr>
              <a:t> </a:t>
            </a:r>
            <a:r>
              <a:rPr lang="en-US" sz="1100" b="1" dirty="0" err="1" smtClean="0">
                <a:solidFill>
                  <a:srgbClr val="FFFFFF"/>
                </a:solidFill>
              </a:rPr>
              <a:t>Biomédical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6107562" y="2834640"/>
            <a:ext cx="1737360" cy="1005840"/>
          </a:xfrm>
          <a:prstGeom prst="rect">
            <a:avLst/>
          </a:prstGeom>
          <a:solidFill>
            <a:srgbClr val="805AD5"/>
          </a:solidFill>
          <a:ln w="12700">
            <a:solidFill>
              <a:srgbClr val="805AD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6107562" y="3105807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smtClean="0">
                <a:solidFill>
                  <a:srgbClr val="FFFFFF"/>
                </a:solidFill>
              </a:rPr>
              <a:t>DSN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3780570" y="1303020"/>
            <a:ext cx="1737360" cy="1005840"/>
          </a:xfrm>
          <a:prstGeom prst="rect">
            <a:avLst/>
          </a:prstGeom>
          <a:solidFill>
            <a:srgbClr val="ED8936"/>
          </a:solidFill>
          <a:ln w="12700">
            <a:solidFill>
              <a:srgbClr val="ED8936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3802642" y="1513018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smtClean="0">
                <a:solidFill>
                  <a:srgbClr val="FFFFFF"/>
                </a:solidFill>
              </a:rPr>
              <a:t>Direction </a:t>
            </a:r>
            <a:r>
              <a:rPr lang="en-US" sz="1100" b="1" dirty="0" err="1" smtClean="0">
                <a:solidFill>
                  <a:srgbClr val="FFFFFF"/>
                </a:solidFill>
              </a:rPr>
              <a:t>juridique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3826290" y="3787823"/>
            <a:ext cx="1737360" cy="1005840"/>
          </a:xfrm>
          <a:prstGeom prst="rect">
            <a:avLst/>
          </a:prstGeom>
          <a:solidFill>
            <a:srgbClr val="38A169"/>
          </a:solidFill>
          <a:ln w="12700">
            <a:solidFill>
              <a:srgbClr val="38A169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3856245" y="403281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Représentant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Patients</a:t>
            </a:r>
            <a:endParaRPr lang="en-US" sz="11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" y="1345212"/>
            <a:ext cx="1248576" cy="78429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2112839"/>
            <a:ext cx="171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Fiche référencement DMN </a:t>
            </a:r>
            <a:endParaRPr lang="fr-FR" sz="12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29" y="2370240"/>
            <a:ext cx="401755" cy="557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92784" y="182880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Conception des produits de santé 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395" y="594360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FFFFFF"/>
                </a:solidFill>
              </a:rPr>
              <a:t>3 </a:t>
            </a:r>
            <a:endParaRPr lang="en-US" sz="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Le pharmacien hospitalier : acteur clé des DMN-IA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Double posture : utilisateur et </a:t>
            </a:r>
            <a:r>
              <a:rPr lang="en-US" sz="1200" i="1" dirty="0" err="1" smtClean="0">
                <a:solidFill>
                  <a:srgbClr val="FFFFFF"/>
                </a:solidFill>
              </a:rPr>
              <a:t>acteur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30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74320" y="1234440"/>
            <a:ext cx="4114800" cy="3577196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74320" y="1234440"/>
            <a:ext cx="4114800" cy="4572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261872"/>
            <a:ext cx="3931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En tant qu'UTILISATEUR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11480" y="180136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IA pour la détection d'interactions médicamenteuses (PECM intelligente)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411480" y="239572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Systèmes IA pour l'analyse des prescriptions et aide à la validation pharmaceutique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11480" y="299008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Automatisation &amp; robotique guidée par IA en PUI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11480" y="358444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Outils IA de pharmaco-épidémiologie et surveillance pharmaco-vigilance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754880" y="1234440"/>
            <a:ext cx="4114800" cy="3577196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754880" y="1234440"/>
            <a:ext cx="4114800" cy="4572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846320" y="1261872"/>
            <a:ext cx="3931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En </a:t>
            </a:r>
            <a:r>
              <a:rPr lang="en-US" sz="1300" b="1" dirty="0" err="1">
                <a:solidFill>
                  <a:srgbClr val="FFFFFF"/>
                </a:solidFill>
              </a:rPr>
              <a:t>tant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</a:rPr>
              <a:t>qu’ACTEUR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4892040" y="180136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 smtClean="0">
                <a:solidFill>
                  <a:srgbClr val="1E2D3D"/>
                </a:solidFill>
              </a:rPr>
              <a:t>Participation </a:t>
            </a:r>
            <a:r>
              <a:rPr lang="en-US" sz="1000" dirty="0" err="1" smtClean="0">
                <a:solidFill>
                  <a:srgbClr val="1E2D3D"/>
                </a:solidFill>
              </a:rPr>
              <a:t>référencement</a:t>
            </a:r>
            <a:r>
              <a:rPr lang="en-US" sz="1000" dirty="0" smtClean="0">
                <a:solidFill>
                  <a:srgbClr val="1E2D3D"/>
                </a:solidFill>
              </a:rPr>
              <a:t> </a:t>
            </a:r>
            <a:r>
              <a:rPr lang="en-US" sz="1000" dirty="0">
                <a:solidFill>
                  <a:srgbClr val="1E2D3D"/>
                </a:solidFill>
              </a:rPr>
              <a:t>: évaluation médico-économique et clinique des dossiers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892040" y="239572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Participation à la commission des DMN en lien avec la </a:t>
            </a:r>
            <a:r>
              <a:rPr lang="en-US" sz="1000" dirty="0" smtClean="0">
                <a:solidFill>
                  <a:srgbClr val="1E2D3D"/>
                </a:solidFill>
              </a:rPr>
              <a:t>CME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892040" y="299008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Expertise réglementaire (MDR, AI Act, LPPR, PCAN) pour conseiller les directions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4892040" y="358444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Coordination avec la </a:t>
            </a:r>
            <a:r>
              <a:rPr lang="en-US" sz="1000" dirty="0" smtClean="0">
                <a:solidFill>
                  <a:srgbClr val="1E2D3D"/>
                </a:solidFill>
              </a:rPr>
              <a:t>DSN </a:t>
            </a:r>
            <a:r>
              <a:rPr lang="en-US" sz="1000" dirty="0">
                <a:solidFill>
                  <a:srgbClr val="1E2D3D"/>
                </a:solidFill>
              </a:rPr>
              <a:t>pour les enjeux d'interopérabilité et de souveraineté des données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4892040" y="4178808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000" dirty="0">
                <a:solidFill>
                  <a:srgbClr val="1E2D3D"/>
                </a:solidFill>
              </a:rPr>
              <a:t>Formation des équipes soignantes à l'utilisation sécurisée des DMN-IA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73152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687376" y="230177"/>
            <a:ext cx="5943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Perspectives Futures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Jumeaux numériques · Essais cliniques · Ambient AI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04" y="641657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31</a:t>
            </a:r>
            <a:endParaRPr lang="en-US" sz="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L'horizon 2026-2030 : trois révolutions en marche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</a:rPr>
              <a:t>Du HIMSS 2026 (Las Vegas) aux applications cliniques de demain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 smtClean="0">
                <a:solidFill>
                  <a:srgbClr val="FFFFFF"/>
                </a:solidFill>
              </a:rPr>
              <a:t>32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228600" y="1234440"/>
            <a:ext cx="2834640" cy="320513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28600" y="1234440"/>
            <a:ext cx="2834640" cy="50292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298448"/>
            <a:ext cx="320040" cy="32004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31520" y="1261872"/>
            <a:ext cx="2286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Jumeaux Numériques de Patient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320040" y="1828800"/>
            <a:ext cx="2633472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Modélisation numérique complète d'un patient (génomique, phénotype, historique)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Simulation de réponses thérapeutiques in silico avant traitement réel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Optimisation de la posologie des médicaments complexes (anticancéreux, biothérapies)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 err="1" smtClean="0">
                <a:solidFill>
                  <a:srgbClr val="1E2D3D"/>
                </a:solidFill>
              </a:rPr>
              <a:t>Enjeux</a:t>
            </a:r>
            <a:r>
              <a:rPr lang="en-US" sz="950" dirty="0" smtClean="0">
                <a:solidFill>
                  <a:srgbClr val="1E2D3D"/>
                </a:solidFill>
              </a:rPr>
              <a:t> </a:t>
            </a:r>
            <a:r>
              <a:rPr lang="en-US" sz="950" dirty="0">
                <a:solidFill>
                  <a:srgbClr val="1E2D3D"/>
                </a:solidFill>
              </a:rPr>
              <a:t>: qualité des données, validation réglementaire, équité d'accès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154680" y="1234440"/>
            <a:ext cx="2834640" cy="320513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154680" y="1234440"/>
            <a:ext cx="2834640" cy="502920"/>
          </a:xfrm>
          <a:prstGeom prst="rect">
            <a:avLst/>
          </a:prstGeom>
          <a:solidFill>
            <a:srgbClr val="1A7BBF"/>
          </a:solidFill>
          <a:ln w="12700">
            <a:solidFill>
              <a:srgbClr val="1A7BBF"/>
            </a:solidFill>
            <a:prstDash val="solid"/>
          </a:ln>
        </p:spPr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20" y="1298448"/>
            <a:ext cx="320040" cy="32004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3657600" y="1261872"/>
            <a:ext cx="2286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IA pour le Screening dans les Essais Cliniques</a:t>
            </a:r>
            <a:endParaRPr lang="en-US" sz="1000" dirty="0"/>
          </a:p>
        </p:txBody>
      </p:sp>
      <p:sp>
        <p:nvSpPr>
          <p:cNvPr id="18" name="Text 14"/>
          <p:cNvSpPr/>
          <p:nvPr/>
        </p:nvSpPr>
        <p:spPr>
          <a:xfrm>
            <a:off x="3246120" y="1828800"/>
            <a:ext cx="2633472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Identification automatique des patients éligibles dans les DPI (NLP sur comptes-rendus)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Réduction du délai de recrutement de 40-60% selon études pilotes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Matching automatique protocoles ↔ profil patient en temps réel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 smtClean="0">
                <a:solidFill>
                  <a:srgbClr val="1E2D3D"/>
                </a:solidFill>
              </a:rPr>
              <a:t>Déjà </a:t>
            </a:r>
            <a:r>
              <a:rPr lang="en-US" sz="950" dirty="0">
                <a:solidFill>
                  <a:srgbClr val="1E2D3D"/>
                </a:solidFill>
              </a:rPr>
              <a:t>déployé dans plusieurs CHU </a:t>
            </a:r>
            <a:r>
              <a:rPr lang="en-US" sz="950" dirty="0" err="1" smtClean="0">
                <a:solidFill>
                  <a:srgbClr val="1E2D3D"/>
                </a:solidFill>
              </a:rPr>
              <a:t>français</a:t>
            </a:r>
            <a:endParaRPr lang="en-US" sz="950" dirty="0"/>
          </a:p>
        </p:txBody>
      </p:sp>
      <p:sp>
        <p:nvSpPr>
          <p:cNvPr id="19" name="Shape 15"/>
          <p:cNvSpPr/>
          <p:nvPr/>
        </p:nvSpPr>
        <p:spPr>
          <a:xfrm>
            <a:off x="6080760" y="1234440"/>
            <a:ext cx="2834640" cy="320513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6080760" y="1234440"/>
            <a:ext cx="2834640" cy="5029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298448"/>
            <a:ext cx="320040" cy="32004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583680" y="1261872"/>
            <a:ext cx="22860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Ambient AI – HIMSS 2026</a:t>
            </a:r>
            <a:endParaRPr lang="en-US" sz="1000" dirty="0"/>
          </a:p>
        </p:txBody>
      </p:sp>
      <p:sp>
        <p:nvSpPr>
          <p:cNvPr id="23" name="Text 18"/>
          <p:cNvSpPr/>
          <p:nvPr/>
        </p:nvSpPr>
        <p:spPr>
          <a:xfrm>
            <a:off x="6172200" y="1828800"/>
            <a:ext cx="2633472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Transcription et structuration automatique des consultations médicales en temps réel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Alimentation automatique du DPI sans saisie manuelle (Nuance DAX, Nabla, Suki...)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>
                <a:solidFill>
                  <a:srgbClr val="1E2D3D"/>
                </a:solidFill>
              </a:rPr>
              <a:t>Réduction de la charge administrative : gain estimé 2h/jour/médecin</a:t>
            </a:r>
            <a:endParaRPr lang="en-US" sz="950" dirty="0"/>
          </a:p>
          <a:p>
            <a:pPr marL="342900" indent="-342900">
              <a:buSzPct val="100000"/>
              <a:buChar char="•"/>
            </a:pPr>
            <a:r>
              <a:rPr lang="en-US" sz="950" dirty="0" smtClean="0">
                <a:solidFill>
                  <a:srgbClr val="1E2D3D"/>
                </a:solidFill>
              </a:rPr>
              <a:t>Grand </a:t>
            </a:r>
            <a:r>
              <a:rPr lang="en-US" sz="950" dirty="0">
                <a:solidFill>
                  <a:srgbClr val="1E2D3D"/>
                </a:solidFill>
              </a:rPr>
              <a:t>sujet du HIMSS 2026 à Las Vegas : déploiements massifs attendus en 2026-2027</a:t>
            </a:r>
            <a:endParaRPr lang="en-US" sz="9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943600" y="1828800"/>
            <a:ext cx="3657600" cy="3657600"/>
          </a:xfrm>
          <a:prstGeom prst="ellipse">
            <a:avLst/>
          </a:prstGeom>
          <a:solidFill>
            <a:srgbClr val="0A2E57"/>
          </a:solidFill>
          <a:ln w="12700">
            <a:solidFill>
              <a:srgbClr val="0A2E57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286000"/>
            <a:ext cx="1828800" cy="1828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" y="731520"/>
            <a:ext cx="5943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</a:rPr>
              <a:t>Merci de votre attention</a:t>
            </a:r>
            <a:endParaRPr lang="en-US" sz="3400" dirty="0"/>
          </a:p>
        </p:txBody>
      </p:sp>
      <p:sp>
        <p:nvSpPr>
          <p:cNvPr id="6" name="Shape 3"/>
          <p:cNvSpPr/>
          <p:nvPr/>
        </p:nvSpPr>
        <p:spPr>
          <a:xfrm>
            <a:off x="731520" y="1691640"/>
            <a:ext cx="1371600" cy="64008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31520" y="731520"/>
            <a:ext cx="5943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</a:rPr>
              <a:t>Merci de votre attention</a:t>
            </a:r>
            <a:endParaRPr lang="en-US" sz="3400" dirty="0"/>
          </a:p>
        </p:txBody>
      </p:sp>
      <p:sp>
        <p:nvSpPr>
          <p:cNvPr id="10" name="Shape 7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8945" t="24127" r="73696" b="35673"/>
          <a:stretch/>
        </p:blipFill>
        <p:spPr>
          <a:xfrm>
            <a:off x="792422" y="275289"/>
            <a:ext cx="2966078" cy="19318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23" y="446558"/>
            <a:ext cx="5108356" cy="25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Conception des produits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santé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Conception des 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médicaments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l’IA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peut-elle intégrer le domaine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produits de santé ? APHO 2026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13"/>
          <p:cNvSpPr/>
          <p:nvPr/>
        </p:nvSpPr>
        <p:spPr>
          <a:xfrm>
            <a:off x="365760" y="1261244"/>
            <a:ext cx="7772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la découverte moléculaire à la production industrielle 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comment l'IA transforme chaque étape du cycle du médicament</a:t>
            </a:r>
            <a:endParaRPr lang="en-US" sz="1400" dirty="0"/>
          </a:p>
        </p:txBody>
      </p:sp>
      <p:sp>
        <p:nvSpPr>
          <p:cNvPr id="24" name="Shape 14"/>
          <p:cNvSpPr/>
          <p:nvPr/>
        </p:nvSpPr>
        <p:spPr>
          <a:xfrm>
            <a:off x="1109891" y="2449964"/>
            <a:ext cx="2103120" cy="1005840"/>
          </a:xfrm>
          <a:prstGeom prst="rect">
            <a:avLst/>
          </a:prstGeom>
          <a:solidFill>
            <a:srgbClr val="112240"/>
          </a:solidFill>
          <a:ln w="12700">
            <a:solidFill>
              <a:srgbClr val="00B4D8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25" name="Text 15"/>
          <p:cNvSpPr/>
          <p:nvPr/>
        </p:nvSpPr>
        <p:spPr>
          <a:xfrm>
            <a:off x="1109891" y="2495684"/>
            <a:ext cx="2103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ans</a:t>
            </a:r>
            <a:endParaRPr lang="en-US" sz="2800" dirty="0"/>
          </a:p>
        </p:txBody>
      </p:sp>
      <p:sp>
        <p:nvSpPr>
          <p:cNvPr id="26" name="Text 16"/>
          <p:cNvSpPr/>
          <p:nvPr/>
        </p:nvSpPr>
        <p:spPr>
          <a:xfrm>
            <a:off x="1109891" y="2952884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 moyen actuel</a:t>
            </a:r>
            <a:endParaRPr lang="en-US" sz="1000" dirty="0"/>
          </a:p>
        </p:txBody>
      </p:sp>
      <p:sp>
        <p:nvSpPr>
          <p:cNvPr id="27" name="Shape 17"/>
          <p:cNvSpPr/>
          <p:nvPr/>
        </p:nvSpPr>
        <p:spPr>
          <a:xfrm>
            <a:off x="3395891" y="2449964"/>
            <a:ext cx="2194560" cy="1005840"/>
          </a:xfrm>
          <a:prstGeom prst="rect">
            <a:avLst/>
          </a:prstGeom>
          <a:solidFill>
            <a:srgbClr val="112240"/>
          </a:solidFill>
          <a:ln w="12700">
            <a:solidFill>
              <a:srgbClr val="00B4D8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28" name="Text 18"/>
          <p:cNvSpPr/>
          <p:nvPr/>
        </p:nvSpPr>
        <p:spPr>
          <a:xfrm>
            <a:off x="3395891" y="2495684"/>
            <a:ext cx="2194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2,5 Md$</a:t>
            </a:r>
            <a:endParaRPr lang="en-US" sz="2800" dirty="0"/>
          </a:p>
        </p:txBody>
      </p:sp>
      <p:sp>
        <p:nvSpPr>
          <p:cNvPr id="29" name="Text 19"/>
          <p:cNvSpPr/>
          <p:nvPr/>
        </p:nvSpPr>
        <p:spPr>
          <a:xfrm>
            <a:off x="3395891" y="2952884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coût par médicament</a:t>
            </a:r>
            <a:endParaRPr lang="en-US" sz="1000" dirty="0"/>
          </a:p>
        </p:txBody>
      </p:sp>
      <p:sp>
        <p:nvSpPr>
          <p:cNvPr id="30" name="Shape 20"/>
          <p:cNvSpPr/>
          <p:nvPr/>
        </p:nvSpPr>
        <p:spPr>
          <a:xfrm>
            <a:off x="5773331" y="2449964"/>
            <a:ext cx="2103120" cy="1005840"/>
          </a:xfrm>
          <a:prstGeom prst="rect">
            <a:avLst/>
          </a:prstGeom>
          <a:solidFill>
            <a:srgbClr val="112240"/>
          </a:solidFill>
          <a:ln w="12700">
            <a:solidFill>
              <a:srgbClr val="00B4D8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31" name="Text 21"/>
          <p:cNvSpPr/>
          <p:nvPr/>
        </p:nvSpPr>
        <p:spPr>
          <a:xfrm>
            <a:off x="5773331" y="2495684"/>
            <a:ext cx="2103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7 %</a:t>
            </a:r>
            <a:endParaRPr lang="en-US" sz="2800" dirty="0"/>
          </a:p>
        </p:txBody>
      </p:sp>
      <p:sp>
        <p:nvSpPr>
          <p:cNvPr id="32" name="Text 22"/>
          <p:cNvSpPr/>
          <p:nvPr/>
        </p:nvSpPr>
        <p:spPr>
          <a:xfrm>
            <a:off x="5773331" y="2952884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de succès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494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Conception des produits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santé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L’IA 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Pipeline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l’IA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peut-elle intégrer le domaine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produits de santé ? APHO 2026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675120" y="2377440"/>
            <a:ext cx="1920240" cy="822960"/>
          </a:xfrm>
          <a:prstGeom prst="rect">
            <a:avLst/>
          </a:prstGeom>
          <a:noFill/>
          <a:ln/>
        </p:spPr>
        <p:txBody>
          <a:bodyPr wrap="square" lIns="63500" tIns="63500" rIns="63500" bIns="635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imagerie médicale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3"/>
          <p:cNvSpPr/>
          <p:nvPr/>
        </p:nvSpPr>
        <p:spPr>
          <a:xfrm>
            <a:off x="1783080" y="2331719"/>
            <a:ext cx="137160" cy="164592"/>
          </a:xfrm>
          <a:prstGeom prst="rect">
            <a:avLst/>
          </a:prstGeom>
          <a:solidFill>
            <a:srgbClr val="00B4D8">
              <a:alpha val="60000"/>
            </a:srgbClr>
          </a:solidFill>
          <a:ln w="12700">
            <a:solidFill>
              <a:srgbClr val="00B4D8">
                <a:alpha val="60000"/>
              </a:srgbClr>
            </a:solidFill>
            <a:prstDash val="solid"/>
          </a:ln>
        </p:spPr>
      </p:sp>
      <p:sp>
        <p:nvSpPr>
          <p:cNvPr id="22" name="Shape 4"/>
          <p:cNvSpPr/>
          <p:nvPr/>
        </p:nvSpPr>
        <p:spPr>
          <a:xfrm>
            <a:off x="137160" y="1325879"/>
            <a:ext cx="1645920" cy="3566160"/>
          </a:xfrm>
          <a:prstGeom prst="rect">
            <a:avLst/>
          </a:prstGeom>
          <a:noFill/>
          <a:ln w="19050">
            <a:solidFill>
              <a:srgbClr val="0096B7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33" name="Shape 5"/>
          <p:cNvSpPr/>
          <p:nvPr/>
        </p:nvSpPr>
        <p:spPr>
          <a:xfrm>
            <a:off x="137160" y="1325879"/>
            <a:ext cx="1645920" cy="201168"/>
          </a:xfrm>
          <a:prstGeom prst="rect">
            <a:avLst/>
          </a:prstGeom>
          <a:solidFill>
            <a:srgbClr val="0096B7"/>
          </a:solidFill>
          <a:ln w="12700">
            <a:solidFill>
              <a:srgbClr val="0096B7"/>
            </a:solidFill>
            <a:prstDash val="solid"/>
          </a:ln>
        </p:spPr>
      </p:sp>
      <p:sp>
        <p:nvSpPr>
          <p:cNvPr id="34" name="Text 6"/>
          <p:cNvSpPr/>
          <p:nvPr/>
        </p:nvSpPr>
        <p:spPr>
          <a:xfrm>
            <a:off x="137160" y="1600199"/>
            <a:ext cx="1645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🎯</a:t>
            </a:r>
            <a:endParaRPr lang="en-US" sz="2800" dirty="0"/>
          </a:p>
        </p:txBody>
      </p:sp>
      <p:sp>
        <p:nvSpPr>
          <p:cNvPr id="35" name="Text 7"/>
          <p:cNvSpPr/>
          <p:nvPr/>
        </p:nvSpPr>
        <p:spPr>
          <a:xfrm>
            <a:off x="137160" y="2240279"/>
            <a:ext cx="1645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Cibles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Thérapeutiques</a:t>
            </a:r>
            <a:endParaRPr lang="en-US" sz="1200" dirty="0"/>
          </a:p>
        </p:txBody>
      </p:sp>
      <p:sp>
        <p:nvSpPr>
          <p:cNvPr id="36" name="Shape 8"/>
          <p:cNvSpPr/>
          <p:nvPr/>
        </p:nvSpPr>
        <p:spPr>
          <a:xfrm>
            <a:off x="411480" y="2971799"/>
            <a:ext cx="1097280" cy="36576"/>
          </a:xfrm>
          <a:prstGeom prst="rect">
            <a:avLst/>
          </a:prstGeom>
          <a:solidFill>
            <a:srgbClr val="0096B7">
              <a:alpha val="60000"/>
            </a:srgbClr>
          </a:solidFill>
          <a:ln w="12700">
            <a:solidFill>
              <a:srgbClr val="0096B7">
                <a:alpha val="60000"/>
              </a:srgbClr>
            </a:solidFill>
            <a:prstDash val="solid"/>
          </a:ln>
        </p:spPr>
      </p:sp>
      <p:sp>
        <p:nvSpPr>
          <p:cNvPr id="37" name="Text 9"/>
          <p:cNvSpPr/>
          <p:nvPr/>
        </p:nvSpPr>
        <p:spPr>
          <a:xfrm>
            <a:off x="137160" y="3108959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4,5 Mds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molécules</a:t>
            </a:r>
            <a:endParaRPr lang="en-US" sz="1200" dirty="0"/>
          </a:p>
        </p:txBody>
      </p:sp>
      <p:sp>
        <p:nvSpPr>
          <p:cNvPr id="38" name="Shape 10"/>
          <p:cNvSpPr/>
          <p:nvPr/>
        </p:nvSpPr>
        <p:spPr>
          <a:xfrm>
            <a:off x="3566160" y="2331719"/>
            <a:ext cx="137160" cy="164592"/>
          </a:xfrm>
          <a:prstGeom prst="rect">
            <a:avLst/>
          </a:prstGeom>
          <a:solidFill>
            <a:srgbClr val="00B4D8">
              <a:alpha val="60000"/>
            </a:srgbClr>
          </a:solidFill>
          <a:ln w="12700">
            <a:solidFill>
              <a:srgbClr val="00B4D8">
                <a:alpha val="60000"/>
              </a:srgbClr>
            </a:solidFill>
            <a:prstDash val="solid"/>
          </a:ln>
        </p:spPr>
      </p:sp>
      <p:sp>
        <p:nvSpPr>
          <p:cNvPr id="39" name="Shape 11"/>
          <p:cNvSpPr/>
          <p:nvPr/>
        </p:nvSpPr>
        <p:spPr>
          <a:xfrm>
            <a:off x="1920240" y="1325879"/>
            <a:ext cx="1645920" cy="3566160"/>
          </a:xfrm>
          <a:prstGeom prst="rect">
            <a:avLst/>
          </a:prstGeom>
          <a:noFill/>
          <a:ln w="19050">
            <a:solidFill>
              <a:srgbClr val="0891B2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40" name="Shape 12"/>
          <p:cNvSpPr/>
          <p:nvPr/>
        </p:nvSpPr>
        <p:spPr>
          <a:xfrm>
            <a:off x="1920240" y="1325879"/>
            <a:ext cx="1645920" cy="20116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</p:sp>
      <p:sp>
        <p:nvSpPr>
          <p:cNvPr id="41" name="Text 13"/>
          <p:cNvSpPr/>
          <p:nvPr/>
        </p:nvSpPr>
        <p:spPr>
          <a:xfrm>
            <a:off x="1920240" y="1600199"/>
            <a:ext cx="1645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⚗️</a:t>
            </a:r>
            <a:endParaRPr lang="en-US" sz="2800" dirty="0"/>
          </a:p>
        </p:txBody>
      </p:sp>
      <p:sp>
        <p:nvSpPr>
          <p:cNvPr id="42" name="Text 14"/>
          <p:cNvSpPr/>
          <p:nvPr/>
        </p:nvSpPr>
        <p:spPr>
          <a:xfrm>
            <a:off x="1920240" y="2240279"/>
            <a:ext cx="1645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Conception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de Molécules</a:t>
            </a:r>
            <a:endParaRPr lang="en-US" sz="1200" dirty="0"/>
          </a:p>
        </p:txBody>
      </p:sp>
      <p:sp>
        <p:nvSpPr>
          <p:cNvPr id="43" name="Shape 15"/>
          <p:cNvSpPr/>
          <p:nvPr/>
        </p:nvSpPr>
        <p:spPr>
          <a:xfrm>
            <a:off x="2194560" y="2971799"/>
            <a:ext cx="1097280" cy="36576"/>
          </a:xfrm>
          <a:prstGeom prst="rect">
            <a:avLst/>
          </a:prstGeom>
          <a:solidFill>
            <a:srgbClr val="0891B2">
              <a:alpha val="60000"/>
            </a:srgbClr>
          </a:solidFill>
          <a:ln w="12700">
            <a:solidFill>
              <a:srgbClr val="0891B2">
                <a:alpha val="60000"/>
              </a:srgbClr>
            </a:solidFill>
            <a:prstDash val="solid"/>
          </a:ln>
        </p:spPr>
      </p:sp>
      <p:sp>
        <p:nvSpPr>
          <p:cNvPr id="44" name="Text 16"/>
          <p:cNvSpPr/>
          <p:nvPr/>
        </p:nvSpPr>
        <p:spPr>
          <a:xfrm>
            <a:off x="1920240" y="3108959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-40%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coûts R&amp;D</a:t>
            </a:r>
            <a:endParaRPr lang="en-US" sz="1200" dirty="0"/>
          </a:p>
        </p:txBody>
      </p:sp>
      <p:sp>
        <p:nvSpPr>
          <p:cNvPr id="45" name="Shape 17"/>
          <p:cNvSpPr/>
          <p:nvPr/>
        </p:nvSpPr>
        <p:spPr>
          <a:xfrm>
            <a:off x="5349240" y="2331719"/>
            <a:ext cx="137160" cy="164592"/>
          </a:xfrm>
          <a:prstGeom prst="rect">
            <a:avLst/>
          </a:prstGeom>
          <a:solidFill>
            <a:srgbClr val="00B4D8">
              <a:alpha val="60000"/>
            </a:srgbClr>
          </a:solidFill>
          <a:ln w="12700">
            <a:solidFill>
              <a:srgbClr val="00B4D8">
                <a:alpha val="60000"/>
              </a:srgbClr>
            </a:solidFill>
            <a:prstDash val="solid"/>
          </a:ln>
        </p:spPr>
      </p:sp>
      <p:sp>
        <p:nvSpPr>
          <p:cNvPr id="46" name="Shape 18"/>
          <p:cNvSpPr/>
          <p:nvPr/>
        </p:nvSpPr>
        <p:spPr>
          <a:xfrm>
            <a:off x="3703320" y="1325879"/>
            <a:ext cx="1645920" cy="3566160"/>
          </a:xfrm>
          <a:prstGeom prst="rect">
            <a:avLst/>
          </a:prstGeom>
          <a:noFill/>
          <a:ln w="19050">
            <a:solidFill>
              <a:srgbClr val="0D9488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47" name="Shape 19"/>
          <p:cNvSpPr/>
          <p:nvPr/>
        </p:nvSpPr>
        <p:spPr>
          <a:xfrm>
            <a:off x="3703320" y="1325879"/>
            <a:ext cx="1645920" cy="201168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48" name="Text 20"/>
          <p:cNvSpPr/>
          <p:nvPr/>
        </p:nvSpPr>
        <p:spPr>
          <a:xfrm>
            <a:off x="3703320" y="1600199"/>
            <a:ext cx="1645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🧬</a:t>
            </a:r>
            <a:endParaRPr lang="en-US" sz="2800" dirty="0"/>
          </a:p>
        </p:txBody>
      </p:sp>
      <p:sp>
        <p:nvSpPr>
          <p:cNvPr id="49" name="Text 21"/>
          <p:cNvSpPr/>
          <p:nvPr/>
        </p:nvSpPr>
        <p:spPr>
          <a:xfrm>
            <a:off x="3703320" y="2240279"/>
            <a:ext cx="1645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Modélisation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Maladies</a:t>
            </a:r>
            <a:endParaRPr lang="en-US" sz="1200" dirty="0"/>
          </a:p>
        </p:txBody>
      </p:sp>
      <p:sp>
        <p:nvSpPr>
          <p:cNvPr id="50" name="Shape 22"/>
          <p:cNvSpPr/>
          <p:nvPr/>
        </p:nvSpPr>
        <p:spPr>
          <a:xfrm>
            <a:off x="3977640" y="2971799"/>
            <a:ext cx="1097280" cy="36576"/>
          </a:xfrm>
          <a:prstGeom prst="rect">
            <a:avLst/>
          </a:prstGeom>
          <a:solidFill>
            <a:srgbClr val="0D9488">
              <a:alpha val="60000"/>
            </a:srgbClr>
          </a:solidFill>
          <a:ln w="12700">
            <a:solidFill>
              <a:srgbClr val="0D9488">
                <a:alpha val="60000"/>
              </a:srgbClr>
            </a:solidFill>
            <a:prstDash val="solid"/>
          </a:ln>
        </p:spPr>
      </p:sp>
      <p:sp>
        <p:nvSpPr>
          <p:cNvPr id="51" name="Text 23"/>
          <p:cNvSpPr/>
          <p:nvPr/>
        </p:nvSpPr>
        <p:spPr>
          <a:xfrm>
            <a:off x="3703320" y="3108959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Jumeaux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numériques</a:t>
            </a:r>
            <a:endParaRPr lang="en-US" sz="1200" dirty="0"/>
          </a:p>
        </p:txBody>
      </p:sp>
      <p:sp>
        <p:nvSpPr>
          <p:cNvPr id="52" name="Shape 24"/>
          <p:cNvSpPr/>
          <p:nvPr/>
        </p:nvSpPr>
        <p:spPr>
          <a:xfrm>
            <a:off x="7132320" y="2331719"/>
            <a:ext cx="137160" cy="164592"/>
          </a:xfrm>
          <a:prstGeom prst="rect">
            <a:avLst/>
          </a:prstGeom>
          <a:solidFill>
            <a:srgbClr val="00B4D8">
              <a:alpha val="60000"/>
            </a:srgbClr>
          </a:solidFill>
          <a:ln w="12700">
            <a:solidFill>
              <a:srgbClr val="00B4D8">
                <a:alpha val="60000"/>
              </a:srgbClr>
            </a:solidFill>
            <a:prstDash val="solid"/>
          </a:ln>
        </p:spPr>
      </p:sp>
      <p:sp>
        <p:nvSpPr>
          <p:cNvPr id="53" name="Shape 25"/>
          <p:cNvSpPr/>
          <p:nvPr/>
        </p:nvSpPr>
        <p:spPr>
          <a:xfrm>
            <a:off x="5486400" y="1325879"/>
            <a:ext cx="1645920" cy="3566160"/>
          </a:xfrm>
          <a:prstGeom prst="rect">
            <a:avLst/>
          </a:prstGeom>
          <a:noFill/>
          <a:ln w="19050">
            <a:solidFill>
              <a:srgbClr val="059669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54" name="Shape 26"/>
          <p:cNvSpPr/>
          <p:nvPr/>
        </p:nvSpPr>
        <p:spPr>
          <a:xfrm>
            <a:off x="5486400" y="1325879"/>
            <a:ext cx="1645920" cy="201168"/>
          </a:xfrm>
          <a:prstGeom prst="rect">
            <a:avLst/>
          </a:prstGeom>
          <a:solidFill>
            <a:srgbClr val="059669"/>
          </a:solidFill>
          <a:ln w="12700">
            <a:solidFill>
              <a:srgbClr val="059669"/>
            </a:solidFill>
            <a:prstDash val="solid"/>
          </a:ln>
        </p:spPr>
      </p:sp>
      <p:sp>
        <p:nvSpPr>
          <p:cNvPr id="55" name="Text 27"/>
          <p:cNvSpPr/>
          <p:nvPr/>
        </p:nvSpPr>
        <p:spPr>
          <a:xfrm>
            <a:off x="5486400" y="1600199"/>
            <a:ext cx="1645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🏥</a:t>
            </a:r>
            <a:endParaRPr lang="en-US" sz="2800" dirty="0"/>
          </a:p>
        </p:txBody>
      </p:sp>
      <p:sp>
        <p:nvSpPr>
          <p:cNvPr id="56" name="Text 28"/>
          <p:cNvSpPr/>
          <p:nvPr/>
        </p:nvSpPr>
        <p:spPr>
          <a:xfrm>
            <a:off x="5486400" y="2240279"/>
            <a:ext cx="1645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Essais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Cliniques</a:t>
            </a:r>
            <a:endParaRPr lang="en-US" sz="1200" dirty="0"/>
          </a:p>
        </p:txBody>
      </p:sp>
      <p:sp>
        <p:nvSpPr>
          <p:cNvPr id="57" name="Shape 29"/>
          <p:cNvSpPr/>
          <p:nvPr/>
        </p:nvSpPr>
        <p:spPr>
          <a:xfrm>
            <a:off x="5760720" y="2971799"/>
            <a:ext cx="1097280" cy="36576"/>
          </a:xfrm>
          <a:prstGeom prst="rect">
            <a:avLst/>
          </a:prstGeom>
          <a:solidFill>
            <a:srgbClr val="059669">
              <a:alpha val="60000"/>
            </a:srgbClr>
          </a:solidFill>
          <a:ln w="12700">
            <a:solidFill>
              <a:srgbClr val="059669">
                <a:alpha val="60000"/>
              </a:srgbClr>
            </a:solidFill>
            <a:prstDash val="solid"/>
          </a:ln>
        </p:spPr>
      </p:sp>
      <p:sp>
        <p:nvSpPr>
          <p:cNvPr id="58" name="Text 30"/>
          <p:cNvSpPr/>
          <p:nvPr/>
        </p:nvSpPr>
        <p:spPr>
          <a:xfrm>
            <a:off x="5486400" y="3108959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 à 3 ans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</a:t>
            </a:r>
            <a:endParaRPr lang="en-US" sz="1200" dirty="0"/>
          </a:p>
        </p:txBody>
      </p:sp>
      <p:sp>
        <p:nvSpPr>
          <p:cNvPr id="59" name="Shape 31"/>
          <p:cNvSpPr/>
          <p:nvPr/>
        </p:nvSpPr>
        <p:spPr>
          <a:xfrm>
            <a:off x="7269480" y="1325879"/>
            <a:ext cx="1645920" cy="3566160"/>
          </a:xfrm>
          <a:prstGeom prst="rect">
            <a:avLst/>
          </a:prstGeom>
          <a:noFill/>
          <a:ln w="19050">
            <a:solidFill>
              <a:srgbClr val="047857"/>
            </a:solidFill>
            <a:prstDash val="solid"/>
          </a:ln>
          <a:effectLst>
            <a:outerShdw blurRad="127000" dist="38100" dir="8100000" algn="bl" rotWithShape="0">
              <a:srgbClr val="000000">
                <a:alpha val="35000"/>
              </a:srgbClr>
            </a:outerShdw>
          </a:effectLst>
        </p:spPr>
      </p:sp>
      <p:sp>
        <p:nvSpPr>
          <p:cNvPr id="60" name="Shape 32"/>
          <p:cNvSpPr/>
          <p:nvPr/>
        </p:nvSpPr>
        <p:spPr>
          <a:xfrm>
            <a:off x="7269480" y="1325879"/>
            <a:ext cx="1645920" cy="201168"/>
          </a:xfrm>
          <a:prstGeom prst="rect">
            <a:avLst/>
          </a:prstGeom>
          <a:solidFill>
            <a:srgbClr val="047857"/>
          </a:solidFill>
          <a:ln w="12700">
            <a:solidFill>
              <a:srgbClr val="047857"/>
            </a:solidFill>
            <a:prstDash val="solid"/>
          </a:ln>
        </p:spPr>
      </p:sp>
      <p:sp>
        <p:nvSpPr>
          <p:cNvPr id="61" name="Text 33"/>
          <p:cNvSpPr/>
          <p:nvPr/>
        </p:nvSpPr>
        <p:spPr>
          <a:xfrm>
            <a:off x="7269480" y="1600199"/>
            <a:ext cx="1645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</a:rPr>
              <a:t>🏭</a:t>
            </a:r>
            <a:endParaRPr lang="en-US" sz="2800" dirty="0"/>
          </a:p>
        </p:txBody>
      </p:sp>
      <p:sp>
        <p:nvSpPr>
          <p:cNvPr id="62" name="Text 34"/>
          <p:cNvSpPr/>
          <p:nvPr/>
        </p:nvSpPr>
        <p:spPr>
          <a:xfrm>
            <a:off x="7269480" y="2240279"/>
            <a:ext cx="1645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Production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&amp; Qualité</a:t>
            </a:r>
            <a:endParaRPr lang="en-US" sz="1200" dirty="0"/>
          </a:p>
        </p:txBody>
      </p:sp>
      <p:sp>
        <p:nvSpPr>
          <p:cNvPr id="63" name="Shape 35"/>
          <p:cNvSpPr/>
          <p:nvPr/>
        </p:nvSpPr>
        <p:spPr>
          <a:xfrm>
            <a:off x="7543800" y="2971799"/>
            <a:ext cx="1097280" cy="36576"/>
          </a:xfrm>
          <a:prstGeom prst="rect">
            <a:avLst/>
          </a:prstGeom>
          <a:solidFill>
            <a:srgbClr val="047857">
              <a:alpha val="60000"/>
            </a:srgbClr>
          </a:solidFill>
          <a:ln w="12700">
            <a:solidFill>
              <a:srgbClr val="047857">
                <a:alpha val="60000"/>
              </a:srgbClr>
            </a:solidFill>
            <a:prstDash val="solid"/>
          </a:ln>
        </p:spPr>
      </p:sp>
      <p:sp>
        <p:nvSpPr>
          <p:cNvPr id="64" name="Text 36"/>
          <p:cNvSpPr/>
          <p:nvPr/>
        </p:nvSpPr>
        <p:spPr>
          <a:xfrm>
            <a:off x="7269480" y="3108959"/>
            <a:ext cx="1645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prédictive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04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Conception des produits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santé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 </a:t>
            </a:r>
            <a:r>
              <a:rPr kumimoji="0" lang="fr-FR" sz="1200" b="0" i="1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clés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exemples concrets industriels du médicament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l’IA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peut-elle intégrer le domaine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produits de santé ? APHO 2026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hape 3"/>
          <p:cNvSpPr/>
          <p:nvPr/>
        </p:nvSpPr>
        <p:spPr>
          <a:xfrm>
            <a:off x="182880" y="1278270"/>
            <a:ext cx="4297680" cy="93268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66" name="Text 5"/>
          <p:cNvSpPr/>
          <p:nvPr/>
        </p:nvSpPr>
        <p:spPr>
          <a:xfrm>
            <a:off x="384048" y="129119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Analyse génomique</a:t>
            </a:r>
            <a:endParaRPr lang="en-US" sz="1300" dirty="0"/>
          </a:p>
        </p:txBody>
      </p:sp>
      <p:sp>
        <p:nvSpPr>
          <p:cNvPr id="67" name="Text 6"/>
          <p:cNvSpPr/>
          <p:nvPr/>
        </p:nvSpPr>
        <p:spPr>
          <a:xfrm>
            <a:off x="384048" y="1580022"/>
            <a:ext cx="3931920" cy="523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Identification de cibles en &lt; 48h sur 4,5 milliards de molécules</a:t>
            </a:r>
            <a:endParaRPr lang="en-US" sz="1100" dirty="0"/>
          </a:p>
        </p:txBody>
      </p:sp>
      <p:sp>
        <p:nvSpPr>
          <p:cNvPr id="68" name="Shape 7"/>
          <p:cNvSpPr/>
          <p:nvPr/>
        </p:nvSpPr>
        <p:spPr>
          <a:xfrm>
            <a:off x="4709160" y="1278270"/>
            <a:ext cx="4297680" cy="932688"/>
          </a:xfrm>
          <a:prstGeom prst="rect">
            <a:avLst/>
          </a:prstGeom>
          <a:solidFill>
            <a:schemeClr val="bg1"/>
          </a:solidFill>
          <a:ln w="12700">
            <a:solidFill>
              <a:srgbClr val="0891B2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69" name="Text 9"/>
          <p:cNvSpPr/>
          <p:nvPr/>
        </p:nvSpPr>
        <p:spPr>
          <a:xfrm>
            <a:off x="4910328" y="129119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IA générative de molécules</a:t>
            </a:r>
            <a:endParaRPr lang="en-US" sz="1300" dirty="0"/>
          </a:p>
        </p:txBody>
      </p:sp>
      <p:sp>
        <p:nvSpPr>
          <p:cNvPr id="70" name="Text 10"/>
          <p:cNvSpPr/>
          <p:nvPr/>
        </p:nvSpPr>
        <p:spPr>
          <a:xfrm>
            <a:off x="4910328" y="1544703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Insilico Medicine : découverte → candidat préclinique en 18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mois</a:t>
            </a:r>
            <a:endParaRPr lang="en-US" sz="1100" dirty="0"/>
          </a:p>
        </p:txBody>
      </p:sp>
      <p:sp>
        <p:nvSpPr>
          <p:cNvPr id="71" name="Shape 11"/>
          <p:cNvSpPr/>
          <p:nvPr/>
        </p:nvSpPr>
        <p:spPr>
          <a:xfrm>
            <a:off x="182880" y="2412604"/>
            <a:ext cx="4297680" cy="883494"/>
          </a:xfrm>
          <a:prstGeom prst="rect">
            <a:avLst/>
          </a:prstGeom>
          <a:solidFill>
            <a:schemeClr val="bg1"/>
          </a:solidFill>
          <a:ln w="12700">
            <a:solidFill>
              <a:srgbClr val="0D9488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72" name="Text 13"/>
          <p:cNvSpPr/>
          <p:nvPr/>
        </p:nvSpPr>
        <p:spPr>
          <a:xfrm>
            <a:off x="384048" y="2440189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Jumeaux numériques de tumeurs</a:t>
            </a:r>
            <a:endParaRPr lang="en-US" sz="1300" dirty="0"/>
          </a:p>
        </p:txBody>
      </p:sp>
      <p:sp>
        <p:nvSpPr>
          <p:cNvPr id="73" name="Text 14"/>
          <p:cNvSpPr/>
          <p:nvPr/>
        </p:nvSpPr>
        <p:spPr>
          <a:xfrm>
            <a:off x="365760" y="2701738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Répliques 3D de tumeurs pour prédire la réponse personnalisée aux traitements</a:t>
            </a:r>
            <a:endParaRPr lang="en-US" sz="1100" dirty="0"/>
          </a:p>
        </p:txBody>
      </p:sp>
      <p:sp>
        <p:nvSpPr>
          <p:cNvPr id="74" name="Shape 15"/>
          <p:cNvSpPr/>
          <p:nvPr/>
        </p:nvSpPr>
        <p:spPr>
          <a:xfrm>
            <a:off x="4681728" y="2412604"/>
            <a:ext cx="4297680" cy="883494"/>
          </a:xfrm>
          <a:prstGeom prst="rect">
            <a:avLst/>
          </a:prstGeom>
          <a:solidFill>
            <a:schemeClr val="bg1"/>
          </a:solidFill>
          <a:ln w="12700">
            <a:solidFill>
              <a:srgbClr val="059669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75" name="Text 17"/>
          <p:cNvSpPr/>
          <p:nvPr/>
        </p:nvSpPr>
        <p:spPr>
          <a:xfrm>
            <a:off x="4892040" y="2436401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Sélection de patients pour essais</a:t>
            </a:r>
            <a:endParaRPr lang="en-US" sz="1300" dirty="0"/>
          </a:p>
        </p:txBody>
      </p:sp>
      <p:sp>
        <p:nvSpPr>
          <p:cNvPr id="76" name="Text 18"/>
          <p:cNvSpPr/>
          <p:nvPr/>
        </p:nvSpPr>
        <p:spPr>
          <a:xfrm>
            <a:off x="4892040" y="2682819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Bras de contrôle synthétiques — crucial pour maladies rares et pédiatrie</a:t>
            </a:r>
            <a:endParaRPr lang="en-US" sz="1100" dirty="0"/>
          </a:p>
        </p:txBody>
      </p:sp>
      <p:sp>
        <p:nvSpPr>
          <p:cNvPr id="77" name="Shape 19"/>
          <p:cNvSpPr/>
          <p:nvPr/>
        </p:nvSpPr>
        <p:spPr>
          <a:xfrm>
            <a:off x="189186" y="3484494"/>
            <a:ext cx="4297680" cy="917398"/>
          </a:xfrm>
          <a:prstGeom prst="rect">
            <a:avLst/>
          </a:prstGeom>
          <a:solidFill>
            <a:schemeClr val="bg1"/>
          </a:solidFill>
          <a:ln w="12700">
            <a:solidFill>
              <a:srgbClr val="0096B7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78" name="Text 21"/>
          <p:cNvSpPr/>
          <p:nvPr/>
        </p:nvSpPr>
        <p:spPr>
          <a:xfrm>
            <a:off x="390354" y="351098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Développement accéléré (COVID)</a:t>
            </a:r>
            <a:endParaRPr lang="en-US" sz="1300" dirty="0"/>
          </a:p>
        </p:txBody>
      </p:sp>
      <p:sp>
        <p:nvSpPr>
          <p:cNvPr id="79" name="Text 22"/>
          <p:cNvSpPr/>
          <p:nvPr/>
        </p:nvSpPr>
        <p:spPr>
          <a:xfrm>
            <a:off x="390354" y="3850254"/>
            <a:ext cx="3931920" cy="444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mois au lieu de 4 ans • -50% délai vaccin VRS grâce à l'IA</a:t>
            </a:r>
            <a:endParaRPr lang="en-US" sz="1100" dirty="0"/>
          </a:p>
        </p:txBody>
      </p:sp>
      <p:sp>
        <p:nvSpPr>
          <p:cNvPr id="80" name="Shape 23"/>
          <p:cNvSpPr/>
          <p:nvPr/>
        </p:nvSpPr>
        <p:spPr>
          <a:xfrm>
            <a:off x="4681728" y="3478672"/>
            <a:ext cx="4297680" cy="9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47857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81" name="Text 25"/>
          <p:cNvSpPr/>
          <p:nvPr/>
        </p:nvSpPr>
        <p:spPr>
          <a:xfrm>
            <a:off x="4892040" y="349774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intelligente (Sanofi)</a:t>
            </a:r>
            <a:endParaRPr lang="en-US" sz="1300" dirty="0"/>
          </a:p>
        </p:txBody>
      </p:sp>
      <p:sp>
        <p:nvSpPr>
          <p:cNvPr id="82" name="Text 26"/>
          <p:cNvSpPr/>
          <p:nvPr/>
        </p:nvSpPr>
        <p:spPr>
          <a:xfrm>
            <a:off x="4910328" y="379485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Jumeaux numériques + IoT en temps réel → objectif -1 an de mise à disposition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0624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Conception des produits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santé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1200" i="1" dirty="0">
                <a:solidFill>
                  <a:srgbClr val="FFFFFF"/>
                </a:solidFill>
              </a:rPr>
              <a:t>Applications </a:t>
            </a:r>
            <a:r>
              <a:rPr lang="en-US" sz="1200" i="1" dirty="0" err="1">
                <a:solidFill>
                  <a:srgbClr val="FFFFFF"/>
                </a:solidFill>
              </a:rPr>
              <a:t>clés</a:t>
            </a:r>
            <a:r>
              <a:rPr lang="en-US" sz="1200" i="1" dirty="0">
                <a:solidFill>
                  <a:srgbClr val="FFFFFF"/>
                </a:solidFill>
              </a:rPr>
              <a:t> et </a:t>
            </a:r>
            <a:r>
              <a:rPr lang="en-US" sz="1200" i="1" dirty="0" err="1">
                <a:solidFill>
                  <a:srgbClr val="FFFFFF"/>
                </a:solidFill>
              </a:rPr>
              <a:t>exemples</a:t>
            </a:r>
            <a:r>
              <a:rPr lang="en-US" sz="1200" i="1" dirty="0">
                <a:solidFill>
                  <a:srgbClr val="FFFFFF"/>
                </a:solidFill>
              </a:rPr>
              <a:t> </a:t>
            </a:r>
            <a:r>
              <a:rPr lang="en-US" sz="1200" i="1" dirty="0" err="1">
                <a:solidFill>
                  <a:srgbClr val="FFFFFF"/>
                </a:solidFill>
              </a:rPr>
              <a:t>concrets</a:t>
            </a:r>
            <a:r>
              <a:rPr lang="en-US" sz="1200" i="1" dirty="0">
                <a:solidFill>
                  <a:srgbClr val="FFFFFF"/>
                </a:solidFill>
              </a:rPr>
              <a:t> </a:t>
            </a:r>
            <a:r>
              <a:rPr lang="en-US" sz="1200" i="1" dirty="0" err="1">
                <a:solidFill>
                  <a:srgbClr val="FFFFFF"/>
                </a:solidFill>
              </a:rPr>
              <a:t>industriels</a:t>
            </a:r>
            <a:r>
              <a:rPr lang="en-US" sz="1200" i="1" dirty="0">
                <a:solidFill>
                  <a:srgbClr val="FFFFFF"/>
                </a:solidFill>
              </a:rPr>
              <a:t> du DM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l’IA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peut-elle intégrer le domaine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produits de santé ? APHO 2026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Calibri" panose="020F0502020204030204"/>
              </a:rPr>
              <a:t>7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hape 3"/>
          <p:cNvSpPr/>
          <p:nvPr/>
        </p:nvSpPr>
        <p:spPr>
          <a:xfrm>
            <a:off x="182880" y="1278270"/>
            <a:ext cx="4297680" cy="93268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66" name="Text 5"/>
          <p:cNvSpPr/>
          <p:nvPr/>
        </p:nvSpPr>
        <p:spPr>
          <a:xfrm>
            <a:off x="384048" y="129119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Design </a:t>
            </a:r>
            <a:r>
              <a:rPr lang="en-US" sz="1300" b="1" dirty="0" err="1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génératif</a:t>
            </a:r>
            <a:endParaRPr lang="en-US" sz="1300" dirty="0"/>
          </a:p>
        </p:txBody>
      </p:sp>
      <p:sp>
        <p:nvSpPr>
          <p:cNvPr id="67" name="Text 6"/>
          <p:cNvSpPr/>
          <p:nvPr/>
        </p:nvSpPr>
        <p:spPr>
          <a:xfrm>
            <a:off x="384048" y="1580022"/>
            <a:ext cx="3931920" cy="523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saisissant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les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contraintes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l’IA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propose des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milliers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variantes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géométriques</a:t>
            </a:r>
            <a:endParaRPr lang="en-US" sz="1100" dirty="0"/>
          </a:p>
        </p:txBody>
      </p:sp>
      <p:sp>
        <p:nvSpPr>
          <p:cNvPr id="68" name="Shape 7"/>
          <p:cNvSpPr/>
          <p:nvPr/>
        </p:nvSpPr>
        <p:spPr>
          <a:xfrm>
            <a:off x="4709160" y="1278270"/>
            <a:ext cx="4297680" cy="932688"/>
          </a:xfrm>
          <a:prstGeom prst="rect">
            <a:avLst/>
          </a:prstGeom>
          <a:solidFill>
            <a:schemeClr val="bg1"/>
          </a:solidFill>
          <a:ln w="12700">
            <a:solidFill>
              <a:srgbClr val="0891B2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69" name="Text 9"/>
          <p:cNvSpPr/>
          <p:nvPr/>
        </p:nvSpPr>
        <p:spPr>
          <a:xfrm>
            <a:off x="4910328" y="129119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Essais</a:t>
            </a: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cliniques</a:t>
            </a: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lang="en-US" sz="1300" b="1" dirty="0" err="1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silico</a:t>
            </a:r>
            <a:endParaRPr lang="en-US" sz="1300" dirty="0"/>
          </a:p>
        </p:txBody>
      </p:sp>
      <p:sp>
        <p:nvSpPr>
          <p:cNvPr id="70" name="Text 10"/>
          <p:cNvSpPr/>
          <p:nvPr/>
        </p:nvSpPr>
        <p:spPr>
          <a:xfrm>
            <a:off x="4910328" y="1544703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Utilisation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patients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virtuels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pour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simuler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l’interaction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tissue-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hôte</a:t>
            </a:r>
            <a:endParaRPr lang="en-US" sz="1100" dirty="0"/>
          </a:p>
        </p:txBody>
      </p:sp>
      <p:sp>
        <p:nvSpPr>
          <p:cNvPr id="71" name="Shape 11"/>
          <p:cNvSpPr/>
          <p:nvPr/>
        </p:nvSpPr>
        <p:spPr>
          <a:xfrm>
            <a:off x="182880" y="2412604"/>
            <a:ext cx="4297680" cy="883494"/>
          </a:xfrm>
          <a:prstGeom prst="rect">
            <a:avLst/>
          </a:prstGeom>
          <a:solidFill>
            <a:schemeClr val="bg1"/>
          </a:solidFill>
          <a:ln w="12700">
            <a:solidFill>
              <a:srgbClr val="0D9488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72" name="Text 13"/>
          <p:cNvSpPr/>
          <p:nvPr/>
        </p:nvSpPr>
        <p:spPr>
          <a:xfrm>
            <a:off x="384048" y="2440189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Imagerie et </a:t>
            </a:r>
            <a:r>
              <a:rPr lang="en-US" sz="1300" b="1" dirty="0" err="1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personnalisation</a:t>
            </a:r>
            <a:endParaRPr lang="en-US" sz="1300" dirty="0"/>
          </a:p>
        </p:txBody>
      </p:sp>
      <p:sp>
        <p:nvSpPr>
          <p:cNvPr id="73" name="Text 14"/>
          <p:cNvSpPr/>
          <p:nvPr/>
        </p:nvSpPr>
        <p:spPr>
          <a:xfrm>
            <a:off x="365760" y="2701738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segmentation par IA des images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médicales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permet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créer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des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jumeaux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numériques</a:t>
            </a:r>
            <a:endParaRPr lang="en-US" sz="1100" dirty="0"/>
          </a:p>
        </p:txBody>
      </p:sp>
      <p:sp>
        <p:nvSpPr>
          <p:cNvPr id="74" name="Shape 15"/>
          <p:cNvSpPr/>
          <p:nvPr/>
        </p:nvSpPr>
        <p:spPr>
          <a:xfrm>
            <a:off x="4681728" y="2412604"/>
            <a:ext cx="4297680" cy="883494"/>
          </a:xfrm>
          <a:prstGeom prst="rect">
            <a:avLst/>
          </a:prstGeom>
          <a:solidFill>
            <a:schemeClr val="bg1"/>
          </a:solidFill>
          <a:ln w="12700">
            <a:solidFill>
              <a:srgbClr val="059669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75" name="Text 17"/>
          <p:cNvSpPr/>
          <p:nvPr/>
        </p:nvSpPr>
        <p:spPr>
          <a:xfrm>
            <a:off x="4892040" y="2436401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Gestion des risques</a:t>
            </a:r>
            <a:endParaRPr lang="en-US" sz="1300" dirty="0"/>
          </a:p>
        </p:txBody>
      </p:sp>
      <p:sp>
        <p:nvSpPr>
          <p:cNvPr id="76" name="Text 18"/>
          <p:cNvSpPr/>
          <p:nvPr/>
        </p:nvSpPr>
        <p:spPr>
          <a:xfrm>
            <a:off x="4892040" y="2682819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automatisée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la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littérature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et des base de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données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matériovigilance</a:t>
            </a:r>
            <a:endParaRPr lang="en-US" sz="1100" dirty="0"/>
          </a:p>
        </p:txBody>
      </p:sp>
      <p:sp>
        <p:nvSpPr>
          <p:cNvPr id="77" name="Shape 19"/>
          <p:cNvSpPr/>
          <p:nvPr/>
        </p:nvSpPr>
        <p:spPr>
          <a:xfrm>
            <a:off x="189186" y="3484494"/>
            <a:ext cx="4297680" cy="917398"/>
          </a:xfrm>
          <a:prstGeom prst="rect">
            <a:avLst/>
          </a:prstGeom>
          <a:solidFill>
            <a:schemeClr val="bg1"/>
          </a:solidFill>
          <a:ln w="12700">
            <a:solidFill>
              <a:srgbClr val="0096B7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78" name="Text 21"/>
          <p:cNvSpPr/>
          <p:nvPr/>
        </p:nvSpPr>
        <p:spPr>
          <a:xfrm>
            <a:off x="390354" y="351098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Simulation par </a:t>
            </a:r>
            <a:r>
              <a:rPr lang="en-US" sz="1300" b="1" dirty="0" err="1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éléments</a:t>
            </a: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 finis</a:t>
            </a:r>
            <a:endParaRPr lang="en-US" sz="1300" dirty="0"/>
          </a:p>
        </p:txBody>
      </p:sp>
      <p:sp>
        <p:nvSpPr>
          <p:cNvPr id="79" name="Text 22"/>
          <p:cNvSpPr/>
          <p:nvPr/>
        </p:nvSpPr>
        <p:spPr>
          <a:xfrm>
            <a:off x="390354" y="3850254"/>
            <a:ext cx="3931920" cy="4442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Simulation de résistance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mécanique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et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usure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par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réseau</a:t>
            </a: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10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neurones</a:t>
            </a:r>
            <a:endParaRPr lang="en-US" sz="1100" dirty="0"/>
          </a:p>
        </p:txBody>
      </p:sp>
      <p:sp>
        <p:nvSpPr>
          <p:cNvPr id="80" name="Shape 23"/>
          <p:cNvSpPr/>
          <p:nvPr/>
        </p:nvSpPr>
        <p:spPr>
          <a:xfrm>
            <a:off x="4681728" y="3478672"/>
            <a:ext cx="4297680" cy="9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47857"/>
            </a:solidFill>
            <a:prstDash val="solid"/>
          </a:ln>
          <a:effectLst>
            <a:outerShdw blurRad="101600" dist="254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81" name="Text 25"/>
          <p:cNvSpPr/>
          <p:nvPr/>
        </p:nvSpPr>
        <p:spPr>
          <a:xfrm>
            <a:off x="4892040" y="3497744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Maintenance </a:t>
            </a:r>
            <a:r>
              <a:rPr lang="en-US" sz="1300" b="1" dirty="0" err="1" smtClean="0">
                <a:latin typeface="Calibri" pitchFamily="34" charset="0"/>
                <a:ea typeface="Calibri" pitchFamily="34" charset="-122"/>
                <a:cs typeface="Calibri" pitchFamily="34" charset="-120"/>
              </a:rPr>
              <a:t>prédictive</a:t>
            </a:r>
            <a:endParaRPr lang="en-US" sz="1300" dirty="0"/>
          </a:p>
        </p:txBody>
      </p:sp>
      <p:sp>
        <p:nvSpPr>
          <p:cNvPr id="82" name="Text 26"/>
          <p:cNvSpPr/>
          <p:nvPr/>
        </p:nvSpPr>
        <p:spPr>
          <a:xfrm>
            <a:off x="4910328" y="379485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Surveillance des machines de production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7483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Conception des produits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santé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914400"/>
            <a:ext cx="9144000" cy="27432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  <p:txBody>
          <a:bodyPr/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Exemples de </a:t>
            </a:r>
            <a:r>
              <a:rPr lang="en-US" sz="1200" i="1" dirty="0" err="1" smtClean="0">
                <a:solidFill>
                  <a:srgbClr val="FFFFFF"/>
                </a:solidFill>
              </a:rPr>
              <a:t>partenariats</a:t>
            </a:r>
            <a:endParaRPr lang="en-US" sz="1200" dirty="0">
              <a:solidFill>
                <a:prstClr val="black"/>
              </a:solidFill>
            </a:endParaRPr>
          </a:p>
          <a:p>
            <a:endParaRPr lang="fr-FR" sz="1200" dirty="0"/>
          </a:p>
        </p:txBody>
      </p:sp>
      <p:sp>
        <p:nvSpPr>
          <p:cNvPr id="5" name="Text 3"/>
          <p:cNvSpPr/>
          <p:nvPr/>
        </p:nvSpPr>
        <p:spPr>
          <a:xfrm>
            <a:off x="365760" y="9144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l’IA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peut-elle intégrer le domaine</a:t>
            </a:r>
            <a:r>
              <a:rPr kumimoji="0" lang="en-US" sz="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produits de santé ? APHO 2026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Calibri" panose="020F0502020204030204"/>
              </a:rPr>
              <a:t>8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5"/>
          <p:cNvSpPr/>
          <p:nvPr/>
        </p:nvSpPr>
        <p:spPr>
          <a:xfrm>
            <a:off x="182880" y="1253358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29" name="Text 6"/>
          <p:cNvSpPr/>
          <p:nvPr/>
        </p:nvSpPr>
        <p:spPr>
          <a:xfrm>
            <a:off x="320040" y="130822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Sanofi &amp; </a:t>
            </a: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Aqemia</a:t>
            </a:r>
            <a:endParaRPr lang="en-US" sz="1300" dirty="0"/>
          </a:p>
        </p:txBody>
      </p:sp>
      <p:sp>
        <p:nvSpPr>
          <p:cNvPr id="30" name="Text 7"/>
          <p:cNvSpPr/>
          <p:nvPr/>
        </p:nvSpPr>
        <p:spPr>
          <a:xfrm>
            <a:off x="320040" y="1564254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Conception de molecules “de novo”</a:t>
            </a:r>
            <a:endParaRPr lang="en-US" sz="1050" dirty="0"/>
          </a:p>
        </p:txBody>
      </p:sp>
      <p:sp>
        <p:nvSpPr>
          <p:cNvPr id="31" name="Shape 8"/>
          <p:cNvSpPr/>
          <p:nvPr/>
        </p:nvSpPr>
        <p:spPr>
          <a:xfrm>
            <a:off x="182880" y="2003166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32" name="Text 9"/>
          <p:cNvSpPr/>
          <p:nvPr/>
        </p:nvSpPr>
        <p:spPr>
          <a:xfrm>
            <a:off x="320040" y="2058030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Novartis &amp; Microsoft </a:t>
            </a:r>
            <a:endParaRPr lang="en-US" sz="1300" dirty="0"/>
          </a:p>
        </p:txBody>
      </p:sp>
      <p:sp>
        <p:nvSpPr>
          <p:cNvPr id="33" name="Text 10"/>
          <p:cNvSpPr/>
          <p:nvPr/>
        </p:nvSpPr>
        <p:spPr>
          <a:xfrm>
            <a:off x="320040" y="2314062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pour prediction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sécurité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/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toxicité</a:t>
            </a:r>
            <a:endParaRPr lang="en-US" sz="1050" dirty="0"/>
          </a:p>
        </p:txBody>
      </p:sp>
      <p:sp>
        <p:nvSpPr>
          <p:cNvPr id="34" name="Shape 11"/>
          <p:cNvSpPr/>
          <p:nvPr/>
        </p:nvSpPr>
        <p:spPr>
          <a:xfrm>
            <a:off x="182880" y="2752974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35" name="Text 12"/>
          <p:cNvSpPr/>
          <p:nvPr/>
        </p:nvSpPr>
        <p:spPr>
          <a:xfrm>
            <a:off x="320040" y="280783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Servier</a:t>
            </a: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&amp; </a:t>
            </a: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Insilico</a:t>
            </a: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Medicine</a:t>
            </a:r>
            <a:endParaRPr lang="en-US" sz="1300" dirty="0"/>
          </a:p>
        </p:txBody>
      </p:sp>
      <p:sp>
        <p:nvSpPr>
          <p:cNvPr id="36" name="Text 13"/>
          <p:cNvSpPr/>
          <p:nvPr/>
        </p:nvSpPr>
        <p:spPr>
          <a:xfrm>
            <a:off x="320040" y="3063870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générative — candidat préclinique en 18 mois</a:t>
            </a:r>
            <a:endParaRPr lang="en-US" sz="1050" dirty="0"/>
          </a:p>
        </p:txBody>
      </p:sp>
      <p:sp>
        <p:nvSpPr>
          <p:cNvPr id="37" name="Shape 14"/>
          <p:cNvSpPr/>
          <p:nvPr/>
        </p:nvSpPr>
        <p:spPr>
          <a:xfrm>
            <a:off x="182880" y="3502782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38" name="Text 15"/>
          <p:cNvSpPr/>
          <p:nvPr/>
        </p:nvSpPr>
        <p:spPr>
          <a:xfrm>
            <a:off x="320040" y="355764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Lilly &amp; </a:t>
            </a: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Nvidia</a:t>
            </a:r>
            <a:endParaRPr lang="en-US" sz="1300" dirty="0"/>
          </a:p>
        </p:txBody>
      </p:sp>
      <p:sp>
        <p:nvSpPr>
          <p:cNvPr id="39" name="Text 16"/>
          <p:cNvSpPr/>
          <p:nvPr/>
        </p:nvSpPr>
        <p:spPr>
          <a:xfrm>
            <a:off x="320040" y="3813678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Création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d’un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laboratoire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co-innovation pour super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(1 milliard $)</a:t>
            </a:r>
            <a:endParaRPr lang="en-US" sz="1050" dirty="0"/>
          </a:p>
        </p:txBody>
      </p:sp>
      <p:sp>
        <p:nvSpPr>
          <p:cNvPr id="55" name="Shape 5"/>
          <p:cNvSpPr/>
          <p:nvPr/>
        </p:nvSpPr>
        <p:spPr>
          <a:xfrm>
            <a:off x="4774842" y="1258876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56" name="Text 6"/>
          <p:cNvSpPr/>
          <p:nvPr/>
        </p:nvSpPr>
        <p:spPr>
          <a:xfrm>
            <a:off x="4912002" y="1313740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 Healthcare &amp; NVIDIA</a:t>
            </a:r>
            <a:endParaRPr lang="en-US" sz="1300" dirty="0"/>
          </a:p>
        </p:txBody>
      </p:sp>
      <p:sp>
        <p:nvSpPr>
          <p:cNvPr id="57" name="Text 7"/>
          <p:cNvSpPr/>
          <p:nvPr/>
        </p:nvSpPr>
        <p:spPr>
          <a:xfrm>
            <a:off x="4912002" y="1569772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Plateforme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NVIDIA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dans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les scanners</a:t>
            </a:r>
            <a:endParaRPr lang="en-US" sz="1050" dirty="0"/>
          </a:p>
        </p:txBody>
      </p:sp>
      <p:sp>
        <p:nvSpPr>
          <p:cNvPr id="58" name="Shape 5"/>
          <p:cNvSpPr/>
          <p:nvPr/>
        </p:nvSpPr>
        <p:spPr>
          <a:xfrm>
            <a:off x="4774842" y="2003166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59" name="Text 6"/>
          <p:cNvSpPr/>
          <p:nvPr/>
        </p:nvSpPr>
        <p:spPr>
          <a:xfrm>
            <a:off x="4912002" y="2058030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Phillips &amp; </a:t>
            </a: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BioIntelliSense</a:t>
            </a:r>
            <a:endParaRPr lang="en-US" sz="1300" dirty="0"/>
          </a:p>
        </p:txBody>
      </p:sp>
      <p:sp>
        <p:nvSpPr>
          <p:cNvPr id="60" name="Text 7"/>
          <p:cNvSpPr/>
          <p:nvPr/>
        </p:nvSpPr>
        <p:spPr>
          <a:xfrm>
            <a:off x="4912002" y="2314062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Capteurs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deterioration des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signes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cliniques</a:t>
            </a:r>
            <a:endParaRPr lang="en-US" sz="1050" dirty="0"/>
          </a:p>
        </p:txBody>
      </p:sp>
      <p:sp>
        <p:nvSpPr>
          <p:cNvPr id="61" name="Shape 5"/>
          <p:cNvSpPr/>
          <p:nvPr/>
        </p:nvSpPr>
        <p:spPr>
          <a:xfrm>
            <a:off x="4770630" y="2747456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62" name="Text 6"/>
          <p:cNvSpPr/>
          <p:nvPr/>
        </p:nvSpPr>
        <p:spPr>
          <a:xfrm>
            <a:off x="4907790" y="2802320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cs typeface="Calibri" pitchFamily="34" charset="-120"/>
              </a:rPr>
              <a:t>J&amp;J (</a:t>
            </a: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cs typeface="Calibri" pitchFamily="34" charset="-120"/>
              </a:rPr>
              <a:t>Depuy</a:t>
            </a: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cs typeface="Calibri" pitchFamily="34" charset="-120"/>
              </a:rPr>
              <a:t> </a:t>
            </a: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cs typeface="Calibri" pitchFamily="34" charset="-120"/>
              </a:rPr>
              <a:t>Synthès</a:t>
            </a: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cs typeface="Calibri" pitchFamily="34" charset="-120"/>
              </a:rPr>
              <a:t>) &amp; Microsoft </a:t>
            </a:r>
            <a:endParaRPr lang="en-US" sz="1300" dirty="0"/>
          </a:p>
        </p:txBody>
      </p:sp>
      <p:sp>
        <p:nvSpPr>
          <p:cNvPr id="63" name="Text 7"/>
          <p:cNvSpPr/>
          <p:nvPr/>
        </p:nvSpPr>
        <p:spPr>
          <a:xfrm>
            <a:off x="4907790" y="3058352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Utilisation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Cloud Azure et IA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dans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écosystème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numérique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chirurgical</a:t>
            </a:r>
            <a:endParaRPr lang="en-US" sz="1050" dirty="0"/>
          </a:p>
        </p:txBody>
      </p:sp>
      <p:sp>
        <p:nvSpPr>
          <p:cNvPr id="64" name="Shape 5"/>
          <p:cNvSpPr/>
          <p:nvPr/>
        </p:nvSpPr>
        <p:spPr>
          <a:xfrm>
            <a:off x="4770630" y="3504989"/>
            <a:ext cx="4114800" cy="658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B4D8"/>
            </a:solidFill>
            <a:prstDash val="solid"/>
          </a:ln>
        </p:spPr>
      </p:sp>
      <p:sp>
        <p:nvSpPr>
          <p:cNvPr id="83" name="Text 6"/>
          <p:cNvSpPr/>
          <p:nvPr/>
        </p:nvSpPr>
        <p:spPr>
          <a:xfrm>
            <a:off x="4907790" y="3559853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E5A0"/>
                </a:solidFill>
                <a:latin typeface="Calibri" pitchFamily="34" charset="0"/>
                <a:cs typeface="Calibri" pitchFamily="34" charset="-120"/>
              </a:rPr>
              <a:t>Medtronic &amp; </a:t>
            </a:r>
            <a:r>
              <a:rPr lang="en-US" sz="1300" b="1" dirty="0" err="1" smtClean="0">
                <a:solidFill>
                  <a:srgbClr val="00E5A0"/>
                </a:solidFill>
                <a:latin typeface="Calibri" pitchFamily="34" charset="0"/>
                <a:cs typeface="Calibri" pitchFamily="34" charset="-120"/>
              </a:rPr>
              <a:t>Nvidia</a:t>
            </a:r>
            <a:endParaRPr lang="en-US" sz="1300" dirty="0"/>
          </a:p>
        </p:txBody>
      </p:sp>
      <p:sp>
        <p:nvSpPr>
          <p:cNvPr id="84" name="Text 7"/>
          <p:cNvSpPr/>
          <p:nvPr/>
        </p:nvSpPr>
        <p:spPr>
          <a:xfrm>
            <a:off x="4907790" y="3815885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Détection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par IA des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polypes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lors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d’une</a:t>
            </a:r>
            <a:r>
              <a:rPr lang="en-US" sz="1050" dirty="0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 smtClean="0">
                <a:solidFill>
                  <a:srgbClr val="8B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coloscopie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9856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5143500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365760" y="2011680"/>
            <a:ext cx="8778240" cy="73152"/>
          </a:xfrm>
          <a:prstGeom prst="rect">
            <a:avLst/>
          </a:prstGeom>
          <a:solidFill>
            <a:srgbClr val="00BFA5"/>
          </a:solidFill>
          <a:ln w="12700">
            <a:solidFill>
              <a:srgbClr val="00BFA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55844" y="211258"/>
            <a:ext cx="62242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Rappel </a:t>
            </a:r>
            <a:r>
              <a:rPr lang="en-US" sz="3000" b="1" dirty="0" err="1" smtClean="0">
                <a:solidFill>
                  <a:srgbClr val="FFFFFF"/>
                </a:solidFill>
              </a:rPr>
              <a:t>Historique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DM </a:t>
            </a:r>
            <a:r>
              <a:rPr lang="en-US" sz="3000" b="1" dirty="0" err="1" smtClean="0">
                <a:solidFill>
                  <a:srgbClr val="FFFFFF"/>
                </a:solidFill>
              </a:rPr>
              <a:t>Numériques</a:t>
            </a:r>
            <a:r>
              <a:rPr lang="en-US" sz="3000" b="1" dirty="0" smtClean="0">
                <a:solidFill>
                  <a:srgbClr val="FFFFFF"/>
                </a:solidFill>
              </a:rPr>
              <a:t> &amp; IA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169" y="622738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0D3B6E"/>
          </a:solidFill>
          <a:ln w="12700">
            <a:solidFill>
              <a:srgbClr val="0D3B6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74320" y="4937760"/>
            <a:ext cx="640080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defRPr/>
            </a:pPr>
            <a:r>
              <a:rPr lang="en-US" sz="800" dirty="0">
                <a:solidFill>
                  <a:srgbClr val="FFFFFF"/>
                </a:solidFill>
              </a:rPr>
              <a:t>Comment </a:t>
            </a:r>
            <a:r>
              <a:rPr lang="en-US" sz="800" dirty="0" err="1">
                <a:solidFill>
                  <a:srgbClr val="FFFFFF"/>
                </a:solidFill>
              </a:rPr>
              <a:t>l’IA</a:t>
            </a:r>
            <a:r>
              <a:rPr lang="en-US" sz="800" dirty="0">
                <a:solidFill>
                  <a:srgbClr val="FFFFFF"/>
                </a:solidFill>
              </a:rPr>
              <a:t> peut-elle intégrer le domaine des produits de santé ? APHO 2026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8503920" y="4937760"/>
            <a:ext cx="5486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FFFFFF"/>
                </a:solidFill>
              </a:rPr>
              <a:t>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9860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2951</Words>
  <Application>Microsoft Office PowerPoint</Application>
  <PresentationFormat>Affichage à l'écran (16:9)</PresentationFormat>
  <Paragraphs>465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Office Theme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&amp; Produits de Santé – Congres 2026</dc:title>
  <dc:subject>PptxGenJS Presentation</dc:subject>
  <dc:creator>Pharmacien Hospitalier</dc:creator>
  <cp:lastModifiedBy>MAILLARD Nicolas</cp:lastModifiedBy>
  <cp:revision>31</cp:revision>
  <dcterms:created xsi:type="dcterms:W3CDTF">2026-03-25T09:02:22Z</dcterms:created>
  <dcterms:modified xsi:type="dcterms:W3CDTF">2026-04-01T09:37:21Z</dcterms:modified>
</cp:coreProperties>
</file>