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3" r:id="rId2"/>
    <p:sldId id="266" r:id="rId3"/>
    <p:sldId id="267" r:id="rId4"/>
    <p:sldId id="280" r:id="rId5"/>
    <p:sldId id="279" r:id="rId6"/>
    <p:sldId id="296" r:id="rId7"/>
    <p:sldId id="292" r:id="rId8"/>
    <p:sldId id="294" r:id="rId9"/>
    <p:sldId id="293" r:id="rId10"/>
    <p:sldId id="295" r:id="rId11"/>
    <p:sldId id="289" r:id="rId12"/>
    <p:sldId id="290" r:id="rId13"/>
    <p:sldId id="268" r:id="rId14"/>
    <p:sldId id="272" r:id="rId15"/>
    <p:sldId id="274" r:id="rId16"/>
    <p:sldId id="275" r:id="rId17"/>
    <p:sldId id="276" r:id="rId18"/>
    <p:sldId id="277"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F4029D4-E36B-40CC-AE4F-FB76C8784944}">
          <p14:sldIdLst>
            <p14:sldId id="263"/>
            <p14:sldId id="266"/>
            <p14:sldId id="267"/>
            <p14:sldId id="280"/>
            <p14:sldId id="279"/>
            <p14:sldId id="296"/>
            <p14:sldId id="292"/>
            <p14:sldId id="294"/>
            <p14:sldId id="293"/>
            <p14:sldId id="295"/>
            <p14:sldId id="289"/>
            <p14:sldId id="290"/>
            <p14:sldId id="268"/>
            <p14:sldId id="272"/>
            <p14:sldId id="274"/>
            <p14:sldId id="275"/>
            <p14:sldId id="276"/>
            <p14:sldId id="277"/>
          </p14:sldIdLst>
        </p14:section>
        <p14:section name="Section sans titre" id="{4B6E66E4-73AC-42AC-9C75-278A63A9D5F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52FC53-5787-91F4-CB40-0733525E22DE}" name="YACTAYO Mathieu" initials="my" userId="S::mathieu.yactayo@ght85.fr::1d96acef-bea2-40cc-b3b3-9dab18acf1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BA1"/>
    <a:srgbClr val="F2F7FA"/>
    <a:srgbClr val="F2F7FB"/>
    <a:srgbClr val="185D7C"/>
    <a:srgbClr val="DCD3C2"/>
    <a:srgbClr val="A58D63"/>
    <a:srgbClr val="151E21"/>
    <a:srgbClr val="307072"/>
    <a:srgbClr val="407D7F"/>
    <a:srgbClr val="96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614" autoAdjust="0"/>
  </p:normalViewPr>
  <p:slideViewPr>
    <p:cSldViewPr>
      <p:cViewPr>
        <p:scale>
          <a:sx n="66" d="100"/>
          <a:sy n="66" d="100"/>
        </p:scale>
        <p:origin x="324" y="368"/>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rgbClr val="18487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F61-4637-94E9-6A26194D9AD0}"/>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F61-4637-94E9-6A26194D9AD0}"/>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F61-4637-94E9-6A26194D9AD0}"/>
              </c:ext>
            </c:extLst>
          </c:dPt>
          <c:dPt>
            <c:idx val="3"/>
            <c:bubble3D val="0"/>
            <c:spPr>
              <a:solidFill>
                <a:schemeClr val="accent1">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F61-4637-94E9-6A26194D9AD0}"/>
              </c:ext>
            </c:extLst>
          </c:dPt>
          <c:dPt>
            <c:idx val="4"/>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F61-4637-94E9-6A26194D9AD0}"/>
              </c:ext>
            </c:extLst>
          </c:dPt>
          <c:dLbls>
            <c:delete val="1"/>
          </c:dLbls>
          <c:cat>
            <c:strRef>
              <c:f>Feuil1!$A$2:$A$6</c:f>
              <c:strCache>
                <c:ptCount val="5"/>
                <c:pt idx="0">
                  <c:v>1er trim.</c:v>
                </c:pt>
                <c:pt idx="1">
                  <c:v>2e trim.</c:v>
                </c:pt>
                <c:pt idx="2">
                  <c:v>3e trim.</c:v>
                </c:pt>
                <c:pt idx="3">
                  <c:v>4e trim.</c:v>
                </c:pt>
                <c:pt idx="4">
                  <c:v>5e trim</c:v>
                </c:pt>
              </c:strCache>
            </c:strRef>
          </c:cat>
          <c:val>
            <c:numRef>
              <c:f>Feuil1!$B$2:$B$6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F61-4637-94E9-6A26194D9AD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0.57295</cdr:x>
      <cdr:y>0.14227</cdr:y>
    </cdr:from>
    <cdr:to>
      <cdr:x>0.68545</cdr:x>
      <cdr:y>0.31102</cdr:y>
    </cdr:to>
    <cdr:sp macro="" textlink="">
      <cdr:nvSpPr>
        <cdr:cNvPr id="2" name="ZoneTexte 1">
          <a:extLst xmlns:a="http://schemas.openxmlformats.org/drawingml/2006/main">
            <a:ext uri="{FF2B5EF4-FFF2-40B4-BE49-F238E27FC236}">
              <a16:creationId xmlns:a16="http://schemas.microsoft.com/office/drawing/2014/main" id="{8BFFD4EC-E92A-A0C4-DCE6-4E8772E3E625}"/>
            </a:ext>
          </a:extLst>
        </cdr:cNvPr>
        <cdr:cNvSpPr txBox="1"/>
      </cdr:nvSpPr>
      <cdr:spPr>
        <a:xfrm xmlns:a="http://schemas.openxmlformats.org/drawingml/2006/main" rot="555531">
          <a:off x="4656899" y="7709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kern="1200" dirty="0"/>
        </a:p>
      </cdr:txBody>
    </cdr:sp>
  </cdr:relSizeAnchor>
  <cdr:relSizeAnchor xmlns:cdr="http://schemas.openxmlformats.org/drawingml/2006/chartDrawing">
    <cdr:from>
      <cdr:x>0.54689</cdr:x>
      <cdr:y>0.11258</cdr:y>
    </cdr:from>
    <cdr:to>
      <cdr:x>0.65939</cdr:x>
      <cdr:y>0.28133</cdr:y>
    </cdr:to>
    <cdr:sp macro="" textlink="">
      <cdr:nvSpPr>
        <cdr:cNvPr id="3" name="ZoneTexte 2">
          <a:extLst xmlns:a="http://schemas.openxmlformats.org/drawingml/2006/main">
            <a:ext uri="{FF2B5EF4-FFF2-40B4-BE49-F238E27FC236}">
              <a16:creationId xmlns:a16="http://schemas.microsoft.com/office/drawing/2014/main" id="{54CB1F23-6D77-053B-1129-631F0E4D19B9}"/>
            </a:ext>
          </a:extLst>
        </cdr:cNvPr>
        <cdr:cNvSpPr txBox="1"/>
      </cdr:nvSpPr>
      <cdr:spPr>
        <a:xfrm xmlns:a="http://schemas.openxmlformats.org/drawingml/2006/main" rot="1656928">
          <a:off x="3333854" y="457515"/>
          <a:ext cx="6858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600" kern="1200" dirty="0">
              <a:solidFill>
                <a:schemeClr val="bg1"/>
              </a:solidFill>
            </a:rPr>
            <a:t>Structurer la</a:t>
          </a:r>
        </a:p>
        <a:p xmlns:a="http://schemas.openxmlformats.org/drawingml/2006/main">
          <a:r>
            <a:rPr lang="fr-FR" sz="1600" kern="1200" dirty="0">
              <a:solidFill>
                <a:schemeClr val="bg1"/>
              </a:solidFill>
            </a:rPr>
            <a:t> connaissance</a:t>
          </a:r>
        </a:p>
      </cdr:txBody>
    </cdr:sp>
  </cdr:relSizeAnchor>
  <cdr:relSizeAnchor xmlns:cdr="http://schemas.openxmlformats.org/drawingml/2006/chartDrawing">
    <cdr:from>
      <cdr:x>0.63843</cdr:x>
      <cdr:y>0.5275</cdr:y>
    </cdr:from>
    <cdr:to>
      <cdr:x>0.75093</cdr:x>
      <cdr:y>0.69625</cdr:y>
    </cdr:to>
    <cdr:sp macro="" textlink="">
      <cdr:nvSpPr>
        <cdr:cNvPr id="4" name="ZoneTexte 1">
          <a:extLst xmlns:a="http://schemas.openxmlformats.org/drawingml/2006/main">
            <a:ext uri="{FF2B5EF4-FFF2-40B4-BE49-F238E27FC236}">
              <a16:creationId xmlns:a16="http://schemas.microsoft.com/office/drawing/2014/main" id="{9193339D-971F-B767-D4F7-81021DDADDD8}"/>
            </a:ext>
          </a:extLst>
        </cdr:cNvPr>
        <cdr:cNvSpPr txBox="1"/>
      </cdr:nvSpPr>
      <cdr:spPr>
        <a:xfrm xmlns:a="http://schemas.openxmlformats.org/drawingml/2006/main">
          <a:off x="3891863" y="2143748"/>
          <a:ext cx="6858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400" kern="1200" dirty="0">
              <a:solidFill>
                <a:schemeClr val="bg1"/>
              </a:solidFill>
            </a:rPr>
            <a:t>Personnaliser </a:t>
          </a:r>
        </a:p>
        <a:p xmlns:a="http://schemas.openxmlformats.org/drawingml/2006/main">
          <a:r>
            <a:rPr lang="fr-FR" sz="1400" kern="1200" dirty="0">
              <a:solidFill>
                <a:schemeClr val="bg1"/>
              </a:solidFill>
            </a:rPr>
            <a:t>et sécuriser</a:t>
          </a:r>
        </a:p>
      </cdr:txBody>
    </cdr:sp>
  </cdr:relSizeAnchor>
  <cdr:relSizeAnchor xmlns:cdr="http://schemas.openxmlformats.org/drawingml/2006/chartDrawing">
    <cdr:from>
      <cdr:x>0.42055</cdr:x>
      <cdr:y>0.76416</cdr:y>
    </cdr:from>
    <cdr:to>
      <cdr:x>0.60531</cdr:x>
      <cdr:y>0.93291</cdr:y>
    </cdr:to>
    <cdr:sp macro="" textlink="">
      <cdr:nvSpPr>
        <cdr:cNvPr id="5" name="ZoneTexte 1">
          <a:extLst xmlns:a="http://schemas.openxmlformats.org/drawingml/2006/main">
            <a:ext uri="{FF2B5EF4-FFF2-40B4-BE49-F238E27FC236}">
              <a16:creationId xmlns:a16="http://schemas.microsoft.com/office/drawing/2014/main" id="{068D8DAE-70ED-633A-047E-608C52170DB8}"/>
            </a:ext>
          </a:extLst>
        </cdr:cNvPr>
        <cdr:cNvSpPr txBox="1"/>
      </cdr:nvSpPr>
      <cdr:spPr>
        <a:xfrm xmlns:a="http://schemas.openxmlformats.org/drawingml/2006/main">
          <a:off x="3418213" y="4140722"/>
          <a:ext cx="1501732"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600" kern="1200" dirty="0">
              <a:solidFill>
                <a:schemeClr val="bg1"/>
              </a:solidFill>
            </a:rPr>
            <a:t>Produire et délivrer</a:t>
          </a:r>
        </a:p>
        <a:p xmlns:a="http://schemas.openxmlformats.org/drawingml/2006/main">
          <a:pPr algn="ctr"/>
          <a:r>
            <a:rPr lang="fr-FR" sz="1600" kern="1200" dirty="0">
              <a:solidFill>
                <a:schemeClr val="bg1"/>
              </a:solidFill>
            </a:rPr>
            <a:t> de manière </a:t>
          </a:r>
        </a:p>
        <a:p xmlns:a="http://schemas.openxmlformats.org/drawingml/2006/main">
          <a:pPr algn="ctr"/>
          <a:r>
            <a:rPr lang="fr-FR" sz="1600" kern="1200" dirty="0">
              <a:solidFill>
                <a:schemeClr val="bg1"/>
              </a:solidFill>
            </a:rPr>
            <a:t>sécurisée</a:t>
          </a:r>
        </a:p>
      </cdr:txBody>
    </cdr:sp>
  </cdr:relSizeAnchor>
  <cdr:relSizeAnchor xmlns:cdr="http://schemas.openxmlformats.org/drawingml/2006/chartDrawing">
    <cdr:from>
      <cdr:x>0.19555</cdr:x>
      <cdr:y>0.52832</cdr:y>
    </cdr:from>
    <cdr:to>
      <cdr:x>0.30805</cdr:x>
      <cdr:y>0.69707</cdr:y>
    </cdr:to>
    <cdr:sp macro="" textlink="">
      <cdr:nvSpPr>
        <cdr:cNvPr id="6" name="ZoneTexte 1">
          <a:extLst xmlns:a="http://schemas.openxmlformats.org/drawingml/2006/main">
            <a:ext uri="{FF2B5EF4-FFF2-40B4-BE49-F238E27FC236}">
              <a16:creationId xmlns:a16="http://schemas.microsoft.com/office/drawing/2014/main" id="{94B477E6-EF82-D58C-2F16-D8057F6D5195}"/>
            </a:ext>
          </a:extLst>
        </cdr:cNvPr>
        <cdr:cNvSpPr txBox="1"/>
      </cdr:nvSpPr>
      <cdr:spPr>
        <a:xfrm xmlns:a="http://schemas.openxmlformats.org/drawingml/2006/main">
          <a:off x="1589413" y="2862778"/>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kern="1200" dirty="0">
              <a:solidFill>
                <a:schemeClr val="bg1"/>
              </a:solidFill>
            </a:rPr>
            <a:t>Connecter </a:t>
          </a:r>
        </a:p>
        <a:p xmlns:a="http://schemas.openxmlformats.org/drawingml/2006/main">
          <a:r>
            <a:rPr lang="fr-FR" sz="1600" kern="1200" dirty="0">
              <a:solidFill>
                <a:schemeClr val="bg1"/>
              </a:solidFill>
            </a:rPr>
            <a:t>et partager</a:t>
          </a:r>
        </a:p>
      </cdr:txBody>
    </cdr:sp>
  </cdr:relSizeAnchor>
  <cdr:relSizeAnchor xmlns:cdr="http://schemas.openxmlformats.org/drawingml/2006/chartDrawing">
    <cdr:from>
      <cdr:x>0.29859</cdr:x>
      <cdr:y>0.16548</cdr:y>
    </cdr:from>
    <cdr:to>
      <cdr:x>0.41109</cdr:x>
      <cdr:y>0.33423</cdr:y>
    </cdr:to>
    <cdr:sp macro="" textlink="">
      <cdr:nvSpPr>
        <cdr:cNvPr id="7" name="ZoneTexte 1">
          <a:extLst xmlns:a="http://schemas.openxmlformats.org/drawingml/2006/main">
            <a:ext uri="{FF2B5EF4-FFF2-40B4-BE49-F238E27FC236}">
              <a16:creationId xmlns:a16="http://schemas.microsoft.com/office/drawing/2014/main" id="{98F7ABEF-AF17-1377-5EFA-52D00FE60796}"/>
            </a:ext>
          </a:extLst>
        </cdr:cNvPr>
        <cdr:cNvSpPr txBox="1"/>
      </cdr:nvSpPr>
      <cdr:spPr>
        <a:xfrm xmlns:a="http://schemas.openxmlformats.org/drawingml/2006/main" rot="19638640">
          <a:off x="1820205" y="672511"/>
          <a:ext cx="6858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600" kern="1200" dirty="0">
              <a:solidFill>
                <a:schemeClr val="bg1"/>
              </a:solidFill>
            </a:rPr>
            <a:t>Evaluer </a:t>
          </a:r>
        </a:p>
        <a:p xmlns:a="http://schemas.openxmlformats.org/drawingml/2006/main">
          <a:pPr algn="ctr"/>
          <a:r>
            <a:rPr lang="fr-FR" sz="1600" kern="1200" dirty="0">
              <a:solidFill>
                <a:schemeClr val="bg1"/>
              </a:solidFill>
            </a:rPr>
            <a:t>et transformer</a:t>
          </a:r>
        </a:p>
      </cdr:txBody>
    </cdr:sp>
  </cdr:relSizeAnchor>
  <cdr:relSizeAnchor xmlns:cdr="http://schemas.openxmlformats.org/drawingml/2006/chartDrawing">
    <cdr:from>
      <cdr:x>0.7664</cdr:x>
      <cdr:y>0.07318</cdr:y>
    </cdr:from>
    <cdr:to>
      <cdr:x>0.79509</cdr:x>
      <cdr:y>0.10084</cdr:y>
    </cdr:to>
    <cdr:sp macro="" textlink="">
      <cdr:nvSpPr>
        <cdr:cNvPr id="8" name="Ellipse 7">
          <a:extLst xmlns:a="http://schemas.openxmlformats.org/drawingml/2006/main">
            <a:ext uri="{FF2B5EF4-FFF2-40B4-BE49-F238E27FC236}">
              <a16:creationId xmlns:a16="http://schemas.microsoft.com/office/drawing/2014/main" id="{02357E02-B1CE-E3B0-4A7C-83BD56108C08}"/>
            </a:ext>
          </a:extLst>
        </cdr:cNvPr>
        <cdr:cNvSpPr/>
      </cdr:nvSpPr>
      <cdr:spPr>
        <a:xfrm xmlns:a="http://schemas.openxmlformats.org/drawingml/2006/main">
          <a:off x="6229296" y="396519"/>
          <a:ext cx="233180" cy="149919"/>
        </a:xfrm>
        <a:prstGeom xmlns:a="http://schemas.openxmlformats.org/drawingml/2006/main" prst="ellipse">
          <a:avLst/>
        </a:prstGeom>
        <a:solidFill xmlns:a="http://schemas.openxmlformats.org/drawingml/2006/main">
          <a:srgbClr val="18487A"/>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dr:relSizeAnchor xmlns:cdr="http://schemas.openxmlformats.org/drawingml/2006/chartDrawing">
    <cdr:from>
      <cdr:x>0.96207</cdr:x>
      <cdr:y>0.44645</cdr:y>
    </cdr:from>
    <cdr:to>
      <cdr:x>0.99075</cdr:x>
      <cdr:y>0.47412</cdr:y>
    </cdr:to>
    <cdr:sp macro="" textlink="">
      <cdr:nvSpPr>
        <cdr:cNvPr id="9" name="Ellipse 8">
          <a:extLst xmlns:a="http://schemas.openxmlformats.org/drawingml/2006/main">
            <a:ext uri="{FF2B5EF4-FFF2-40B4-BE49-F238E27FC236}">
              <a16:creationId xmlns:a16="http://schemas.microsoft.com/office/drawing/2014/main" id="{2B48F492-656F-402E-388A-1D23552E2569}"/>
            </a:ext>
          </a:extLst>
        </cdr:cNvPr>
        <cdr:cNvSpPr/>
      </cdr:nvSpPr>
      <cdr:spPr>
        <a:xfrm xmlns:a="http://schemas.openxmlformats.org/drawingml/2006/main">
          <a:off x="7819665" y="2419164"/>
          <a:ext cx="233180" cy="149919"/>
        </a:xfrm>
        <a:prstGeom xmlns:a="http://schemas.openxmlformats.org/drawingml/2006/main" prst="ellipse">
          <a:avLst/>
        </a:prstGeom>
        <a:solidFill xmlns:a="http://schemas.openxmlformats.org/drawingml/2006/main">
          <a:srgbClr val="0070C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kern="1200"/>
        </a:p>
      </cdr:txBody>
    </cdr:sp>
  </cdr:relSizeAnchor>
  <cdr:relSizeAnchor xmlns:cdr="http://schemas.openxmlformats.org/drawingml/2006/chartDrawing">
    <cdr:from>
      <cdr:x>0.8554</cdr:x>
      <cdr:y>0.86961</cdr:y>
    </cdr:from>
    <cdr:to>
      <cdr:x>0.88409</cdr:x>
      <cdr:y>0.89728</cdr:y>
    </cdr:to>
    <cdr:sp macro="" textlink="">
      <cdr:nvSpPr>
        <cdr:cNvPr id="10" name="Ellipse 9">
          <a:extLst xmlns:a="http://schemas.openxmlformats.org/drawingml/2006/main">
            <a:ext uri="{FF2B5EF4-FFF2-40B4-BE49-F238E27FC236}">
              <a16:creationId xmlns:a16="http://schemas.microsoft.com/office/drawing/2014/main" id="{A2452086-0101-814C-3C0F-C130F700269D}"/>
            </a:ext>
          </a:extLst>
        </cdr:cNvPr>
        <cdr:cNvSpPr/>
      </cdr:nvSpPr>
      <cdr:spPr>
        <a:xfrm xmlns:a="http://schemas.openxmlformats.org/drawingml/2006/main">
          <a:off x="6952701" y="4712123"/>
          <a:ext cx="233180" cy="149919"/>
        </a:xfrm>
        <a:prstGeom xmlns:a="http://schemas.openxmlformats.org/drawingml/2006/main" prst="ellipse">
          <a:avLst/>
        </a:prstGeom>
        <a:solidFill xmlns:a="http://schemas.openxmlformats.org/drawingml/2006/main">
          <a:schemeClr val="accent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7155F8-5121-4EED-803C-7D72D2FED4B6}" type="datetimeFigureOut">
              <a:rPr lang="fr-FR" smtClean="0"/>
              <a:t>30/03/2026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4D636D-E002-4323-A6A5-AB038A45105D}" type="slidenum">
              <a:rPr lang="fr-FR" smtClean="0"/>
              <a:t>‹N°›</a:t>
            </a:fld>
            <a:endParaRPr lang="fr-FR"/>
          </a:p>
        </p:txBody>
      </p:sp>
    </p:spTree>
    <p:extLst>
      <p:ext uri="{BB962C8B-B14F-4D97-AF65-F5344CB8AC3E}">
        <p14:creationId xmlns:p14="http://schemas.microsoft.com/office/powerpoint/2010/main" val="3466754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70D48-9934-4F1C-8685-D0C6055FEA5D}" type="datetimeFigureOut">
              <a:rPr lang="fr-FR" smtClean="0"/>
              <a:t>30/03/2026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6E2E7-7463-4B86-95CA-ED5D9DC42C0F}" type="slidenum">
              <a:rPr lang="fr-FR" smtClean="0"/>
              <a:t>‹N°›</a:t>
            </a:fld>
            <a:endParaRPr lang="fr-FR"/>
          </a:p>
        </p:txBody>
      </p:sp>
    </p:spTree>
    <p:extLst>
      <p:ext uri="{BB962C8B-B14F-4D97-AF65-F5344CB8AC3E}">
        <p14:creationId xmlns:p14="http://schemas.microsoft.com/office/powerpoint/2010/main" val="315297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16E2E7-7463-4B86-95CA-ED5D9DC42C0F}" type="slidenum">
              <a:rPr lang="fr-FR" smtClean="0"/>
              <a:t>1</a:t>
            </a:fld>
            <a:endParaRPr lang="fr-FR"/>
          </a:p>
        </p:txBody>
      </p:sp>
    </p:spTree>
    <p:extLst>
      <p:ext uri="{BB962C8B-B14F-4D97-AF65-F5344CB8AC3E}">
        <p14:creationId xmlns:p14="http://schemas.microsoft.com/office/powerpoint/2010/main" val="150249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58AC-44D2-2302-FB77-8CD8381C70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F7CBFF-AD05-65B0-41DE-C790BEF19A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718A51-85B2-D7D4-98C7-600A32A395A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DED34CA-3F50-8361-FD2B-B394DED88587}"/>
              </a:ext>
            </a:extLst>
          </p:cNvPr>
          <p:cNvSpPr>
            <a:spLocks noGrp="1"/>
          </p:cNvSpPr>
          <p:nvPr>
            <p:ph type="sldNum" sz="quarter" idx="10"/>
          </p:nvPr>
        </p:nvSpPr>
        <p:spPr/>
        <p:txBody>
          <a:bodyPr/>
          <a:lstStyle/>
          <a:p>
            <a:fld id="{1216E2E7-7463-4B86-95CA-ED5D9DC42C0F}" type="slidenum">
              <a:rPr lang="fr-FR" smtClean="0"/>
              <a:t>10</a:t>
            </a:fld>
            <a:endParaRPr lang="fr-FR"/>
          </a:p>
        </p:txBody>
      </p:sp>
    </p:spTree>
    <p:extLst>
      <p:ext uri="{BB962C8B-B14F-4D97-AF65-F5344CB8AC3E}">
        <p14:creationId xmlns:p14="http://schemas.microsoft.com/office/powerpoint/2010/main" val="244395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6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40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31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3960-236A-6794-77C3-DA7B6E091DA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F2ABAD-61B5-0F0C-96CA-7AC099B708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C02894-82BE-BF9C-C319-A48BE080CF0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7817F3B-D31A-CC7D-7796-A8EDA735C3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05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8EB6-A39C-DCD1-3D86-95B82A6461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C9D84E-C917-3EA7-46C1-106C1DE86A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3077E9-80D8-C3EE-4817-834146D25B0C}"/>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32E238B2-73ED-3135-05B0-F1F3B7A7576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76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25E7-6015-D379-DFB9-5DF4B69518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31516D-7803-D148-2713-2C72DF061C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E07C97-CD20-8005-35D9-146D950BE7F6}"/>
              </a:ext>
            </a:extLst>
          </p:cNvPr>
          <p:cNvSpPr>
            <a:spLocks noGrp="1"/>
          </p:cNvSpPr>
          <p:nvPr>
            <p:ph type="body" idx="1"/>
          </p:nvPr>
        </p:nvSpPr>
        <p:spPr/>
        <p:txBody>
          <a:bodyPr/>
          <a:lstStyle/>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D22C29A1-E53E-58F8-D3AC-DE460FF14F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93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BF2E-83C1-1380-0F89-A61FEE8E34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CF634A-3885-4F0F-8092-8E5C7E2536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BECA61-EB7A-9296-B087-D9DDDA275CA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5CACD80-EA7E-98E9-B5FE-3F78303CB7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42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83F4-0BA8-5700-DB9C-6FFBDED95B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8D570D-F8DE-940F-953D-F50A7137EC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B8DA0A-80F1-D5CB-F857-98063FC3CAC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DA432E-384F-3082-C524-153F61CA8A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786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16E2E7-7463-4B86-95CA-ED5D9DC42C0F}" type="slidenum">
              <a:rPr lang="fr-FR" smtClean="0"/>
              <a:t>2</a:t>
            </a:fld>
            <a:endParaRPr lang="fr-FR"/>
          </a:p>
        </p:txBody>
      </p:sp>
    </p:spTree>
    <p:extLst>
      <p:ext uri="{BB962C8B-B14F-4D97-AF65-F5344CB8AC3E}">
        <p14:creationId xmlns:p14="http://schemas.microsoft.com/office/powerpoint/2010/main" val="35886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16E2E7-7463-4B86-95CA-ED5D9DC42C0F}" type="slidenum">
              <a:rPr lang="fr-FR" smtClean="0"/>
              <a:t>3</a:t>
            </a:fld>
            <a:endParaRPr lang="fr-FR"/>
          </a:p>
        </p:txBody>
      </p:sp>
    </p:spTree>
    <p:extLst>
      <p:ext uri="{BB962C8B-B14F-4D97-AF65-F5344CB8AC3E}">
        <p14:creationId xmlns:p14="http://schemas.microsoft.com/office/powerpoint/2010/main" val="243840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6F82-5CA4-77C6-4B7B-10770CCD9C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3935D5-CF51-08B2-0DF5-106127694A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BF1F4E-4FEE-3A27-29FE-12CC2BCAF01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3A25E14-A04E-2FB4-F0C7-7A340355F970}"/>
              </a:ext>
            </a:extLst>
          </p:cNvPr>
          <p:cNvSpPr>
            <a:spLocks noGrp="1"/>
          </p:cNvSpPr>
          <p:nvPr>
            <p:ph type="sldNum" sz="quarter" idx="10"/>
          </p:nvPr>
        </p:nvSpPr>
        <p:spPr/>
        <p:txBody>
          <a:bodyPr/>
          <a:lstStyle/>
          <a:p>
            <a:fld id="{1216E2E7-7463-4B86-95CA-ED5D9DC42C0F}" type="slidenum">
              <a:rPr lang="fr-FR" smtClean="0"/>
              <a:t>4</a:t>
            </a:fld>
            <a:endParaRPr lang="fr-FR"/>
          </a:p>
        </p:txBody>
      </p:sp>
    </p:spTree>
    <p:extLst>
      <p:ext uri="{BB962C8B-B14F-4D97-AF65-F5344CB8AC3E}">
        <p14:creationId xmlns:p14="http://schemas.microsoft.com/office/powerpoint/2010/main" val="314241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718E4-8F46-8095-CA28-6CB1CA258A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B16351-178F-2BF3-C2A9-6C5BC8AF71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22F0C5-78D8-99CE-87BE-927A25A97FE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654553A-6053-C028-A85A-E7F6021F9D4E}"/>
              </a:ext>
            </a:extLst>
          </p:cNvPr>
          <p:cNvSpPr>
            <a:spLocks noGrp="1"/>
          </p:cNvSpPr>
          <p:nvPr>
            <p:ph type="sldNum" sz="quarter" idx="10"/>
          </p:nvPr>
        </p:nvSpPr>
        <p:spPr/>
        <p:txBody>
          <a:bodyPr/>
          <a:lstStyle/>
          <a:p>
            <a:fld id="{1216E2E7-7463-4B86-95CA-ED5D9DC42C0F}" type="slidenum">
              <a:rPr lang="fr-FR" smtClean="0"/>
              <a:t>5</a:t>
            </a:fld>
            <a:endParaRPr lang="fr-FR"/>
          </a:p>
        </p:txBody>
      </p:sp>
    </p:spTree>
    <p:extLst>
      <p:ext uri="{BB962C8B-B14F-4D97-AF65-F5344CB8AC3E}">
        <p14:creationId xmlns:p14="http://schemas.microsoft.com/office/powerpoint/2010/main" val="420073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D7CC-1593-236A-E126-10D309D7F4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B1C659-CA85-6B91-023D-10D4B5154F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2EEB02-6072-74AF-70A0-8DE700B667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0A38506-4998-A59B-AF77-401FFB114219}"/>
              </a:ext>
            </a:extLst>
          </p:cNvPr>
          <p:cNvSpPr>
            <a:spLocks noGrp="1"/>
          </p:cNvSpPr>
          <p:nvPr>
            <p:ph type="sldNum" sz="quarter" idx="10"/>
          </p:nvPr>
        </p:nvSpPr>
        <p:spPr/>
        <p:txBody>
          <a:bodyPr/>
          <a:lstStyle/>
          <a:p>
            <a:fld id="{1216E2E7-7463-4B86-95CA-ED5D9DC42C0F}" type="slidenum">
              <a:rPr lang="fr-FR" smtClean="0"/>
              <a:t>6</a:t>
            </a:fld>
            <a:endParaRPr lang="fr-FR"/>
          </a:p>
        </p:txBody>
      </p:sp>
    </p:spTree>
    <p:extLst>
      <p:ext uri="{BB962C8B-B14F-4D97-AF65-F5344CB8AC3E}">
        <p14:creationId xmlns:p14="http://schemas.microsoft.com/office/powerpoint/2010/main" val="20456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F39A-5EA0-1E9B-699D-ED1972A488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2203CF-60B4-5570-82C3-06BFF5CC4C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0C65832-9337-20F6-F8C6-29B4B1EB083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C79E987-AEE5-A750-0AB5-7A42970F0879}"/>
              </a:ext>
            </a:extLst>
          </p:cNvPr>
          <p:cNvSpPr>
            <a:spLocks noGrp="1"/>
          </p:cNvSpPr>
          <p:nvPr>
            <p:ph type="sldNum" sz="quarter" idx="10"/>
          </p:nvPr>
        </p:nvSpPr>
        <p:spPr/>
        <p:txBody>
          <a:bodyPr/>
          <a:lstStyle/>
          <a:p>
            <a:fld id="{1216E2E7-7463-4B86-95CA-ED5D9DC42C0F}" type="slidenum">
              <a:rPr lang="fr-FR" smtClean="0"/>
              <a:t>7</a:t>
            </a:fld>
            <a:endParaRPr lang="fr-FR"/>
          </a:p>
        </p:txBody>
      </p:sp>
    </p:spTree>
    <p:extLst>
      <p:ext uri="{BB962C8B-B14F-4D97-AF65-F5344CB8AC3E}">
        <p14:creationId xmlns:p14="http://schemas.microsoft.com/office/powerpoint/2010/main" val="408281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8B33-CCC8-DB86-B710-F73AC68A0E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4785B7-DA93-0CC3-1C78-19AE6321F1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155005-EFB2-77D5-45B7-F2DF681F912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95DAA3E-7EB8-7854-0758-FD563CA4F548}"/>
              </a:ext>
            </a:extLst>
          </p:cNvPr>
          <p:cNvSpPr>
            <a:spLocks noGrp="1"/>
          </p:cNvSpPr>
          <p:nvPr>
            <p:ph type="sldNum" sz="quarter" idx="10"/>
          </p:nvPr>
        </p:nvSpPr>
        <p:spPr/>
        <p:txBody>
          <a:bodyPr/>
          <a:lstStyle/>
          <a:p>
            <a:fld id="{1216E2E7-7463-4B86-95CA-ED5D9DC42C0F}" type="slidenum">
              <a:rPr lang="fr-FR" smtClean="0"/>
              <a:t>8</a:t>
            </a:fld>
            <a:endParaRPr lang="fr-FR"/>
          </a:p>
        </p:txBody>
      </p:sp>
    </p:spTree>
    <p:extLst>
      <p:ext uri="{BB962C8B-B14F-4D97-AF65-F5344CB8AC3E}">
        <p14:creationId xmlns:p14="http://schemas.microsoft.com/office/powerpoint/2010/main" val="370373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52C79-CDC9-839A-FA06-4A56FB9221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68D01F-25C2-1C84-87C6-333A0C442F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1274E8-0460-1AF5-FF28-F5A9EA02C23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B2EC9EA-8675-416D-9432-B0EA38927EDD}"/>
              </a:ext>
            </a:extLst>
          </p:cNvPr>
          <p:cNvSpPr>
            <a:spLocks noGrp="1"/>
          </p:cNvSpPr>
          <p:nvPr>
            <p:ph type="sldNum" sz="quarter" idx="10"/>
          </p:nvPr>
        </p:nvSpPr>
        <p:spPr/>
        <p:txBody>
          <a:bodyPr/>
          <a:lstStyle/>
          <a:p>
            <a:fld id="{1216E2E7-7463-4B86-95CA-ED5D9DC42C0F}" type="slidenum">
              <a:rPr lang="fr-FR" smtClean="0"/>
              <a:t>9</a:t>
            </a:fld>
            <a:endParaRPr lang="fr-FR"/>
          </a:p>
        </p:txBody>
      </p:sp>
    </p:spTree>
    <p:extLst>
      <p:ext uri="{BB962C8B-B14F-4D97-AF65-F5344CB8AC3E}">
        <p14:creationId xmlns:p14="http://schemas.microsoft.com/office/powerpoint/2010/main" val="215060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663B66A-6F10-4CCE-AFE4-A5FB406AE6C0}" type="datetimeFigureOut">
              <a:rPr lang="fr-FR" smtClean="0"/>
              <a:t>30/03/2026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57157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63B66A-6F10-4CCE-AFE4-A5FB406AE6C0}" type="datetimeFigureOut">
              <a:rPr lang="fr-FR" smtClean="0"/>
              <a:t>30/03/2026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379617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63B66A-6F10-4CCE-AFE4-A5FB406AE6C0}" type="datetimeFigureOut">
              <a:rPr lang="fr-FR" smtClean="0"/>
              <a:t>30/03/2026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92472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63B66A-6F10-4CCE-AFE4-A5FB406AE6C0}" type="datetimeFigureOut">
              <a:rPr lang="fr-FR" smtClean="0"/>
              <a:t>30/03/2026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5123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663B66A-6F10-4CCE-AFE4-A5FB406AE6C0}" type="datetimeFigureOut">
              <a:rPr lang="fr-FR" smtClean="0"/>
              <a:t>30/03/2026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44903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63B66A-6F10-4CCE-AFE4-A5FB406AE6C0}" type="datetimeFigureOut">
              <a:rPr lang="fr-FR" smtClean="0"/>
              <a:t>30/03/2026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357880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63B66A-6F10-4CCE-AFE4-A5FB406AE6C0}" type="datetimeFigureOut">
              <a:rPr lang="fr-FR" smtClean="0"/>
              <a:t>30/03/2026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427039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63B66A-6F10-4CCE-AFE4-A5FB406AE6C0}" type="datetimeFigureOut">
              <a:rPr lang="fr-FR" smtClean="0"/>
              <a:t>30/03/2026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404268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63B66A-6F10-4CCE-AFE4-A5FB406AE6C0}" type="datetimeFigureOut">
              <a:rPr lang="fr-FR" smtClean="0"/>
              <a:t>30/03/2026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346934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63B66A-6F10-4CCE-AFE4-A5FB406AE6C0}" type="datetimeFigureOut">
              <a:rPr lang="fr-FR" smtClean="0"/>
              <a:t>30/03/2026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96337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63B66A-6F10-4CCE-AFE4-A5FB406AE6C0}" type="datetimeFigureOut">
              <a:rPr lang="fr-FR" smtClean="0"/>
              <a:t>30/03/2026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353473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63B66A-6F10-4CCE-AFE4-A5FB406AE6C0}" type="datetimeFigureOut">
              <a:rPr lang="fr-FR" smtClean="0"/>
              <a:t>30/03/2026</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A3E2E0A-678F-4012-B539-62B1F17A2C1B}" type="slidenum">
              <a:rPr lang="fr-FR" smtClean="0"/>
              <a:t>‹N°›</a:t>
            </a:fld>
            <a:endParaRPr lang="fr-FR"/>
          </a:p>
        </p:txBody>
      </p:sp>
    </p:spTree>
    <p:extLst>
      <p:ext uri="{BB962C8B-B14F-4D97-AF65-F5344CB8AC3E}">
        <p14:creationId xmlns:p14="http://schemas.microsoft.com/office/powerpoint/2010/main" val="143848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artificialintelligenceact.eu/fr/article/3/"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hyperlink" Target="https://theshiftproject.org/publications/intelligence-artificielle-centres-de-donnees-rapport-fi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C9BBA1"/>
            </a:gs>
            <a:gs pos="2000">
              <a:schemeClr val="bg2">
                <a:lumMod val="75000"/>
              </a:schemeClr>
            </a:gs>
            <a:gs pos="100000">
              <a:schemeClr val="bg2">
                <a:lumMod val="90000"/>
              </a:schemeClr>
            </a:gs>
          </a:gsLst>
          <a:lin ang="8100000" scaled="1"/>
          <a:tileRect/>
        </a:gradFill>
        <a:effectLst/>
      </p:bgPr>
    </p:bg>
    <p:spTree>
      <p:nvGrpSpPr>
        <p:cNvPr id="1" name=""/>
        <p:cNvGrpSpPr/>
        <p:nvPr/>
      </p:nvGrpSpPr>
      <p:grpSpPr>
        <a:xfrm>
          <a:off x="0" y="0"/>
          <a:ext cx="0" cy="0"/>
          <a:chOff x="0" y="0"/>
          <a:chExt cx="0" cy="0"/>
        </a:xfrm>
      </p:grpSpPr>
      <p:cxnSp>
        <p:nvCxnSpPr>
          <p:cNvPr id="7" name="Connecteur droit 6"/>
          <p:cNvCxnSpPr/>
          <p:nvPr/>
        </p:nvCxnSpPr>
        <p:spPr>
          <a:xfrm>
            <a:off x="4427984" y="3651870"/>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427984" y="5020022"/>
            <a:ext cx="4464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re 6"/>
          <p:cNvSpPr txBox="1">
            <a:spLocks/>
          </p:cNvSpPr>
          <p:nvPr/>
        </p:nvSpPr>
        <p:spPr>
          <a:xfrm>
            <a:off x="4283968" y="1563638"/>
            <a:ext cx="4174231" cy="110251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CAP SUR L’AVENIR : LE PHARMACIEN A L’ÈRE DE L’INTELLIGENCE ARTIFICIELLE</a:t>
            </a:r>
          </a:p>
        </p:txBody>
      </p:sp>
      <p:sp>
        <p:nvSpPr>
          <p:cNvPr id="11" name="Sous-titre 7"/>
          <p:cNvSpPr txBox="1">
            <a:spLocks/>
          </p:cNvSpPr>
          <p:nvPr/>
        </p:nvSpPr>
        <p:spPr>
          <a:xfrm>
            <a:off x="5076056" y="3147814"/>
            <a:ext cx="2912368"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i="1" dirty="0">
                <a:solidFill>
                  <a:schemeClr val="bg1"/>
                </a:solidFill>
              </a:rPr>
              <a:t>L’IA et ses défis</a:t>
            </a:r>
          </a:p>
        </p:txBody>
      </p:sp>
      <p:pic>
        <p:nvPicPr>
          <p:cNvPr id="5" name="Image 4">
            <a:extLst>
              <a:ext uri="{FF2B5EF4-FFF2-40B4-BE49-F238E27FC236}">
                <a16:creationId xmlns:a16="http://schemas.microsoft.com/office/drawing/2014/main" id="{A00E7F5E-2ADB-BE5D-1345-3C67227B1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03" y="0"/>
            <a:ext cx="3677929" cy="5143500"/>
          </a:xfrm>
          <a:prstGeom prst="rect">
            <a:avLst/>
          </a:prstGeom>
          <a:effectLst>
            <a:glow rad="127000">
              <a:srgbClr val="C9BBA1"/>
            </a:glow>
          </a:effectLst>
        </p:spPr>
      </p:pic>
    </p:spTree>
    <p:extLst>
      <p:ext uri="{BB962C8B-B14F-4D97-AF65-F5344CB8AC3E}">
        <p14:creationId xmlns:p14="http://schemas.microsoft.com/office/powerpoint/2010/main" val="184269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4390B701-F726-E24E-9176-E50860CA5B8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34B9D97-36A9-DBDF-89AF-D3A3C43608BB}"/>
              </a:ext>
            </a:extLst>
          </p:cNvPr>
          <p:cNvSpPr/>
          <p:nvPr/>
        </p:nvSpPr>
        <p:spPr>
          <a:xfrm>
            <a:off x="179512" y="354891"/>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a:extLst>
              <a:ext uri="{FF2B5EF4-FFF2-40B4-BE49-F238E27FC236}">
                <a16:creationId xmlns:a16="http://schemas.microsoft.com/office/drawing/2014/main" id="{AE57F4C5-DD32-DCEF-3BF0-3CDCF4DC6A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Espace réservé du numéro de diapositive 2">
            <a:extLst>
              <a:ext uri="{FF2B5EF4-FFF2-40B4-BE49-F238E27FC236}">
                <a16:creationId xmlns:a16="http://schemas.microsoft.com/office/drawing/2014/main" id="{6500AA90-8999-CCCB-0459-3BE115DE4F5B}"/>
              </a:ext>
            </a:extLst>
          </p:cNvPr>
          <p:cNvSpPr>
            <a:spLocks noGrp="1"/>
          </p:cNvSpPr>
          <p:nvPr>
            <p:ph type="sldNum" sz="quarter" idx="12"/>
          </p:nvPr>
        </p:nvSpPr>
        <p:spPr/>
        <p:txBody>
          <a:bodyPr/>
          <a:lstStyle/>
          <a:p>
            <a:fld id="{FA3E2E0A-678F-4012-B539-62B1F17A2C1B}" type="slidenum">
              <a:rPr lang="fr-FR" smtClean="0"/>
              <a:t>10</a:t>
            </a:fld>
            <a:endParaRPr lang="fr-FR"/>
          </a:p>
        </p:txBody>
      </p:sp>
      <p:sp>
        <p:nvSpPr>
          <p:cNvPr id="9" name="ZoneTexte 8">
            <a:extLst>
              <a:ext uri="{FF2B5EF4-FFF2-40B4-BE49-F238E27FC236}">
                <a16:creationId xmlns:a16="http://schemas.microsoft.com/office/drawing/2014/main" id="{F294D1A2-DCBA-6FCA-4C60-5B5DCBC53F33}"/>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E16EC685-0434-CA91-1652-8EEECDD1C7B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22" name="Titre 1">
            <a:extLst>
              <a:ext uri="{FF2B5EF4-FFF2-40B4-BE49-F238E27FC236}">
                <a16:creationId xmlns:a16="http://schemas.microsoft.com/office/drawing/2014/main" id="{075D175A-51DE-2E59-35EE-A53DEAB355D1}"/>
              </a:ext>
            </a:extLst>
          </p:cNvPr>
          <p:cNvSpPr>
            <a:spLocks noGrp="1"/>
          </p:cNvSpPr>
          <p:nvPr>
            <p:ph type="title"/>
          </p:nvPr>
        </p:nvSpPr>
        <p:spPr>
          <a:xfrm>
            <a:off x="179512" y="1271959"/>
            <a:ext cx="8796068" cy="651719"/>
          </a:xfrm>
          <a:solidFill>
            <a:srgbClr val="185D7C"/>
          </a:solidFill>
        </p:spPr>
        <p:txBody>
          <a:bodyPr>
            <a:normAutofit fontScale="90000"/>
          </a:bodyPr>
          <a:lstStyle/>
          <a:p>
            <a:r>
              <a:rPr lang="fr-FR" b="1" dirty="0">
                <a:solidFill>
                  <a:srgbClr val="C9BBA1"/>
                </a:solidFill>
              </a:rPr>
              <a:t>Ses défis</a:t>
            </a:r>
          </a:p>
        </p:txBody>
      </p:sp>
      <p:sp>
        <p:nvSpPr>
          <p:cNvPr id="23" name="ZoneTexte 22">
            <a:extLst>
              <a:ext uri="{FF2B5EF4-FFF2-40B4-BE49-F238E27FC236}">
                <a16:creationId xmlns:a16="http://schemas.microsoft.com/office/drawing/2014/main" id="{F586AC15-D84A-6E69-7288-FF528C874C99}"/>
              </a:ext>
            </a:extLst>
          </p:cNvPr>
          <p:cNvSpPr txBox="1"/>
          <p:nvPr/>
        </p:nvSpPr>
        <p:spPr>
          <a:xfrm>
            <a:off x="647564" y="2450381"/>
            <a:ext cx="7848872" cy="1661993"/>
          </a:xfrm>
          <a:prstGeom prst="rect">
            <a:avLst/>
          </a:prstGeom>
          <a:noFill/>
        </p:spPr>
        <p:txBody>
          <a:bodyPr wrap="square" rtlCol="0">
            <a:spAutoFit/>
          </a:bodyPr>
          <a:lstStyle/>
          <a:p>
            <a:pPr algn="ctr"/>
            <a:r>
              <a:rPr lang="fr-FR" sz="3200" b="1" dirty="0"/>
              <a:t>Permettre l’agilité pour innover…</a:t>
            </a:r>
          </a:p>
          <a:p>
            <a:pPr algn="ctr"/>
            <a:endParaRPr lang="fr-FR" sz="2200" dirty="0"/>
          </a:p>
          <a:p>
            <a:pPr algn="ctr"/>
            <a:r>
              <a:rPr lang="fr-FR" sz="2400" dirty="0"/>
              <a:t>Comment faire évoluer nos organisations afin de permettre continuellement la transformation de nos processus</a:t>
            </a:r>
          </a:p>
        </p:txBody>
      </p:sp>
      <p:sp>
        <p:nvSpPr>
          <p:cNvPr id="2" name="Freeform 4">
            <a:extLst>
              <a:ext uri="{FF2B5EF4-FFF2-40B4-BE49-F238E27FC236}">
                <a16:creationId xmlns:a16="http://schemas.microsoft.com/office/drawing/2014/main" id="{FC5F271E-505E-BE80-6CDD-F3119D69D330}"/>
              </a:ext>
            </a:extLst>
          </p:cNvPr>
          <p:cNvSpPr>
            <a:spLocks noChangeAspect="1"/>
          </p:cNvSpPr>
          <p:nvPr/>
        </p:nvSpPr>
        <p:spPr>
          <a:xfrm flipH="1">
            <a:off x="5769750" y="622318"/>
            <a:ext cx="3362912" cy="2009340"/>
          </a:xfrm>
          <a:custGeom>
            <a:avLst/>
            <a:gdLst/>
            <a:ahLst/>
            <a:cxnLst/>
            <a:rect l="l" t="t" r="r" b="b"/>
            <a:pathLst>
              <a:path w="6048000" h="3613680">
                <a:moveTo>
                  <a:pt x="0" y="0"/>
                </a:moveTo>
                <a:lnTo>
                  <a:pt x="6048000" y="0"/>
                </a:lnTo>
                <a:lnTo>
                  <a:pt x="6048000" y="3613680"/>
                </a:lnTo>
                <a:lnTo>
                  <a:pt x="0" y="3613680"/>
                </a:lnTo>
                <a:lnTo>
                  <a:pt x="0" y="0"/>
                </a:lnTo>
                <a:close/>
              </a:path>
            </a:pathLst>
          </a:custGeom>
          <a:blipFill>
            <a:blip r:embed="rId4"/>
            <a:stretch>
              <a:fillRect/>
            </a:stretch>
          </a:blipFill>
        </p:spPr>
        <p:txBody>
          <a:bodyPr/>
          <a:lstStyle/>
          <a:p>
            <a:endParaRPr lang="fr-FR"/>
          </a:p>
        </p:txBody>
      </p:sp>
    </p:spTree>
    <p:extLst>
      <p:ext uri="{BB962C8B-B14F-4D97-AF65-F5344CB8AC3E}">
        <p14:creationId xmlns:p14="http://schemas.microsoft.com/office/powerpoint/2010/main" val="321590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193159" y="220201"/>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2473" y="3075959"/>
            <a:ext cx="3816424" cy="140807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9BBA1"/>
                </a:solidFill>
                <a:effectLst/>
                <a:uLnTx/>
                <a:uFillTx/>
                <a:latin typeface="Arial" panose="020B0604020202020204" pitchFamily="34" charset="0"/>
                <a:ea typeface="+mn-ea"/>
                <a:cs typeface="Arial" panose="020B0604020202020204" pitchFamily="34" charset="0"/>
              </a:rPr>
              <a:t>L’APHO lèvre l’ancre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srgbClr val="407D7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B29E60"/>
                </a:solidFill>
                <a:effectLst/>
                <a:uLnTx/>
                <a:uFillTx/>
                <a:latin typeface="Arial" panose="020B0604020202020204" pitchFamily="34" charset="0"/>
                <a:ea typeface="+mn-ea"/>
                <a:cs typeface="+mn-cs"/>
              </a:rPr>
              <a:t>Relations du pharmacien hospitalier au quotidien : un équipage solide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B29E60"/>
                </a:solidFill>
                <a:effectLst/>
                <a:uLnTx/>
                <a:uFillTx/>
                <a:latin typeface="Arial" panose="020B0604020202020204" pitchFamily="34" charset="0"/>
                <a:ea typeface="+mn-ea"/>
                <a:cs typeface="+mn-cs"/>
              </a:rPr>
              <a:t>Le GHT pour le pharmacien hospitalier : du sextant au GPS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B29E60"/>
                </a:solidFill>
                <a:effectLst/>
                <a:uLnTx/>
                <a:uFillTx/>
                <a:latin typeface="Arial" panose="020B0604020202020204" pitchFamily="34" charset="0"/>
                <a:ea typeface="+mn-ea"/>
                <a:cs typeface="+mn-cs"/>
              </a:rPr>
              <a:t>Cap sur l’avenir : le pharmacien à l’ère de l’intelligence artificielle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B29E60"/>
              </a:solidFill>
              <a:effectLst/>
              <a:uLnTx/>
              <a:uFillTx/>
              <a:latin typeface="Arial" panose="020B0604020202020204" pitchFamily="34" charset="0"/>
              <a:ea typeface="+mn-ea"/>
              <a:cs typeface="+mn-cs"/>
            </a:endParaRPr>
          </a:p>
        </p:txBody>
      </p:sp>
      <p:sp>
        <p:nvSpPr>
          <p:cNvPr id="13" name="Titre 6"/>
          <p:cNvSpPr txBox="1">
            <a:spLocks/>
          </p:cNvSpPr>
          <p:nvPr/>
        </p:nvSpPr>
        <p:spPr>
          <a:xfrm>
            <a:off x="3897309" y="1690559"/>
            <a:ext cx="4707139"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j-ea"/>
                <a:cs typeface="+mj-cs"/>
              </a:rPr>
              <a:t>Pharmacie hospitalière à l’ère du numérique et de l’IA :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j-ea"/>
                <a:cs typeface="+mj-cs"/>
              </a:rPr>
              <a:t>structurer la transformation autour du projet thérapeutique du patient</a:t>
            </a:r>
          </a:p>
        </p:txBody>
      </p:sp>
      <p:sp>
        <p:nvSpPr>
          <p:cNvPr id="14" name="Sous-titre 7"/>
          <p:cNvSpPr txBox="1">
            <a:spLocks/>
          </p:cNvSpPr>
          <p:nvPr/>
        </p:nvSpPr>
        <p:spPr>
          <a:xfrm>
            <a:off x="4212184" y="3129465"/>
            <a:ext cx="3643962" cy="5693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prstClr val="white">
                    <a:lumMod val="50000"/>
                  </a:prstClr>
                </a:solidFill>
                <a:effectLst/>
                <a:uLnTx/>
                <a:uFillTx/>
                <a:latin typeface="Calibri"/>
                <a:ea typeface="+mn-ea"/>
                <a:cs typeface="+mn-cs"/>
              </a:rPr>
              <a:t>Mélissa Boisgontier </a:t>
            </a:r>
          </a:p>
        </p:txBody>
      </p:sp>
      <p:sp>
        <p:nvSpPr>
          <p:cNvPr id="15" name="ZoneTexte 14"/>
          <p:cNvSpPr txBox="1"/>
          <p:nvPr/>
        </p:nvSpPr>
        <p:spPr>
          <a:xfrm>
            <a:off x="179512" y="-15454"/>
            <a:ext cx="87849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p:txBody>
      </p:sp>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0" y="4776470"/>
            <a:ext cx="1228725" cy="367030"/>
          </a:xfrm>
          <a:prstGeom prst="rect">
            <a:avLst/>
          </a:prstGeom>
        </p:spPr>
      </p:pic>
      <p:pic>
        <p:nvPicPr>
          <p:cNvPr id="16" name="Image 15"/>
          <p:cNvPicPr/>
          <p:nvPr/>
        </p:nvPicPr>
        <p:blipFill>
          <a:blip r:embed="rId4"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pic>
        <p:nvPicPr>
          <p:cNvPr id="4" name="Image 3">
            <a:extLst>
              <a:ext uri="{FF2B5EF4-FFF2-40B4-BE49-F238E27FC236}">
                <a16:creationId xmlns:a16="http://schemas.microsoft.com/office/drawing/2014/main" id="{78DBD08F-F8DB-8330-4DE8-5EE058870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60" y="383768"/>
            <a:ext cx="1732731" cy="2599097"/>
          </a:xfrm>
          <a:prstGeom prst="rect">
            <a:avLst/>
          </a:prstGeom>
        </p:spPr>
      </p:pic>
      <p:graphicFrame>
        <p:nvGraphicFramePr>
          <p:cNvPr id="7" name="Objet 6">
            <a:extLst>
              <a:ext uri="{FF2B5EF4-FFF2-40B4-BE49-F238E27FC236}">
                <a16:creationId xmlns:a16="http://schemas.microsoft.com/office/drawing/2014/main" id="{1AE51EF4-5D64-FE24-768D-0D319CB6E70D}"/>
              </a:ext>
            </a:extLst>
          </p:cNvPr>
          <p:cNvGraphicFramePr>
            <a:graphicFrameLocks noChangeAspect="1"/>
          </p:cNvGraphicFramePr>
          <p:nvPr/>
        </p:nvGraphicFramePr>
        <p:xfrm>
          <a:off x="5415196" y="3524527"/>
          <a:ext cx="1270388" cy="420816"/>
        </p:xfrm>
        <a:graphic>
          <a:graphicData uri="http://schemas.openxmlformats.org/presentationml/2006/ole">
            <mc:AlternateContent xmlns:mc="http://schemas.openxmlformats.org/markup-compatibility/2006">
              <mc:Choice xmlns:v="urn:schemas-microsoft-com:vml" Requires="v">
                <p:oleObj name="Acrobat Document" r:id="rId6" imgW="110156558" imgH="36480580" progId="Acrobat.Document.DC">
                  <p:embed/>
                </p:oleObj>
              </mc:Choice>
              <mc:Fallback>
                <p:oleObj name="Acrobat Document" r:id="rId6" imgW="110156558" imgH="36480580" progId="Acrobat.Document.DC">
                  <p:embed/>
                  <p:pic>
                    <p:nvPicPr>
                      <p:cNvPr id="7" name="Objet 6">
                        <a:extLst>
                          <a:ext uri="{FF2B5EF4-FFF2-40B4-BE49-F238E27FC236}">
                            <a16:creationId xmlns:a16="http://schemas.microsoft.com/office/drawing/2014/main" id="{1AE51EF4-5D64-FE24-768D-0D319CB6E70D}"/>
                          </a:ext>
                        </a:extLst>
                      </p:cNvPr>
                      <p:cNvPicPr/>
                      <p:nvPr/>
                    </p:nvPicPr>
                    <p:blipFill>
                      <a:blip r:embed="rId7"/>
                      <a:stretch>
                        <a:fillRect/>
                      </a:stretch>
                    </p:blipFill>
                    <p:spPr>
                      <a:xfrm>
                        <a:off x="5415196" y="3524527"/>
                        <a:ext cx="1270388" cy="420816"/>
                      </a:xfrm>
                      <a:prstGeom prst="rect">
                        <a:avLst/>
                      </a:prstGeom>
                    </p:spPr>
                  </p:pic>
                </p:oleObj>
              </mc:Fallback>
            </mc:AlternateContent>
          </a:graphicData>
        </a:graphic>
      </p:graphicFrame>
    </p:spTree>
    <p:extLst>
      <p:ext uri="{BB962C8B-B14F-4D97-AF65-F5344CB8AC3E}">
        <p14:creationId xmlns:p14="http://schemas.microsoft.com/office/powerpoint/2010/main" val="366259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itre 1"/>
          <p:cNvSpPr>
            <a:spLocks noGrp="1"/>
          </p:cNvSpPr>
          <p:nvPr>
            <p:ph type="title"/>
          </p:nvPr>
        </p:nvSpPr>
        <p:spPr>
          <a:xfrm>
            <a:off x="457200" y="411509"/>
            <a:ext cx="8229600" cy="651719"/>
          </a:xfrm>
        </p:spPr>
        <p:txBody>
          <a:bodyPr vert="horz" lIns="91440" tIns="45720" rIns="91440" bIns="45720" rtlCol="0" anchor="ctr">
            <a:noAutofit/>
          </a:bodyPr>
          <a:lstStyle/>
          <a:p>
            <a:r>
              <a:rPr lang="fr-FR" sz="2000" b="1" dirty="0"/>
              <a:t>Evolution du métier de pharmacien hospitalier</a:t>
            </a: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179512" y="-15454"/>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pic>
        <p:nvPicPr>
          <p:cNvPr id="2" name="Image 1" descr="preencoded.png">
            <a:extLst>
              <a:ext uri="{FF2B5EF4-FFF2-40B4-BE49-F238E27FC236}">
                <a16:creationId xmlns:a16="http://schemas.microsoft.com/office/drawing/2014/main" id="{E80A1065-1A1E-8828-5C6A-D6056657B4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251" y="1282959"/>
            <a:ext cx="662315" cy="920830"/>
          </a:xfrm>
          <a:prstGeom prst="rect">
            <a:avLst/>
          </a:prstGeom>
        </p:spPr>
      </p:pic>
      <p:sp>
        <p:nvSpPr>
          <p:cNvPr id="4" name="Text 2">
            <a:extLst>
              <a:ext uri="{FF2B5EF4-FFF2-40B4-BE49-F238E27FC236}">
                <a16:creationId xmlns:a16="http://schemas.microsoft.com/office/drawing/2014/main" id="{33F823FE-A5D0-AF7F-F63A-895391280A1B}"/>
              </a:ext>
            </a:extLst>
          </p:cNvPr>
          <p:cNvSpPr/>
          <p:nvPr/>
        </p:nvSpPr>
        <p:spPr>
          <a:xfrm>
            <a:off x="1405702" y="1415386"/>
            <a:ext cx="3363998" cy="217259"/>
          </a:xfrm>
          <a:prstGeom prst="rect">
            <a:avLst/>
          </a:prstGeom>
          <a:noFill/>
          <a:ln/>
        </p:spPr>
        <p:txBody>
          <a:bodyPr wrap="none" lIns="0" tIns="0" rIns="0" bIns="0" rtlCol="0" anchor="t"/>
          <a:lstStyle/>
          <a:p>
            <a:pPr marL="0" marR="0" lvl="0" indent="0" algn="l" defTabSz="914400" rtl="0" eaLnBrk="1" fontAlgn="auto" latinLnBrk="0" hangingPunct="1">
              <a:lnSpc>
                <a:spcPts val="1688"/>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Les fondations : logistique &amp; flux</a:t>
            </a:r>
          </a:p>
        </p:txBody>
      </p:sp>
      <p:sp>
        <p:nvSpPr>
          <p:cNvPr id="6" name="Text 3">
            <a:extLst>
              <a:ext uri="{FF2B5EF4-FFF2-40B4-BE49-F238E27FC236}">
                <a16:creationId xmlns:a16="http://schemas.microsoft.com/office/drawing/2014/main" id="{D24722C1-D18B-8315-7C7E-A9D5C09A42DF}"/>
              </a:ext>
            </a:extLst>
          </p:cNvPr>
          <p:cNvSpPr/>
          <p:nvPr/>
        </p:nvSpPr>
        <p:spPr>
          <a:xfrm>
            <a:off x="1405702" y="1694528"/>
            <a:ext cx="6598277"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Logistique, approvisionnement et gestion des stocks : les fonctions essentielles qui structurent encore aujourd'hui l'organisation pharmaceutique hospitalière</a:t>
            </a:r>
          </a:p>
        </p:txBody>
      </p:sp>
      <p:pic>
        <p:nvPicPr>
          <p:cNvPr id="7" name="Image 2" descr="preencoded.png">
            <a:extLst>
              <a:ext uri="{FF2B5EF4-FFF2-40B4-BE49-F238E27FC236}">
                <a16:creationId xmlns:a16="http://schemas.microsoft.com/office/drawing/2014/main" id="{0CD54A01-3A82-5E0D-C6C8-1F864AA870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054" y="2380210"/>
            <a:ext cx="662315" cy="920830"/>
          </a:xfrm>
          <a:prstGeom prst="rect">
            <a:avLst/>
          </a:prstGeom>
        </p:spPr>
      </p:pic>
      <p:sp>
        <p:nvSpPr>
          <p:cNvPr id="12" name="Text 4">
            <a:extLst>
              <a:ext uri="{FF2B5EF4-FFF2-40B4-BE49-F238E27FC236}">
                <a16:creationId xmlns:a16="http://schemas.microsoft.com/office/drawing/2014/main" id="{9B075294-8261-D061-57E0-92CDED1A6B16}"/>
              </a:ext>
            </a:extLst>
          </p:cNvPr>
          <p:cNvSpPr/>
          <p:nvPr/>
        </p:nvSpPr>
        <p:spPr>
          <a:xfrm>
            <a:off x="1401505" y="2512637"/>
            <a:ext cx="2578448" cy="217259"/>
          </a:xfrm>
          <a:prstGeom prst="rect">
            <a:avLst/>
          </a:prstGeom>
          <a:noFill/>
          <a:ln/>
        </p:spPr>
        <p:txBody>
          <a:bodyPr wrap="none" lIns="0" tIns="0" rIns="0" bIns="0" rtlCol="0" anchor="t"/>
          <a:lstStyle/>
          <a:p>
            <a:pPr marL="0" marR="0" lvl="0" indent="0" algn="l" defTabSz="914400" rtl="0" eaLnBrk="1" fontAlgn="auto" latinLnBrk="0" hangingPunct="1">
              <a:lnSpc>
                <a:spcPts val="1688"/>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Le pont numérique : automatisation &amp; données</a:t>
            </a:r>
          </a:p>
        </p:txBody>
      </p:sp>
      <p:sp>
        <p:nvSpPr>
          <p:cNvPr id="14" name="Text 5">
            <a:extLst>
              <a:ext uri="{FF2B5EF4-FFF2-40B4-BE49-F238E27FC236}">
                <a16:creationId xmlns:a16="http://schemas.microsoft.com/office/drawing/2014/main" id="{2081674C-BBA1-709B-929B-FC2A94D106BF}"/>
              </a:ext>
            </a:extLst>
          </p:cNvPr>
          <p:cNvSpPr/>
          <p:nvPr/>
        </p:nvSpPr>
        <p:spPr>
          <a:xfrm>
            <a:off x="1401506" y="2791779"/>
            <a:ext cx="5762782"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L’efficience opérationnelle - outils numériques, digitalisation et robotisation</a:t>
            </a:r>
          </a:p>
        </p:txBody>
      </p:sp>
      <p:pic>
        <p:nvPicPr>
          <p:cNvPr id="15" name="Image 3" descr="preencoded.png">
            <a:extLst>
              <a:ext uri="{FF2B5EF4-FFF2-40B4-BE49-F238E27FC236}">
                <a16:creationId xmlns:a16="http://schemas.microsoft.com/office/drawing/2014/main" id="{735B2113-A5D7-9E67-C214-2678970873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054" y="3389472"/>
            <a:ext cx="662315" cy="920830"/>
          </a:xfrm>
          <a:prstGeom prst="rect">
            <a:avLst/>
          </a:prstGeom>
        </p:spPr>
      </p:pic>
      <p:sp>
        <p:nvSpPr>
          <p:cNvPr id="16" name="Text 6">
            <a:extLst>
              <a:ext uri="{FF2B5EF4-FFF2-40B4-BE49-F238E27FC236}">
                <a16:creationId xmlns:a16="http://schemas.microsoft.com/office/drawing/2014/main" id="{8BA59BF2-ABB2-4F21-449A-0C573F3F7C57}"/>
              </a:ext>
            </a:extLst>
          </p:cNvPr>
          <p:cNvSpPr/>
          <p:nvPr/>
        </p:nvSpPr>
        <p:spPr>
          <a:xfrm>
            <a:off x="1401505" y="3521900"/>
            <a:ext cx="3164771" cy="217259"/>
          </a:xfrm>
          <a:prstGeom prst="rect">
            <a:avLst/>
          </a:prstGeom>
          <a:noFill/>
          <a:ln/>
        </p:spPr>
        <p:txBody>
          <a:bodyPr wrap="none" lIns="0" tIns="0" rIns="0" bIns="0" rtlCol="0" anchor="t"/>
          <a:lstStyle/>
          <a:p>
            <a:pPr marL="0" marR="0" lvl="0" indent="0" algn="l" defTabSz="914400" rtl="0" eaLnBrk="1" fontAlgn="auto" latinLnBrk="0" hangingPunct="1">
              <a:lnSpc>
                <a:spcPts val="1688"/>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L'intégration clinique, pharmacie clinique augmentée</a:t>
            </a:r>
          </a:p>
        </p:txBody>
      </p:sp>
      <p:sp>
        <p:nvSpPr>
          <p:cNvPr id="17" name="Text 7">
            <a:extLst>
              <a:ext uri="{FF2B5EF4-FFF2-40B4-BE49-F238E27FC236}">
                <a16:creationId xmlns:a16="http://schemas.microsoft.com/office/drawing/2014/main" id="{6246D0E8-E2AD-6F1A-0F84-832672C85323}"/>
              </a:ext>
            </a:extLst>
          </p:cNvPr>
          <p:cNvSpPr/>
          <p:nvPr/>
        </p:nvSpPr>
        <p:spPr>
          <a:xfrm>
            <a:off x="1401506" y="3801041"/>
            <a:ext cx="6482862"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Le pharmacien s'intègre pleinement à l'équipe de soins, soutenu par une IA qui réduit la fatigue cognitive et optimise la décision thérapeutique</a:t>
            </a:r>
          </a:p>
        </p:txBody>
      </p:sp>
      <p:sp>
        <p:nvSpPr>
          <p:cNvPr id="18" name="Espace réservé du texte 2">
            <a:extLst>
              <a:ext uri="{FF2B5EF4-FFF2-40B4-BE49-F238E27FC236}">
                <a16:creationId xmlns:a16="http://schemas.microsoft.com/office/drawing/2014/main" id="{16C62A8F-CE63-9A0A-8447-7A546E5DB86A}"/>
              </a:ext>
            </a:extLst>
          </p:cNvPr>
          <p:cNvSpPr txBox="1">
            <a:spLocks/>
          </p:cNvSpPr>
          <p:nvPr/>
        </p:nvSpPr>
        <p:spPr>
          <a:xfrm>
            <a:off x="816144" y="4353769"/>
            <a:ext cx="7187836" cy="58896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0" i="1" u="none" strike="noStrike" kern="1200" cap="none" spc="0" normalizeH="0" baseline="0" noProof="0" dirty="0">
                <a:ln>
                  <a:noFill/>
                </a:ln>
                <a:solidFill>
                  <a:srgbClr val="18487A"/>
                </a:solidFill>
                <a:effectLst/>
                <a:uLnTx/>
                <a:uFillTx/>
                <a:latin typeface="Montserrat Medium" panose="00000600000000000000" pitchFamily="2" charset="0"/>
                <a:ea typeface="Roboto Lt" pitchFamily="2" charset="0"/>
                <a:cs typeface="+mn-cs"/>
              </a:rPr>
              <a:t>Dans un environnement exigeant</a:t>
            </a:r>
            <a:br>
              <a:rPr kumimoji="0" lang="fr-FR" sz="1800" b="0" i="1" u="none" strike="noStrike" kern="1200" cap="none" spc="0" normalizeH="0" baseline="0" noProof="0" dirty="0">
                <a:ln>
                  <a:noFill/>
                </a:ln>
                <a:solidFill>
                  <a:srgbClr val="18487A"/>
                </a:solidFill>
                <a:effectLst/>
                <a:uLnTx/>
                <a:uFillTx/>
                <a:latin typeface="Montserrat Medium" panose="00000600000000000000" pitchFamily="2" charset="0"/>
                <a:ea typeface="Roboto Lt" pitchFamily="2" charset="0"/>
                <a:cs typeface="+mn-cs"/>
              </a:rPr>
            </a:br>
            <a:r>
              <a:rPr kumimoji="0" lang="fr-FR" sz="1800" b="0" i="1" u="none" strike="noStrike" kern="1200" cap="none" spc="0" normalizeH="0" baseline="0" noProof="0" dirty="0">
                <a:ln>
                  <a:noFill/>
                </a:ln>
                <a:solidFill>
                  <a:srgbClr val="18487A"/>
                </a:solidFill>
                <a:effectLst/>
                <a:uLnTx/>
                <a:uFillTx/>
                <a:latin typeface="Montserrat Medium" panose="00000600000000000000" pitchFamily="2" charset="0"/>
                <a:ea typeface="Roboto Lt" pitchFamily="2" charset="0"/>
                <a:cs typeface="+mn-cs"/>
              </a:rPr>
              <a:t>		=&gt; passer de l’innovation à l’industrialisation</a:t>
            </a:r>
          </a:p>
        </p:txBody>
      </p:sp>
    </p:spTree>
    <p:extLst>
      <p:ext uri="{BB962C8B-B14F-4D97-AF65-F5344CB8AC3E}">
        <p14:creationId xmlns:p14="http://schemas.microsoft.com/office/powerpoint/2010/main" val="188222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179512" y="-15454"/>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2" name="Ellipse 1">
            <a:extLst>
              <a:ext uri="{FF2B5EF4-FFF2-40B4-BE49-F238E27FC236}">
                <a16:creationId xmlns:a16="http://schemas.microsoft.com/office/drawing/2014/main" id="{69AD0505-A8B3-8ACF-018A-FD0304109126}"/>
              </a:ext>
            </a:extLst>
          </p:cNvPr>
          <p:cNvSpPr/>
          <p:nvPr/>
        </p:nvSpPr>
        <p:spPr>
          <a:xfrm>
            <a:off x="1813143" y="422754"/>
            <a:ext cx="5185775" cy="4359058"/>
          </a:xfrm>
          <a:prstGeom prst="ellipse">
            <a:avLst/>
          </a:prstGeom>
          <a:ln w="698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Graphique 3">
            <a:extLst>
              <a:ext uri="{FF2B5EF4-FFF2-40B4-BE49-F238E27FC236}">
                <a16:creationId xmlns:a16="http://schemas.microsoft.com/office/drawing/2014/main" id="{E7D12570-0F07-01EA-B677-690797C39DB4}"/>
              </a:ext>
            </a:extLst>
          </p:cNvPr>
          <p:cNvGraphicFramePr/>
          <p:nvPr/>
        </p:nvGraphicFramePr>
        <p:xfrm>
          <a:off x="1358029" y="57028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Ellipse 5">
            <a:extLst>
              <a:ext uri="{FF2B5EF4-FFF2-40B4-BE49-F238E27FC236}">
                <a16:creationId xmlns:a16="http://schemas.microsoft.com/office/drawing/2014/main" id="{52DD45B9-0DB2-6909-3A8D-9364455A91EA}"/>
              </a:ext>
            </a:extLst>
          </p:cNvPr>
          <p:cNvSpPr/>
          <p:nvPr/>
        </p:nvSpPr>
        <p:spPr>
          <a:xfrm>
            <a:off x="3565220" y="1759124"/>
            <a:ext cx="1681619" cy="1625252"/>
          </a:xfrm>
          <a:prstGeom prst="ellipse">
            <a:avLst/>
          </a:prstGeom>
          <a:solidFill>
            <a:srgbClr val="64CC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Projet thérapeutique du patient</a:t>
            </a:r>
          </a:p>
        </p:txBody>
      </p:sp>
      <p:sp>
        <p:nvSpPr>
          <p:cNvPr id="7" name="Rectangle 6">
            <a:extLst>
              <a:ext uri="{FF2B5EF4-FFF2-40B4-BE49-F238E27FC236}">
                <a16:creationId xmlns:a16="http://schemas.microsoft.com/office/drawing/2014/main" id="{0B10F78B-3256-CFE0-CA07-EC60EDBEDF53}"/>
              </a:ext>
            </a:extLst>
          </p:cNvPr>
          <p:cNvSpPr/>
          <p:nvPr/>
        </p:nvSpPr>
        <p:spPr>
          <a:xfrm>
            <a:off x="3453085" y="418056"/>
            <a:ext cx="1905887" cy="522396"/>
          </a:xfrm>
          <a:prstGeom prst="rect">
            <a:avLst/>
          </a:prstGeom>
          <a:noFill/>
        </p:spPr>
        <p:txBody>
          <a:bodyPr spcFirstLastPara="1" wrap="none" lIns="68580" tIns="34290" rIns="68580" bIns="34290"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50" b="0" i="0" u="none" strike="noStrike" kern="1200" cap="none" spc="0" normalizeH="0" baseline="0" noProof="0" dirty="0">
                <a:ln w="0"/>
                <a:solidFill>
                  <a:srgbClr val="EEECE1">
                    <a:lumMod val="50000"/>
                  </a:srgbClr>
                </a:solidFill>
                <a:effectLst>
                  <a:outerShdw blurRad="38100" dist="19050" dir="2700000" algn="tl" rotWithShape="0">
                    <a:prstClr val="black">
                      <a:alpha val="40000"/>
                    </a:prstClr>
                  </a:outerShdw>
                </a:effectLst>
                <a:uLnTx/>
                <a:uFillTx/>
                <a:latin typeface="Calibri"/>
                <a:ea typeface="+mn-ea"/>
                <a:cs typeface="+mn-cs"/>
              </a:rPr>
              <a:t>Interopérabilité</a:t>
            </a:r>
          </a:p>
        </p:txBody>
      </p:sp>
      <p:sp>
        <p:nvSpPr>
          <p:cNvPr id="12" name="Rectangle 11">
            <a:extLst>
              <a:ext uri="{FF2B5EF4-FFF2-40B4-BE49-F238E27FC236}">
                <a16:creationId xmlns:a16="http://schemas.microsoft.com/office/drawing/2014/main" id="{C7732312-EF99-CFC3-233F-B6652E483945}"/>
              </a:ext>
            </a:extLst>
          </p:cNvPr>
          <p:cNvSpPr/>
          <p:nvPr/>
        </p:nvSpPr>
        <p:spPr>
          <a:xfrm rot="5400000">
            <a:off x="5929054" y="2170134"/>
            <a:ext cx="1287002" cy="653919"/>
          </a:xfrm>
          <a:prstGeom prst="rect">
            <a:avLst/>
          </a:prstGeom>
          <a:noFill/>
        </p:spPr>
        <p:txBody>
          <a:bodyPr spcFirstLastPara="1" wrap="none" lIns="68580" tIns="34290" rIns="68580" bIns="34290"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w="0"/>
                <a:solidFill>
                  <a:srgbClr val="EEECE1">
                    <a:lumMod val="50000"/>
                  </a:srgbClr>
                </a:solidFill>
                <a:effectLst>
                  <a:outerShdw blurRad="38100" dist="19050" dir="2700000" algn="tl" rotWithShape="0">
                    <a:prstClr val="black">
                      <a:alpha val="40000"/>
                    </a:prstClr>
                  </a:outerShdw>
                </a:effectLst>
                <a:uLnTx/>
                <a:uFillTx/>
                <a:latin typeface="Calibri"/>
                <a:ea typeface="+mn-ea"/>
                <a:cs typeface="+mn-cs"/>
              </a:rPr>
              <a:t>DATA</a:t>
            </a:r>
          </a:p>
        </p:txBody>
      </p:sp>
      <p:sp>
        <p:nvSpPr>
          <p:cNvPr id="14" name="Rectangle 13">
            <a:extLst>
              <a:ext uri="{FF2B5EF4-FFF2-40B4-BE49-F238E27FC236}">
                <a16:creationId xmlns:a16="http://schemas.microsoft.com/office/drawing/2014/main" id="{C45B3794-858A-5DC8-9573-72E2C5C32AF9}"/>
              </a:ext>
            </a:extLst>
          </p:cNvPr>
          <p:cNvSpPr/>
          <p:nvPr/>
        </p:nvSpPr>
        <p:spPr>
          <a:xfrm rot="5400000">
            <a:off x="1149627" y="2183726"/>
            <a:ext cx="1969470" cy="776048"/>
          </a:xfrm>
          <a:prstGeom prst="rect">
            <a:avLst/>
          </a:prstGeom>
          <a:noFill/>
        </p:spPr>
        <p:txBody>
          <a:bodyPr spcFirstLastPara="1" wrap="none" lIns="68580" tIns="34290" rIns="68580" bIns="34290" numCol="1">
            <a:prstTxWarp prst="textArchDown">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solidFill>
                  <a:srgbClr val="C9BBA1"/>
                </a:solidFill>
                <a:effectLst/>
                <a:uLnTx/>
                <a:uFillTx/>
                <a:latin typeface="Calibri"/>
                <a:ea typeface="+mn-ea"/>
                <a:cs typeface="+mn-cs"/>
              </a:rPr>
              <a:t>Intelligence artificielle</a:t>
            </a:r>
          </a:p>
        </p:txBody>
      </p:sp>
      <p:sp>
        <p:nvSpPr>
          <p:cNvPr id="15" name="Espace réservé du texte 2">
            <a:extLst>
              <a:ext uri="{FF2B5EF4-FFF2-40B4-BE49-F238E27FC236}">
                <a16:creationId xmlns:a16="http://schemas.microsoft.com/office/drawing/2014/main" id="{AC72225E-8886-6518-3AAB-00C0EC163437}"/>
              </a:ext>
            </a:extLst>
          </p:cNvPr>
          <p:cNvSpPr txBox="1">
            <a:spLocks/>
          </p:cNvSpPr>
          <p:nvPr/>
        </p:nvSpPr>
        <p:spPr>
          <a:xfrm>
            <a:off x="26667" y="505520"/>
            <a:ext cx="2921696" cy="441722"/>
          </a:xfrm>
          <a:prstGeom prst="rect">
            <a:avLst/>
          </a:prstGeom>
        </p:spPr>
        <p:txBody>
          <a:bodyPr vert="horz" lIns="91440" tIns="45720" rIns="91440" bIns="45720" rtlCol="0" anchor="ctr">
            <a:noAutofit/>
          </a:bodyPr>
          <a:lstStyle>
            <a:defPPr>
              <a:defRPr lang="fr-FR"/>
            </a:defPPr>
            <a:lvl1pPr algn="ctr">
              <a:spcBef>
                <a:spcPct val="0"/>
              </a:spcBef>
              <a:buNone/>
              <a:defRPr sz="2000" b="1">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j-ea"/>
                <a:cs typeface="+mj-cs"/>
              </a:rPr>
              <a:t>Le projet thérapeutique : notre architecture commune</a:t>
            </a:r>
          </a:p>
        </p:txBody>
      </p:sp>
      <p:sp>
        <p:nvSpPr>
          <p:cNvPr id="16" name="Text 3">
            <a:extLst>
              <a:ext uri="{FF2B5EF4-FFF2-40B4-BE49-F238E27FC236}">
                <a16:creationId xmlns:a16="http://schemas.microsoft.com/office/drawing/2014/main" id="{310E8EFD-E4BB-12C3-47CD-BEC1382C1000}"/>
              </a:ext>
            </a:extLst>
          </p:cNvPr>
          <p:cNvSpPr/>
          <p:nvPr/>
        </p:nvSpPr>
        <p:spPr>
          <a:xfrm>
            <a:off x="6465885" y="752036"/>
            <a:ext cx="2346173"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*Recommandations</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*Protocoles</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*Livret thérapeutique</a:t>
            </a:r>
          </a:p>
        </p:txBody>
      </p:sp>
      <p:sp>
        <p:nvSpPr>
          <p:cNvPr id="17" name="Text 3">
            <a:extLst>
              <a:ext uri="{FF2B5EF4-FFF2-40B4-BE49-F238E27FC236}">
                <a16:creationId xmlns:a16="http://schemas.microsoft.com/office/drawing/2014/main" id="{44BEF9CF-BFAA-DA2A-03C5-2DA8991C91E7}"/>
              </a:ext>
            </a:extLst>
          </p:cNvPr>
          <p:cNvSpPr/>
          <p:nvPr/>
        </p:nvSpPr>
        <p:spPr>
          <a:xfrm>
            <a:off x="7454029" y="2194916"/>
            <a:ext cx="2346173"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*Pharmacie clinique</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*Education du patient</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*Prévention de la iatrogénie</a:t>
            </a:r>
          </a:p>
        </p:txBody>
      </p:sp>
      <p:sp>
        <p:nvSpPr>
          <p:cNvPr id="18" name="Text 3">
            <a:extLst>
              <a:ext uri="{FF2B5EF4-FFF2-40B4-BE49-F238E27FC236}">
                <a16:creationId xmlns:a16="http://schemas.microsoft.com/office/drawing/2014/main" id="{80281645-E93C-0C38-AC9C-AB51BF934E26}"/>
              </a:ext>
            </a:extLst>
          </p:cNvPr>
          <p:cNvSpPr/>
          <p:nvPr/>
        </p:nvSpPr>
        <p:spPr>
          <a:xfrm>
            <a:off x="6797827" y="3983444"/>
            <a:ext cx="2346173"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*Robotisation</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*PDA</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*Traçabilité </a:t>
            </a:r>
            <a:r>
              <a:rPr kumimoji="0" lang="fr-FR" sz="900" b="0" i="0" u="none" strike="noStrike" kern="1200" cap="none" spc="0" normalizeH="0" baseline="0" noProof="0" dirty="0" err="1">
                <a:ln>
                  <a:noFill/>
                </a:ln>
                <a:solidFill>
                  <a:prstClr val="black"/>
                </a:solidFill>
                <a:effectLst/>
                <a:uLnTx/>
                <a:uFillTx/>
                <a:latin typeface="Montserrat Light" panose="00000400000000000000" pitchFamily="2" charset="0"/>
                <a:ea typeface="+mn-ea"/>
                <a:cs typeface="+mn-cs"/>
              </a:rPr>
              <a:t>med</a:t>
            </a: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 et DMS</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*Préparation centralisée</a:t>
            </a:r>
          </a:p>
        </p:txBody>
      </p:sp>
      <p:sp>
        <p:nvSpPr>
          <p:cNvPr id="19" name="Text 3">
            <a:extLst>
              <a:ext uri="{FF2B5EF4-FFF2-40B4-BE49-F238E27FC236}">
                <a16:creationId xmlns:a16="http://schemas.microsoft.com/office/drawing/2014/main" id="{9E714EC0-4F73-7664-5F95-9656FF6F144C}"/>
              </a:ext>
            </a:extLst>
          </p:cNvPr>
          <p:cNvSpPr/>
          <p:nvPr/>
        </p:nvSpPr>
        <p:spPr>
          <a:xfrm>
            <a:off x="315563" y="3380338"/>
            <a:ext cx="2346173"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*Pivot sémantique</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*Pivot syntaxique</a:t>
            </a:r>
          </a:p>
        </p:txBody>
      </p:sp>
      <p:sp>
        <p:nvSpPr>
          <p:cNvPr id="20" name="Text 3">
            <a:extLst>
              <a:ext uri="{FF2B5EF4-FFF2-40B4-BE49-F238E27FC236}">
                <a16:creationId xmlns:a16="http://schemas.microsoft.com/office/drawing/2014/main" id="{AEF78BFF-FC69-3A4F-FB87-88FA9B2AD53E}"/>
              </a:ext>
            </a:extLst>
          </p:cNvPr>
          <p:cNvSpPr/>
          <p:nvPr/>
        </p:nvSpPr>
        <p:spPr>
          <a:xfrm>
            <a:off x="287761" y="1476760"/>
            <a:ext cx="2346173" cy="376833"/>
          </a:xfrm>
          <a:prstGeom prst="rect">
            <a:avLst/>
          </a:prstGeom>
          <a:noFill/>
          <a:ln/>
        </p:spPr>
        <p:txBody>
          <a:bodyPr wrap="square" lIns="0" tIns="0" rIns="0" bIns="0" rtlCol="0" anchor="t"/>
          <a:lstStyle/>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*Recherche</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*Modélisation</a:t>
            </a:r>
          </a:p>
          <a:p>
            <a:pPr marL="0" marR="0" lvl="0" indent="0" algn="l" defTabSz="914400" rtl="0" eaLnBrk="1" fontAlgn="auto" latinLnBrk="0" hangingPunct="1">
              <a:lnSpc>
                <a:spcPts val="1463"/>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*Soutenabilité économique</a:t>
            </a:r>
          </a:p>
        </p:txBody>
      </p:sp>
      <p:sp>
        <p:nvSpPr>
          <p:cNvPr id="21" name="Ellipse 20">
            <a:extLst>
              <a:ext uri="{FF2B5EF4-FFF2-40B4-BE49-F238E27FC236}">
                <a16:creationId xmlns:a16="http://schemas.microsoft.com/office/drawing/2014/main" id="{68EA04D9-F07F-5776-0936-227291813F85}"/>
              </a:ext>
            </a:extLst>
          </p:cNvPr>
          <p:cNvSpPr/>
          <p:nvPr/>
        </p:nvSpPr>
        <p:spPr>
          <a:xfrm>
            <a:off x="73873" y="3444046"/>
            <a:ext cx="174885" cy="11243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a:ln>
                <a:noFill/>
              </a:ln>
              <a:solidFill>
                <a:prstClr val="white"/>
              </a:solidFill>
              <a:effectLst/>
              <a:uLnTx/>
              <a:uFillTx/>
              <a:latin typeface="Calibri"/>
              <a:ea typeface="+mn-ea"/>
              <a:cs typeface="+mn-cs"/>
            </a:endParaRPr>
          </a:p>
        </p:txBody>
      </p:sp>
      <p:sp>
        <p:nvSpPr>
          <p:cNvPr id="22" name="Ellipse 21">
            <a:extLst>
              <a:ext uri="{FF2B5EF4-FFF2-40B4-BE49-F238E27FC236}">
                <a16:creationId xmlns:a16="http://schemas.microsoft.com/office/drawing/2014/main" id="{83704526-6FA3-24EC-B251-0F2ADF4EBFC6}"/>
              </a:ext>
            </a:extLst>
          </p:cNvPr>
          <p:cNvSpPr/>
          <p:nvPr/>
        </p:nvSpPr>
        <p:spPr>
          <a:xfrm>
            <a:off x="73873" y="1628515"/>
            <a:ext cx="174885" cy="112439"/>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956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5803EF43-1E9A-0CFB-F09E-64C462ADED5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59A63BB-C847-1809-60F0-99C5582FA13F}"/>
              </a:ext>
            </a:extLst>
          </p:cNvPr>
          <p:cNvSpPr/>
          <p:nvPr/>
        </p:nvSpPr>
        <p:spPr>
          <a:xfrm>
            <a:off x="179512" y="282883"/>
            <a:ext cx="8784976" cy="448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a:extLst>
              <a:ext uri="{FF2B5EF4-FFF2-40B4-BE49-F238E27FC236}">
                <a16:creationId xmlns:a16="http://schemas.microsoft.com/office/drawing/2014/main" id="{57204CDE-6EFC-C639-4C3F-EE270857B8D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itre 1">
            <a:extLst>
              <a:ext uri="{FF2B5EF4-FFF2-40B4-BE49-F238E27FC236}">
                <a16:creationId xmlns:a16="http://schemas.microsoft.com/office/drawing/2014/main" id="{A120AE63-B5AB-DE9B-6893-1807DAFD71FD}"/>
              </a:ext>
            </a:extLst>
          </p:cNvPr>
          <p:cNvSpPr>
            <a:spLocks noGrp="1"/>
          </p:cNvSpPr>
          <p:nvPr>
            <p:ph type="title"/>
          </p:nvPr>
        </p:nvSpPr>
        <p:spPr>
          <a:xfrm>
            <a:off x="457200" y="252168"/>
            <a:ext cx="8229600" cy="651719"/>
          </a:xfrm>
        </p:spPr>
        <p:txBody>
          <a:bodyPr>
            <a:noAutofit/>
          </a:bodyPr>
          <a:lstStyle/>
          <a:p>
            <a:r>
              <a:rPr lang="fr-FR" sz="2000" b="1" dirty="0"/>
              <a:t>Des usages déjà concrets *… des briques – pas encore un système</a:t>
            </a:r>
          </a:p>
        </p:txBody>
      </p:sp>
      <p:sp>
        <p:nvSpPr>
          <p:cNvPr id="3" name="Espace réservé du numéro de diapositive 2">
            <a:extLst>
              <a:ext uri="{FF2B5EF4-FFF2-40B4-BE49-F238E27FC236}">
                <a16:creationId xmlns:a16="http://schemas.microsoft.com/office/drawing/2014/main" id="{1586E3E4-DEED-8A1B-FC07-8C855D63DE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CC3F4C1F-955C-E156-DDBA-407ACE4B7F79}"/>
              </a:ext>
            </a:extLst>
          </p:cNvPr>
          <p:cNvSpPr txBox="1"/>
          <p:nvPr/>
        </p:nvSpPr>
        <p:spPr>
          <a:xfrm>
            <a:off x="179512" y="33668"/>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Image 11">
            <a:extLst>
              <a:ext uri="{FF2B5EF4-FFF2-40B4-BE49-F238E27FC236}">
                <a16:creationId xmlns:a16="http://schemas.microsoft.com/office/drawing/2014/main" id="{A5137D41-3598-AFA1-109D-42C273673BC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6" name="Rectangle 5">
            <a:extLst>
              <a:ext uri="{FF2B5EF4-FFF2-40B4-BE49-F238E27FC236}">
                <a16:creationId xmlns:a16="http://schemas.microsoft.com/office/drawing/2014/main" id="{BC139243-6FB3-621D-D09A-0A822C36A84C}"/>
              </a:ext>
            </a:extLst>
          </p:cNvPr>
          <p:cNvSpPr/>
          <p:nvPr/>
        </p:nvSpPr>
        <p:spPr>
          <a:xfrm>
            <a:off x="3419872" y="713833"/>
            <a:ext cx="5472608" cy="40314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Aide à la décision : SADP</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Editeur « Maison » comme aux HUG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Editeurs commerciaux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Keenturtle : </a:t>
            </a:r>
            <a:r>
              <a:rPr kumimoji="0" lang="fr-FR" sz="1200" b="0" i="1" u="none" strike="noStrike" kern="1200" cap="none" spc="0" normalizeH="0" baseline="0" noProof="0" dirty="0" err="1">
                <a:ln>
                  <a:noFill/>
                </a:ln>
                <a:solidFill>
                  <a:prstClr val="black"/>
                </a:solidFill>
                <a:effectLst/>
                <a:uLnTx/>
                <a:uFillTx/>
                <a:latin typeface="Calibri"/>
                <a:ea typeface="+mn-ea"/>
                <a:cs typeface="+mn-cs"/>
              </a:rPr>
              <a:t>PharmaClass</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PharmIA</a:t>
            </a:r>
            <a:r>
              <a:rPr kumimoji="0" lang="fr-FR" sz="1200" b="0" i="0" u="none" strike="noStrike" kern="1200" cap="none" spc="0" normalizeH="0" baseline="0" noProof="0" dirty="0">
                <a:ln>
                  <a:noFill/>
                </a:ln>
                <a:solidFill>
                  <a:prstClr val="black"/>
                </a:solidFill>
                <a:effectLst/>
                <a:uLnTx/>
                <a:uFillTx/>
                <a:latin typeface="Calibri"/>
                <a:ea typeface="+mn-ea"/>
                <a:cs typeface="+mn-cs"/>
              </a:rPr>
              <a:t> : </a:t>
            </a:r>
            <a:r>
              <a:rPr kumimoji="0" lang="fr-FR" sz="1200" b="0" i="1" u="none" strike="noStrike" kern="1200" cap="none" spc="0" normalizeH="0" baseline="0" noProof="0" dirty="0" err="1">
                <a:ln>
                  <a:noFill/>
                </a:ln>
                <a:solidFill>
                  <a:prstClr val="black"/>
                </a:solidFill>
                <a:effectLst/>
                <a:uLnTx/>
                <a:uFillTx/>
                <a:latin typeface="Calibri"/>
                <a:ea typeface="+mn-ea"/>
                <a:cs typeface="+mn-cs"/>
              </a:rPr>
              <a:t>PharmIA</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Vidal : </a:t>
            </a:r>
            <a:r>
              <a:rPr kumimoji="0" lang="fr-FR" sz="1200" b="0" i="1" u="none" strike="noStrike" kern="1200" cap="none" spc="0" normalizeH="0" baseline="0" noProof="0" dirty="0">
                <a:ln>
                  <a:noFill/>
                </a:ln>
                <a:solidFill>
                  <a:prstClr val="black"/>
                </a:solidFill>
                <a:effectLst/>
                <a:uLnTx/>
                <a:uFillTx/>
                <a:latin typeface="Calibri"/>
                <a:ea typeface="+mn-ea"/>
                <a:cs typeface="+mn-cs"/>
              </a:rPr>
              <a:t>Vidal</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1" u="none" strike="noStrike" kern="1200" cap="none" spc="0" normalizeH="0" baseline="0" noProof="0" dirty="0">
                <a:ln>
                  <a:noFill/>
                </a:ln>
                <a:solidFill>
                  <a:prstClr val="black"/>
                </a:solidFill>
                <a:effectLst/>
                <a:uLnTx/>
                <a:uFillTx/>
                <a:latin typeface="Calibri"/>
                <a:ea typeface="+mn-ea"/>
                <a:cs typeface="+mn-cs"/>
              </a:rPr>
              <a:t>Sentinel</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Bimedoc</a:t>
            </a:r>
            <a:r>
              <a:rPr kumimoji="0" lang="fr-FR" sz="1200" b="0" i="0" u="none" strike="noStrike" kern="1200" cap="none" spc="0" normalizeH="0" baseline="0" noProof="0" dirty="0">
                <a:ln>
                  <a:noFill/>
                </a:ln>
                <a:solidFill>
                  <a:prstClr val="black"/>
                </a:solidFill>
                <a:effectLst/>
                <a:uLnTx/>
                <a:uFillTx/>
                <a:latin typeface="Calibri"/>
                <a:ea typeface="+mn-ea"/>
                <a:cs typeface="+mn-cs"/>
              </a:rPr>
              <a:t> : </a:t>
            </a:r>
            <a:r>
              <a:rPr kumimoji="0" lang="fr-FR" sz="1200" b="0" i="1" u="none" strike="noStrike" kern="1200" cap="none" spc="0" normalizeH="0" baseline="0" noProof="0" dirty="0" err="1">
                <a:ln>
                  <a:noFill/>
                </a:ln>
                <a:solidFill>
                  <a:prstClr val="black"/>
                </a:solidFill>
                <a:effectLst/>
                <a:uLnTx/>
                <a:uFillTx/>
                <a:latin typeface="Calibri"/>
                <a:ea typeface="+mn-ea"/>
                <a:cs typeface="+mn-cs"/>
              </a:rPr>
              <a:t>Bimedoc</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1" u="none" strike="noStrike" kern="1200" cap="none" spc="0" normalizeH="0" baseline="0" noProof="0" dirty="0" err="1">
                <a:ln>
                  <a:noFill/>
                </a:ln>
                <a:solidFill>
                  <a:prstClr val="black"/>
                </a:solidFill>
                <a:effectLst/>
                <a:uLnTx/>
                <a:uFillTx/>
                <a:latin typeface="Calibri"/>
                <a:ea typeface="+mn-ea"/>
                <a:cs typeface="+mn-cs"/>
              </a:rPr>
              <a:t>Detect</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Numih</a:t>
            </a:r>
            <a:r>
              <a:rPr kumimoji="0" lang="fr-FR" sz="1200" b="0" i="0" u="none" strike="noStrike" kern="1200" cap="none" spc="0" normalizeH="0" baseline="0" noProof="0" dirty="0">
                <a:ln>
                  <a:noFill/>
                </a:ln>
                <a:solidFill>
                  <a:prstClr val="black"/>
                </a:solidFill>
                <a:effectLst/>
                <a:uLnTx/>
                <a:uFillTx/>
                <a:latin typeface="Calibri"/>
                <a:ea typeface="+mn-ea"/>
                <a:cs typeface="+mn-cs"/>
              </a:rPr>
              <a:t> France : </a:t>
            </a:r>
            <a:r>
              <a:rPr kumimoji="0" lang="fr-FR" sz="1200" b="0" i="1" u="none" strike="noStrike" kern="1200" cap="none" spc="0" normalizeH="0" baseline="0" noProof="0" dirty="0" err="1">
                <a:ln>
                  <a:noFill/>
                </a:ln>
                <a:solidFill>
                  <a:prstClr val="black"/>
                </a:solidFill>
                <a:effectLst/>
                <a:uLnTx/>
                <a:uFillTx/>
                <a:latin typeface="Calibri"/>
                <a:ea typeface="+mn-ea"/>
                <a:cs typeface="+mn-cs"/>
              </a:rPr>
              <a:t>DispensIAtion</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Aide à la préparation, sécurisation des process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Eurekam</a:t>
            </a:r>
            <a:r>
              <a:rPr kumimoji="0" lang="fr-FR" sz="1200" b="0" i="0" u="none" strike="noStrike" kern="1200" cap="none" spc="0" normalizeH="0" baseline="0" noProof="0" dirty="0">
                <a:ln>
                  <a:noFill/>
                </a:ln>
                <a:solidFill>
                  <a:prstClr val="black"/>
                </a:solidFill>
                <a:effectLst/>
                <a:uLnTx/>
                <a:uFillTx/>
                <a:latin typeface="Calibri"/>
                <a:ea typeface="+mn-ea"/>
                <a:cs typeface="+mn-cs"/>
              </a:rPr>
              <a:t> : </a:t>
            </a:r>
            <a:r>
              <a:rPr kumimoji="0" lang="fr-FR" sz="1200" b="0" i="1" u="none" strike="noStrike" kern="1200" cap="none" spc="0" normalizeH="0" baseline="0" noProof="0" dirty="0" err="1">
                <a:ln>
                  <a:noFill/>
                </a:ln>
                <a:solidFill>
                  <a:prstClr val="black"/>
                </a:solidFill>
                <a:effectLst/>
                <a:uLnTx/>
                <a:uFillTx/>
                <a:latin typeface="Calibri"/>
                <a:ea typeface="+mn-ea"/>
                <a:cs typeface="+mn-cs"/>
              </a:rPr>
              <a:t>Drugcam</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prstClr val="black"/>
                </a:solidFill>
                <a:effectLst/>
                <a:uLnTx/>
                <a:uFillTx/>
                <a:latin typeface="Calibri"/>
                <a:ea typeface="+mn-ea"/>
                <a:cs typeface="+mn-cs"/>
              </a:rPr>
              <a:t>Drugoptimal</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prstClr val="black"/>
                </a:solidFill>
                <a:effectLst/>
                <a:uLnTx/>
                <a:uFillTx/>
                <a:latin typeface="Calibri"/>
                <a:ea typeface="+mn-ea"/>
                <a:cs typeface="+mn-cs"/>
              </a:rPr>
              <a:t>Ancitrack</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Outil de gestion des ruptures HUG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Dispositifs médicaux numériques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IA ambiante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 Liste non exhaustive</a:t>
            </a:r>
          </a:p>
        </p:txBody>
      </p:sp>
      <p:pic>
        <p:nvPicPr>
          <p:cNvPr id="2" name="Image 1">
            <a:extLst>
              <a:ext uri="{FF2B5EF4-FFF2-40B4-BE49-F238E27FC236}">
                <a16:creationId xmlns:a16="http://schemas.microsoft.com/office/drawing/2014/main" id="{5AF84630-133E-2C2C-BB04-07AA9CCD8653}"/>
              </a:ext>
            </a:extLst>
          </p:cNvPr>
          <p:cNvPicPr>
            <a:picLocks noChangeAspect="1"/>
          </p:cNvPicPr>
          <p:nvPr/>
        </p:nvPicPr>
        <p:blipFill>
          <a:blip r:embed="rId4"/>
          <a:srcRect t="8277"/>
          <a:stretch>
            <a:fillRect/>
          </a:stretch>
        </p:blipFill>
        <p:spPr>
          <a:xfrm>
            <a:off x="201290" y="797419"/>
            <a:ext cx="3218582" cy="3936227"/>
          </a:xfrm>
          <a:prstGeom prst="rect">
            <a:avLst/>
          </a:prstGeom>
        </p:spPr>
      </p:pic>
    </p:spTree>
    <p:extLst>
      <p:ext uri="{BB962C8B-B14F-4D97-AF65-F5344CB8AC3E}">
        <p14:creationId xmlns:p14="http://schemas.microsoft.com/office/powerpoint/2010/main" val="76033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E3A0155C-E720-E70E-8DD4-85E29FA3D0A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B364B74-03EC-0681-620E-FC156999507D}"/>
              </a:ext>
            </a:extLst>
          </p:cNvPr>
          <p:cNvSpPr/>
          <p:nvPr/>
        </p:nvSpPr>
        <p:spPr>
          <a:xfrm>
            <a:off x="168420" y="298733"/>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a:extLst>
              <a:ext uri="{FF2B5EF4-FFF2-40B4-BE49-F238E27FC236}">
                <a16:creationId xmlns:a16="http://schemas.microsoft.com/office/drawing/2014/main" id="{204A8D10-9769-199C-1C51-02CE7621678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a:extLst>
              <a:ext uri="{FF2B5EF4-FFF2-40B4-BE49-F238E27FC236}">
                <a16:creationId xmlns:a16="http://schemas.microsoft.com/office/drawing/2014/main" id="{1F557164-80CD-40B9-0840-F3FFBE4810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591089DE-902E-2512-36E1-151930F66A4D}"/>
              </a:ext>
            </a:extLst>
          </p:cNvPr>
          <p:cNvSpPr txBox="1"/>
          <p:nvPr/>
        </p:nvSpPr>
        <p:spPr>
          <a:xfrm>
            <a:off x="179512" y="33668"/>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Image 11">
            <a:extLst>
              <a:ext uri="{FF2B5EF4-FFF2-40B4-BE49-F238E27FC236}">
                <a16:creationId xmlns:a16="http://schemas.microsoft.com/office/drawing/2014/main" id="{3D8509D0-01AF-1CF7-92D0-177C182A300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2" name="Rectangle : coins arrondis 1">
            <a:extLst>
              <a:ext uri="{FF2B5EF4-FFF2-40B4-BE49-F238E27FC236}">
                <a16:creationId xmlns:a16="http://schemas.microsoft.com/office/drawing/2014/main" id="{B82F12CD-D9D0-4396-D39B-FE9E3F42A5D5}"/>
              </a:ext>
            </a:extLst>
          </p:cNvPr>
          <p:cNvSpPr/>
          <p:nvPr/>
        </p:nvSpPr>
        <p:spPr>
          <a:xfrm>
            <a:off x="316709" y="1935493"/>
            <a:ext cx="2239067" cy="1296144"/>
          </a:xfrm>
          <a:prstGeom prst="roundRect">
            <a:avLst/>
          </a:prstGeom>
          <a:solidFill>
            <a:srgbClr val="96C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Synthèse automatique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Retranscription et résumé des échanges soignant-patient en temps réel</a:t>
            </a:r>
          </a:p>
        </p:txBody>
      </p:sp>
      <p:sp>
        <p:nvSpPr>
          <p:cNvPr id="4" name="Rectangle : coins arrondis 3">
            <a:extLst>
              <a:ext uri="{FF2B5EF4-FFF2-40B4-BE49-F238E27FC236}">
                <a16:creationId xmlns:a16="http://schemas.microsoft.com/office/drawing/2014/main" id="{F60CC9F6-3BBE-B2F1-5CE4-00DFF7B703DB}"/>
              </a:ext>
            </a:extLst>
          </p:cNvPr>
          <p:cNvSpPr/>
          <p:nvPr/>
        </p:nvSpPr>
        <p:spPr>
          <a:xfrm>
            <a:off x="2704065" y="1935546"/>
            <a:ext cx="2155967" cy="1296144"/>
          </a:xfrm>
          <a:prstGeom prst="roundRect">
            <a:avLst/>
          </a:prstGeom>
          <a:solidFill>
            <a:srgbClr val="96C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Génération de compte rendu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CR patient, CR spécialistes produits automatiquement</a:t>
            </a:r>
          </a:p>
        </p:txBody>
      </p:sp>
      <p:sp>
        <p:nvSpPr>
          <p:cNvPr id="6" name="Rectangle : coins arrondis 5">
            <a:extLst>
              <a:ext uri="{FF2B5EF4-FFF2-40B4-BE49-F238E27FC236}">
                <a16:creationId xmlns:a16="http://schemas.microsoft.com/office/drawing/2014/main" id="{ADBBC030-F4E7-E177-A9FD-95D8D344FCC9}"/>
              </a:ext>
            </a:extLst>
          </p:cNvPr>
          <p:cNvSpPr/>
          <p:nvPr/>
        </p:nvSpPr>
        <p:spPr>
          <a:xfrm>
            <a:off x="285056" y="3363838"/>
            <a:ext cx="4574976" cy="1296144"/>
          </a:xfrm>
          <a:prstGeom prst="roundRect">
            <a:avLst/>
          </a:prstGeom>
          <a:solidFill>
            <a:srgbClr val="96C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Exploitation des données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Analyse des données en temps réel pour enrichir la décision thérapeutique</a:t>
            </a:r>
          </a:p>
        </p:txBody>
      </p:sp>
      <p:sp>
        <p:nvSpPr>
          <p:cNvPr id="7" name="Titre 1">
            <a:extLst>
              <a:ext uri="{FF2B5EF4-FFF2-40B4-BE49-F238E27FC236}">
                <a16:creationId xmlns:a16="http://schemas.microsoft.com/office/drawing/2014/main" id="{C8159E4B-87C4-E98E-B5EF-A4727CFDF850}"/>
              </a:ext>
            </a:extLst>
          </p:cNvPr>
          <p:cNvSpPr>
            <a:spLocks noGrp="1"/>
          </p:cNvSpPr>
          <p:nvPr>
            <p:ph type="title"/>
          </p:nvPr>
        </p:nvSpPr>
        <p:spPr>
          <a:xfrm>
            <a:off x="291875" y="332871"/>
            <a:ext cx="8229600" cy="651719"/>
          </a:xfrm>
        </p:spPr>
        <p:txBody>
          <a:bodyPr vert="horz" lIns="91440" tIns="45720" rIns="91440" bIns="45720" rtlCol="0" anchor="ctr">
            <a:noAutofit/>
          </a:bodyPr>
          <a:lstStyle/>
          <a:p>
            <a:r>
              <a:rPr lang="fr-FR" sz="2000" b="1" dirty="0"/>
              <a:t>IA Ambiante =&gt; une révolution silencieuse</a:t>
            </a:r>
          </a:p>
        </p:txBody>
      </p:sp>
      <p:sp>
        <p:nvSpPr>
          <p:cNvPr id="13" name="Titre 1">
            <a:extLst>
              <a:ext uri="{FF2B5EF4-FFF2-40B4-BE49-F238E27FC236}">
                <a16:creationId xmlns:a16="http://schemas.microsoft.com/office/drawing/2014/main" id="{53A735B8-C8CF-5950-05EE-1581FEB71317}"/>
              </a:ext>
            </a:extLst>
          </p:cNvPr>
          <p:cNvSpPr txBox="1">
            <a:spLocks/>
          </p:cNvSpPr>
          <p:nvPr/>
        </p:nvSpPr>
        <p:spPr>
          <a:xfrm>
            <a:off x="190604" y="1012700"/>
            <a:ext cx="8762792" cy="6517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a:ea typeface="+mj-ea"/>
                <a:cs typeface="+mj-cs"/>
              </a:rPr>
              <a:t>Discrète mais profonde, l'IA ambiante transforme le quotidien clinique en capturant, analysant et restituant l'information pour le professionnel de santé</a:t>
            </a:r>
          </a:p>
        </p:txBody>
      </p:sp>
      <p:sp>
        <p:nvSpPr>
          <p:cNvPr id="14" name="Titre 1">
            <a:extLst>
              <a:ext uri="{FF2B5EF4-FFF2-40B4-BE49-F238E27FC236}">
                <a16:creationId xmlns:a16="http://schemas.microsoft.com/office/drawing/2014/main" id="{EACE1E7A-0E74-7CFA-77DD-8089647500E5}"/>
              </a:ext>
            </a:extLst>
          </p:cNvPr>
          <p:cNvSpPr txBox="1">
            <a:spLocks/>
          </p:cNvSpPr>
          <p:nvPr/>
        </p:nvSpPr>
        <p:spPr>
          <a:xfrm>
            <a:off x="5129501" y="1931846"/>
            <a:ext cx="3913718" cy="6517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j-ea"/>
                <a:cs typeface="+mj-cs"/>
              </a:rPr>
              <a:t>👉 Vers un professionnel de santé "augmenté"</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j-ea"/>
                <a:cs typeface="+mj-cs"/>
              </a:rPr>
              <a:t>L'IA ambiante libère le professionnel de santé des tâches à faible valeur ajoutée pour renforcer son rôle clinique et relationnel.</a:t>
            </a:r>
          </a:p>
        </p:txBody>
      </p:sp>
      <p:sp>
        <p:nvSpPr>
          <p:cNvPr id="15" name="Rectangle 14">
            <a:extLst>
              <a:ext uri="{FF2B5EF4-FFF2-40B4-BE49-F238E27FC236}">
                <a16:creationId xmlns:a16="http://schemas.microsoft.com/office/drawing/2014/main" id="{0FF25931-0C85-C5AF-D4DE-80D23C05D9EA}"/>
              </a:ext>
            </a:extLst>
          </p:cNvPr>
          <p:cNvSpPr/>
          <p:nvPr/>
        </p:nvSpPr>
        <p:spPr>
          <a:xfrm>
            <a:off x="5436096" y="2787774"/>
            <a:ext cx="3085379" cy="1727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 Enjeux à maîtriser :</a:t>
            </a:r>
            <a:r>
              <a:rPr kumimoji="0" lang="fr-FR" sz="1400" b="0" i="0" u="none" strike="noStrike" kern="1200" cap="none" spc="0" normalizeH="0" baseline="0" noProof="0" dirty="0">
                <a:ln>
                  <a:noFill/>
                </a:ln>
                <a:solidFill>
                  <a:prstClr val="white"/>
                </a:solidFill>
                <a:effectLst/>
                <a:uLnTx/>
                <a:uFillTx/>
                <a:latin typeface="Calibri"/>
                <a:ea typeface="+mn-ea"/>
                <a:cs typeface="+mn-cs"/>
              </a:rPr>
              <a:t>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Intégration dans les SI existants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 Qualité et fiabilité des recommandations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Positionnement clair du pharmacien dans la chaîne de valeur 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48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2326AF1A-5420-2FA4-0EF8-A39960B9033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5D2DB57-4245-032D-8868-E01290600E49}"/>
              </a:ext>
            </a:extLst>
          </p:cNvPr>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a:extLst>
              <a:ext uri="{FF2B5EF4-FFF2-40B4-BE49-F238E27FC236}">
                <a16:creationId xmlns:a16="http://schemas.microsoft.com/office/drawing/2014/main" id="{F88469B7-C915-4850-D61C-E6FB2AE389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a:extLst>
              <a:ext uri="{FF2B5EF4-FFF2-40B4-BE49-F238E27FC236}">
                <a16:creationId xmlns:a16="http://schemas.microsoft.com/office/drawing/2014/main" id="{AE66A4F2-3203-F3C3-AB9E-CFF7F1D779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C4300C2F-A21B-60AB-52C7-47DD7DABE692}"/>
              </a:ext>
            </a:extLst>
          </p:cNvPr>
          <p:cNvSpPr txBox="1"/>
          <p:nvPr/>
        </p:nvSpPr>
        <p:spPr>
          <a:xfrm>
            <a:off x="179512" y="33668"/>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Image 11">
            <a:extLst>
              <a:ext uri="{FF2B5EF4-FFF2-40B4-BE49-F238E27FC236}">
                <a16:creationId xmlns:a16="http://schemas.microsoft.com/office/drawing/2014/main" id="{C2EFA2FB-69DA-2796-C7A4-28717F920D1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2" name="Titre 1">
            <a:extLst>
              <a:ext uri="{FF2B5EF4-FFF2-40B4-BE49-F238E27FC236}">
                <a16:creationId xmlns:a16="http://schemas.microsoft.com/office/drawing/2014/main" id="{ED8D91E5-44B0-E261-92A7-F66109D5A50C}"/>
              </a:ext>
            </a:extLst>
          </p:cNvPr>
          <p:cNvSpPr txBox="1">
            <a:spLocks/>
          </p:cNvSpPr>
          <p:nvPr/>
        </p:nvSpPr>
        <p:spPr>
          <a:xfrm>
            <a:off x="274352" y="203140"/>
            <a:ext cx="8229600" cy="6517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j-ea"/>
                <a:cs typeface="+mj-cs"/>
              </a:rPr>
              <a:t>Le vrai verrou : data et gouvernance</a:t>
            </a:r>
          </a:p>
        </p:txBody>
      </p:sp>
      <p:pic>
        <p:nvPicPr>
          <p:cNvPr id="6" name="Image 5">
            <a:extLst>
              <a:ext uri="{FF2B5EF4-FFF2-40B4-BE49-F238E27FC236}">
                <a16:creationId xmlns:a16="http://schemas.microsoft.com/office/drawing/2014/main" id="{4B58C331-D48D-C319-A628-65DB11D0855F}"/>
              </a:ext>
            </a:extLst>
          </p:cNvPr>
          <p:cNvPicPr>
            <a:picLocks noChangeAspect="1"/>
          </p:cNvPicPr>
          <p:nvPr/>
        </p:nvPicPr>
        <p:blipFill>
          <a:blip r:embed="rId4"/>
          <a:stretch>
            <a:fillRect/>
          </a:stretch>
        </p:blipFill>
        <p:spPr>
          <a:xfrm>
            <a:off x="-62415" y="772285"/>
            <a:ext cx="5602237" cy="2522505"/>
          </a:xfrm>
          <a:prstGeom prst="rect">
            <a:avLst/>
          </a:prstGeom>
        </p:spPr>
      </p:pic>
      <p:sp>
        <p:nvSpPr>
          <p:cNvPr id="7" name="Espace réservé du contenu 2">
            <a:extLst>
              <a:ext uri="{FF2B5EF4-FFF2-40B4-BE49-F238E27FC236}">
                <a16:creationId xmlns:a16="http://schemas.microsoft.com/office/drawing/2014/main" id="{58E1BC41-B16E-6961-F5BF-6115738D5467}"/>
              </a:ext>
            </a:extLst>
          </p:cNvPr>
          <p:cNvSpPr>
            <a:spLocks noGrp="1"/>
          </p:cNvSpPr>
          <p:nvPr>
            <p:ph idx="1"/>
          </p:nvPr>
        </p:nvSpPr>
        <p:spPr>
          <a:xfrm>
            <a:off x="5539822" y="883569"/>
            <a:ext cx="3211872" cy="2267244"/>
          </a:xfrm>
        </p:spPr>
        <p:txBody>
          <a:bodyPr>
            <a:normAutofit/>
          </a:bodyPr>
          <a:lstStyle/>
          <a:p>
            <a:r>
              <a:rPr lang="fr-FR" sz="1400" b="1" dirty="0"/>
              <a:t>Des données encore fragmentées</a:t>
            </a:r>
            <a:endParaRPr lang="fr-FR" sz="1400" dirty="0"/>
          </a:p>
          <a:p>
            <a:pPr lvl="1"/>
            <a:r>
              <a:rPr lang="fr-FR" sz="1200" dirty="0"/>
              <a:t>Codage hétérogène</a:t>
            </a:r>
          </a:p>
          <a:p>
            <a:pPr lvl="1"/>
            <a:r>
              <a:rPr lang="fr-FR" sz="1200" dirty="0"/>
              <a:t>Pas de langage commun</a:t>
            </a:r>
          </a:p>
          <a:p>
            <a:r>
              <a:rPr lang="fr-FR" sz="1400" b="1" dirty="0"/>
              <a:t>Des outils peu intégrés</a:t>
            </a:r>
            <a:endParaRPr lang="fr-FR" sz="1400" dirty="0"/>
          </a:p>
          <a:p>
            <a:pPr lvl="1"/>
            <a:r>
              <a:rPr lang="fr-FR" sz="1200" dirty="0"/>
              <a:t>Interopérabilité limitée</a:t>
            </a:r>
          </a:p>
          <a:p>
            <a:r>
              <a:rPr lang="fr-FR" sz="1400" b="1" dirty="0"/>
              <a:t>Une gouvernance à structurer</a:t>
            </a:r>
            <a:endParaRPr lang="fr-FR" sz="1400" dirty="0"/>
          </a:p>
          <a:p>
            <a:pPr lvl="1"/>
            <a:r>
              <a:rPr lang="fr-FR" sz="1200" dirty="0"/>
              <a:t>Qui référence ?</a:t>
            </a:r>
          </a:p>
          <a:p>
            <a:pPr lvl="1"/>
            <a:r>
              <a:rPr lang="fr-FR" sz="1200" dirty="0"/>
              <a:t>Qui évalue ?</a:t>
            </a:r>
          </a:p>
          <a:p>
            <a:pPr lvl="1"/>
            <a:r>
              <a:rPr lang="fr-FR" sz="1200" dirty="0"/>
              <a:t>Qui est responsable ?</a:t>
            </a:r>
          </a:p>
          <a:p>
            <a:pPr marL="0" indent="0">
              <a:buNone/>
            </a:pPr>
            <a:endParaRPr lang="fr-FR" sz="1400" dirty="0"/>
          </a:p>
        </p:txBody>
      </p:sp>
      <p:sp>
        <p:nvSpPr>
          <p:cNvPr id="13" name="Espace réservé du texte 2">
            <a:extLst>
              <a:ext uri="{FF2B5EF4-FFF2-40B4-BE49-F238E27FC236}">
                <a16:creationId xmlns:a16="http://schemas.microsoft.com/office/drawing/2014/main" id="{3484C09E-3154-5E79-DF2C-8C328831F148}"/>
              </a:ext>
            </a:extLst>
          </p:cNvPr>
          <p:cNvSpPr txBox="1">
            <a:spLocks/>
          </p:cNvSpPr>
          <p:nvPr/>
        </p:nvSpPr>
        <p:spPr>
          <a:xfrm>
            <a:off x="209951" y="4096104"/>
            <a:ext cx="10803758" cy="588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18487A"/>
                </a:solidFill>
                <a:effectLst/>
                <a:uLnTx/>
                <a:uFillTx/>
                <a:latin typeface="Montserrat Medium" panose="00000600000000000000" pitchFamily="2" charset="0"/>
                <a:ea typeface="Roboto Lt" pitchFamily="2" charset="0"/>
                <a:cs typeface="+mn-cs"/>
              </a:rPr>
              <a:t>Initiative européenne portée par EAHP </a:t>
            </a:r>
            <a:endParaRPr kumimoji="0" lang="fr-FR" sz="1600" b="0" i="0" u="none" strike="noStrike" kern="1200" cap="none" spc="0" normalizeH="0" baseline="0" noProof="0" dirty="0">
              <a:ln>
                <a:noFill/>
              </a:ln>
              <a:solidFill>
                <a:srgbClr val="18487A"/>
              </a:solidFill>
              <a:effectLst/>
              <a:uLnTx/>
              <a:uFillTx/>
              <a:latin typeface="Montserrat Medium" panose="00000600000000000000" pitchFamily="2" charset="0"/>
              <a:ea typeface="Roboto Lt" pitchFamily="2" charset="0"/>
              <a:cs typeface="+mn-cs"/>
            </a:endParaRPr>
          </a:p>
        </p:txBody>
      </p:sp>
      <p:pic>
        <p:nvPicPr>
          <p:cNvPr id="14" name="Image 13" descr="Une image contenant texte, Police, logo, Graphique&#10;&#10;Le contenu généré par l’IA peut être incorrect.">
            <a:extLst>
              <a:ext uri="{FF2B5EF4-FFF2-40B4-BE49-F238E27FC236}">
                <a16:creationId xmlns:a16="http://schemas.microsoft.com/office/drawing/2014/main" id="{6A54541F-8B11-8064-6472-4E002CEF29AD}"/>
              </a:ext>
            </a:extLst>
          </p:cNvPr>
          <p:cNvPicPr>
            <a:picLocks noChangeAspect="1"/>
          </p:cNvPicPr>
          <p:nvPr/>
        </p:nvPicPr>
        <p:blipFill>
          <a:blip r:embed="rId5"/>
          <a:stretch>
            <a:fillRect/>
          </a:stretch>
        </p:blipFill>
        <p:spPr>
          <a:xfrm>
            <a:off x="6228184" y="3898576"/>
            <a:ext cx="1572111" cy="727024"/>
          </a:xfrm>
          <a:prstGeom prst="rect">
            <a:avLst/>
          </a:prstGeom>
        </p:spPr>
      </p:pic>
      <p:pic>
        <p:nvPicPr>
          <p:cNvPr id="16" name="Image 15">
            <a:extLst>
              <a:ext uri="{FF2B5EF4-FFF2-40B4-BE49-F238E27FC236}">
                <a16:creationId xmlns:a16="http://schemas.microsoft.com/office/drawing/2014/main" id="{E117B2BA-87A2-CA9B-153A-B39B34949698}"/>
              </a:ext>
            </a:extLst>
          </p:cNvPr>
          <p:cNvPicPr>
            <a:picLocks noChangeAspect="1"/>
          </p:cNvPicPr>
          <p:nvPr/>
        </p:nvPicPr>
        <p:blipFill>
          <a:blip r:embed="rId6"/>
          <a:stretch>
            <a:fillRect/>
          </a:stretch>
        </p:blipFill>
        <p:spPr>
          <a:xfrm>
            <a:off x="4381386" y="3399055"/>
            <a:ext cx="1790950" cy="1657581"/>
          </a:xfrm>
          <a:prstGeom prst="rect">
            <a:avLst/>
          </a:prstGeom>
        </p:spPr>
      </p:pic>
    </p:spTree>
    <p:extLst>
      <p:ext uri="{BB962C8B-B14F-4D97-AF65-F5344CB8AC3E}">
        <p14:creationId xmlns:p14="http://schemas.microsoft.com/office/powerpoint/2010/main" val="198730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C8E459D7-727E-9BCB-2E9F-5BC35251A6F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64790CB-C376-B008-CF3D-5AF3DB9A633B}"/>
              </a:ext>
            </a:extLst>
          </p:cNvPr>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a:extLst>
              <a:ext uri="{FF2B5EF4-FFF2-40B4-BE49-F238E27FC236}">
                <a16:creationId xmlns:a16="http://schemas.microsoft.com/office/drawing/2014/main" id="{79E519F2-81AD-47AB-306E-0C9CF92863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a:extLst>
              <a:ext uri="{FF2B5EF4-FFF2-40B4-BE49-F238E27FC236}">
                <a16:creationId xmlns:a16="http://schemas.microsoft.com/office/drawing/2014/main" id="{B63AABD0-615F-878A-1FB4-41ABB88C1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021798CF-236F-1B3F-D294-A3C373B49028}"/>
              </a:ext>
            </a:extLst>
          </p:cNvPr>
          <p:cNvSpPr txBox="1"/>
          <p:nvPr/>
        </p:nvSpPr>
        <p:spPr>
          <a:xfrm>
            <a:off x="179512" y="33668"/>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Image 11">
            <a:extLst>
              <a:ext uri="{FF2B5EF4-FFF2-40B4-BE49-F238E27FC236}">
                <a16:creationId xmlns:a16="http://schemas.microsoft.com/office/drawing/2014/main" id="{4C0865C4-5864-E8E7-D401-C9B3974580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6" name="Titre 1">
            <a:extLst>
              <a:ext uri="{FF2B5EF4-FFF2-40B4-BE49-F238E27FC236}">
                <a16:creationId xmlns:a16="http://schemas.microsoft.com/office/drawing/2014/main" id="{D242EBEB-EC8F-2342-5AD0-EA71F71CE915}"/>
              </a:ext>
            </a:extLst>
          </p:cNvPr>
          <p:cNvSpPr txBox="1">
            <a:spLocks/>
          </p:cNvSpPr>
          <p:nvPr/>
        </p:nvSpPr>
        <p:spPr>
          <a:xfrm>
            <a:off x="274352" y="203140"/>
            <a:ext cx="8229600" cy="6517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j-ea"/>
                <a:cs typeface="+mj-cs"/>
              </a:rPr>
              <a:t>Défis et perspectives pour les pharmaciens hospitaliers</a:t>
            </a:r>
          </a:p>
        </p:txBody>
      </p:sp>
      <p:sp>
        <p:nvSpPr>
          <p:cNvPr id="14" name="Rectangle : coins arrondis 13">
            <a:extLst>
              <a:ext uri="{FF2B5EF4-FFF2-40B4-BE49-F238E27FC236}">
                <a16:creationId xmlns:a16="http://schemas.microsoft.com/office/drawing/2014/main" id="{E09F2980-14A2-6926-4F80-8233A0D52AA0}"/>
              </a:ext>
            </a:extLst>
          </p:cNvPr>
          <p:cNvSpPr/>
          <p:nvPr/>
        </p:nvSpPr>
        <p:spPr>
          <a:xfrm>
            <a:off x="261865" y="1024330"/>
            <a:ext cx="4248471" cy="3742933"/>
          </a:xfrm>
          <a:prstGeom prst="roundRect">
            <a:avLst/>
          </a:prstGeom>
          <a:solidFill>
            <a:srgbClr val="96C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Défis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Structurer nos besoins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Prendre la gouvernance des outils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Monter en compétences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Démontrer la valeur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Éviter des inégalités d’accès</a:t>
            </a:r>
          </a:p>
        </p:txBody>
      </p:sp>
      <p:sp>
        <p:nvSpPr>
          <p:cNvPr id="17" name="Rectangle : coins arrondis 16">
            <a:extLst>
              <a:ext uri="{FF2B5EF4-FFF2-40B4-BE49-F238E27FC236}">
                <a16:creationId xmlns:a16="http://schemas.microsoft.com/office/drawing/2014/main" id="{F7C6F022-A653-0A01-08E9-77CF610AA6AA}"/>
              </a:ext>
            </a:extLst>
          </p:cNvPr>
          <p:cNvSpPr/>
          <p:nvPr/>
        </p:nvSpPr>
        <p:spPr>
          <a:xfrm>
            <a:off x="4752188" y="1016603"/>
            <a:ext cx="4248471" cy="3742933"/>
          </a:xfrm>
          <a:prstGeom prst="roundRect">
            <a:avLst/>
          </a:prstGeom>
          <a:solidFill>
            <a:srgbClr val="96C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Ouverture – LFSS 2026</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Reconnaissance de la pertinence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Financement possible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Intéressement aux résultats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Vers un modèle économique ?</a:t>
            </a:r>
          </a:p>
        </p:txBody>
      </p:sp>
    </p:spTree>
    <p:extLst>
      <p:ext uri="{BB962C8B-B14F-4D97-AF65-F5344CB8AC3E}">
        <p14:creationId xmlns:p14="http://schemas.microsoft.com/office/powerpoint/2010/main" val="34865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48BE8479-1899-C742-D59B-4ABFF56518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B1D27B3-F1F8-1760-F097-EA3DF2AE05AC}"/>
              </a:ext>
            </a:extLst>
          </p:cNvPr>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a:extLst>
              <a:ext uri="{FF2B5EF4-FFF2-40B4-BE49-F238E27FC236}">
                <a16:creationId xmlns:a16="http://schemas.microsoft.com/office/drawing/2014/main" id="{6BF4429F-E921-75C2-DBCB-87E234C5A0B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a:extLst>
              <a:ext uri="{FF2B5EF4-FFF2-40B4-BE49-F238E27FC236}">
                <a16:creationId xmlns:a16="http://schemas.microsoft.com/office/drawing/2014/main" id="{60BFD4E5-8C27-25E1-94E2-7CCEE7F73A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C6DF0921-411B-FC94-53F4-EB84F7B3E6FF}"/>
              </a:ext>
            </a:extLst>
          </p:cNvPr>
          <p:cNvSpPr txBox="1"/>
          <p:nvPr/>
        </p:nvSpPr>
        <p:spPr>
          <a:xfrm>
            <a:off x="179512" y="33668"/>
            <a:ext cx="8784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Image 11">
            <a:extLst>
              <a:ext uri="{FF2B5EF4-FFF2-40B4-BE49-F238E27FC236}">
                <a16:creationId xmlns:a16="http://schemas.microsoft.com/office/drawing/2014/main" id="{2A2B789E-97C6-752F-B68B-D6A49C8AF6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pic>
        <p:nvPicPr>
          <p:cNvPr id="4" name="Image 3">
            <a:extLst>
              <a:ext uri="{FF2B5EF4-FFF2-40B4-BE49-F238E27FC236}">
                <a16:creationId xmlns:a16="http://schemas.microsoft.com/office/drawing/2014/main" id="{49ED2B64-37B6-ABA2-092D-956FFCA0955D}"/>
              </a:ext>
            </a:extLst>
          </p:cNvPr>
          <p:cNvPicPr>
            <a:picLocks noChangeAspect="1"/>
          </p:cNvPicPr>
          <p:nvPr/>
        </p:nvPicPr>
        <p:blipFill>
          <a:blip r:embed="rId4"/>
          <a:stretch>
            <a:fillRect/>
          </a:stretch>
        </p:blipFill>
        <p:spPr>
          <a:xfrm>
            <a:off x="213704" y="471194"/>
            <a:ext cx="8716591" cy="4201111"/>
          </a:xfrm>
          <a:prstGeom prst="rect">
            <a:avLst/>
          </a:prstGeom>
        </p:spPr>
      </p:pic>
    </p:spTree>
    <p:extLst>
      <p:ext uri="{BB962C8B-B14F-4D97-AF65-F5344CB8AC3E}">
        <p14:creationId xmlns:p14="http://schemas.microsoft.com/office/powerpoint/2010/main" val="54204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Espace réservé du numéro de diapositive 2"/>
          <p:cNvSpPr>
            <a:spLocks noGrp="1"/>
          </p:cNvSpPr>
          <p:nvPr>
            <p:ph type="sldNum" sz="quarter" idx="12"/>
          </p:nvPr>
        </p:nvSpPr>
        <p:spPr/>
        <p:txBody>
          <a:bodyPr/>
          <a:lstStyle/>
          <a:p>
            <a:fld id="{FA3E2E0A-678F-4012-B539-62B1F17A2C1B}" type="slidenum">
              <a:rPr lang="fr-FR" smtClean="0"/>
              <a:t>2</a:t>
            </a:fld>
            <a:endParaRPr lang="fr-FR"/>
          </a:p>
        </p:txBody>
      </p:sp>
      <p:sp>
        <p:nvSpPr>
          <p:cNvPr id="9" name="ZoneTexte 8"/>
          <p:cNvSpPr txBox="1"/>
          <p:nvPr/>
        </p:nvSpPr>
        <p:spPr>
          <a:xfrm>
            <a:off x="232473" y="3075959"/>
            <a:ext cx="3816424" cy="1408078"/>
          </a:xfrm>
          <a:prstGeom prst="rect">
            <a:avLst/>
          </a:prstGeom>
          <a:solidFill>
            <a:schemeClr val="bg1"/>
          </a:solidFill>
        </p:spPr>
        <p:txBody>
          <a:bodyPr wrap="square" rtlCol="0">
            <a:spAutoFit/>
          </a:bodyPr>
          <a:lstStyle/>
          <a:p>
            <a:pPr algn="ctr"/>
            <a:r>
              <a:rPr lang="fr-FR" sz="1600" b="1" dirty="0">
                <a:solidFill>
                  <a:srgbClr val="C9BBA1"/>
                </a:solidFill>
                <a:latin typeface="Arial" panose="020B0604020202020204" pitchFamily="34" charset="0"/>
                <a:cs typeface="Arial" panose="020B0604020202020204" pitchFamily="34" charset="0"/>
              </a:rPr>
              <a:t>L’APHO lève l’ancre</a:t>
            </a:r>
          </a:p>
          <a:p>
            <a:pPr algn="ctr"/>
            <a:endParaRPr lang="fr-FR" sz="1050" b="1" dirty="0">
              <a:solidFill>
                <a:srgbClr val="407D7F"/>
              </a:solidFill>
              <a:latin typeface="Arial" panose="020B0604020202020204" pitchFamily="34" charset="0"/>
              <a:cs typeface="Arial" panose="020B0604020202020204" pitchFamily="34" charset="0"/>
            </a:endParaRPr>
          </a:p>
          <a:p>
            <a:pPr algn="ctr"/>
            <a:r>
              <a:rPr lang="fr-FR" sz="1000" b="1" dirty="0">
                <a:solidFill>
                  <a:srgbClr val="B29E60"/>
                </a:solidFill>
                <a:effectLst/>
                <a:latin typeface="Arial" panose="020B0604020202020204" pitchFamily="34" charset="0"/>
              </a:rPr>
              <a:t>Relations </a:t>
            </a:r>
            <a:r>
              <a:rPr lang="fr-FR" sz="1000" b="1" dirty="0">
                <a:solidFill>
                  <a:srgbClr val="B29E60"/>
                </a:solidFill>
                <a:latin typeface="Arial" panose="020B0604020202020204" pitchFamily="34" charset="0"/>
              </a:rPr>
              <a:t>du pharmacien hospitalier au quotidien : un équipage solide</a:t>
            </a:r>
          </a:p>
          <a:p>
            <a:pPr algn="ctr"/>
            <a:r>
              <a:rPr lang="fr-FR" sz="1000" b="1" dirty="0">
                <a:solidFill>
                  <a:srgbClr val="B29E60"/>
                </a:solidFill>
                <a:latin typeface="Arial" panose="020B0604020202020204" pitchFamily="34" charset="0"/>
              </a:rPr>
              <a:t>Le GHT pour le pharmacien hospitalier : du sextant au GPS </a:t>
            </a:r>
          </a:p>
          <a:p>
            <a:pPr algn="ctr"/>
            <a:r>
              <a:rPr lang="fr-FR" sz="1000" b="1" dirty="0">
                <a:solidFill>
                  <a:srgbClr val="B29E60"/>
                </a:solidFill>
                <a:latin typeface="Arial" panose="020B0604020202020204" pitchFamily="34" charset="0"/>
              </a:rPr>
              <a:t>Cap sur l’avenir : le pharmacien à l’ère de l’intelligence artificielle </a:t>
            </a:r>
          </a:p>
          <a:p>
            <a:pPr algn="ctr"/>
            <a:endParaRPr lang="fr-FR" sz="900" b="1" dirty="0">
              <a:solidFill>
                <a:srgbClr val="B29E60"/>
              </a:solidFill>
              <a:latin typeface="Arial" panose="020B0604020202020204" pitchFamily="34" charset="0"/>
            </a:endParaRPr>
          </a:p>
        </p:txBody>
      </p:sp>
      <p:sp>
        <p:nvSpPr>
          <p:cNvPr id="13" name="Titre 6"/>
          <p:cNvSpPr txBox="1">
            <a:spLocks/>
          </p:cNvSpPr>
          <p:nvPr/>
        </p:nvSpPr>
        <p:spPr>
          <a:xfrm>
            <a:off x="4329071" y="1428999"/>
            <a:ext cx="417423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L’IA et ses défis</a:t>
            </a:r>
          </a:p>
        </p:txBody>
      </p:sp>
      <p:sp>
        <p:nvSpPr>
          <p:cNvPr id="14" name="Sous-titre 7"/>
          <p:cNvSpPr txBox="1">
            <a:spLocks/>
          </p:cNvSpPr>
          <p:nvPr/>
        </p:nvSpPr>
        <p:spPr>
          <a:xfrm>
            <a:off x="4572000" y="2643758"/>
            <a:ext cx="4174231"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fr-FR" dirty="0">
              <a:solidFill>
                <a:schemeClr val="bg1">
                  <a:lumMod val="50000"/>
                </a:schemeClr>
              </a:solidFill>
            </a:endParaRPr>
          </a:p>
          <a:p>
            <a:pPr marL="0" indent="0" algn="ctr">
              <a:buNone/>
            </a:pPr>
            <a:r>
              <a:rPr lang="fr-FR" sz="1900" dirty="0">
                <a:solidFill>
                  <a:schemeClr val="bg1">
                    <a:lumMod val="50000"/>
                  </a:schemeClr>
                </a:solidFill>
              </a:rPr>
              <a:t>Michaël MALACHOVIEZ – DSI</a:t>
            </a:r>
          </a:p>
        </p:txBody>
      </p:sp>
      <p:sp>
        <p:nvSpPr>
          <p:cNvPr id="15" name="ZoneTexte 14"/>
          <p:cNvSpPr txBox="1"/>
          <p:nvPr/>
        </p:nvSpPr>
        <p:spPr>
          <a:xfrm>
            <a:off x="179512" y="-15454"/>
            <a:ext cx="8784976" cy="276999"/>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p:txBody>
      </p:sp>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0" y="4776470"/>
            <a:ext cx="1228725" cy="367030"/>
          </a:xfrm>
          <a:prstGeom prst="rect">
            <a:avLst/>
          </a:prstGeom>
        </p:spPr>
      </p:pic>
      <p:pic>
        <p:nvPicPr>
          <p:cNvPr id="16" name="Image 15"/>
          <p:cNvPicPr/>
          <p:nvPr/>
        </p:nvPicPr>
        <p:blipFill>
          <a:blip r:embed="rId4"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pic>
        <p:nvPicPr>
          <p:cNvPr id="4" name="Image 3">
            <a:extLst>
              <a:ext uri="{FF2B5EF4-FFF2-40B4-BE49-F238E27FC236}">
                <a16:creationId xmlns:a16="http://schemas.microsoft.com/office/drawing/2014/main" id="{78DBD08F-F8DB-8330-4DE8-5EE058870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60" y="383768"/>
            <a:ext cx="1732731" cy="2599097"/>
          </a:xfrm>
          <a:prstGeom prst="rect">
            <a:avLst/>
          </a:prstGeom>
        </p:spPr>
      </p:pic>
      <p:pic>
        <p:nvPicPr>
          <p:cNvPr id="1026" name="Picture 2">
            <a:extLst>
              <a:ext uri="{FF2B5EF4-FFF2-40B4-BE49-F238E27FC236}">
                <a16:creationId xmlns:a16="http://schemas.microsoft.com/office/drawing/2014/main" id="{FD371CCA-7378-F9F6-EB1F-B17E04F3E8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6165" y="3721707"/>
            <a:ext cx="14859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Espace réservé du numéro de diapositive 2"/>
          <p:cNvSpPr>
            <a:spLocks noGrp="1"/>
          </p:cNvSpPr>
          <p:nvPr>
            <p:ph type="sldNum" sz="quarter" idx="12"/>
          </p:nvPr>
        </p:nvSpPr>
        <p:spPr/>
        <p:txBody>
          <a:bodyPr/>
          <a:lstStyle/>
          <a:p>
            <a:fld id="{FA3E2E0A-678F-4012-B539-62B1F17A2C1B}" type="slidenum">
              <a:rPr lang="fr-FR" smtClean="0"/>
              <a:t>3</a:t>
            </a:fld>
            <a:endParaRPr lang="fr-FR"/>
          </a:p>
        </p:txBody>
      </p:sp>
      <p:sp>
        <p:nvSpPr>
          <p:cNvPr id="9" name="ZoneTexte 8"/>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12" name="Freeform 8">
            <a:extLst>
              <a:ext uri="{FF2B5EF4-FFF2-40B4-BE49-F238E27FC236}">
                <a16:creationId xmlns:a16="http://schemas.microsoft.com/office/drawing/2014/main" id="{0FD32B4C-8553-A4F5-36C1-DB826F2FE06D}"/>
              </a:ext>
            </a:extLst>
          </p:cNvPr>
          <p:cNvSpPr>
            <a:spLocks noChangeAspect="1"/>
          </p:cNvSpPr>
          <p:nvPr/>
        </p:nvSpPr>
        <p:spPr>
          <a:xfrm>
            <a:off x="168419" y="267494"/>
            <a:ext cx="2603381" cy="4695971"/>
          </a:xfrm>
          <a:prstGeom prst="roundRect">
            <a:avLst>
              <a:gd name="adj" fmla="val 0"/>
            </a:avLst>
          </a:prstGeom>
          <a:blipFill>
            <a:blip r:embed="rId4"/>
            <a:stretch>
              <a:fillRect l="-197864" r="-21760"/>
            </a:stretch>
          </a:blipFill>
        </p:spPr>
        <p:txBody>
          <a:bodyPr/>
          <a:lstStyle/>
          <a:p>
            <a:endParaRPr lang="fr-FR"/>
          </a:p>
        </p:txBody>
      </p:sp>
      <p:sp>
        <p:nvSpPr>
          <p:cNvPr id="18" name="ZoneTexte 17">
            <a:extLst>
              <a:ext uri="{FF2B5EF4-FFF2-40B4-BE49-F238E27FC236}">
                <a16:creationId xmlns:a16="http://schemas.microsoft.com/office/drawing/2014/main" id="{781FABC3-1B6B-455A-B272-5CAD9B5B29ED}"/>
              </a:ext>
            </a:extLst>
          </p:cNvPr>
          <p:cNvSpPr txBox="1"/>
          <p:nvPr/>
        </p:nvSpPr>
        <p:spPr>
          <a:xfrm>
            <a:off x="3017172" y="411510"/>
            <a:ext cx="4248472" cy="523220"/>
          </a:xfrm>
          <a:prstGeom prst="rect">
            <a:avLst/>
          </a:prstGeom>
          <a:noFill/>
        </p:spPr>
        <p:txBody>
          <a:bodyPr wrap="square" rtlCol="0">
            <a:spAutoFit/>
          </a:bodyPr>
          <a:lstStyle/>
          <a:p>
            <a:r>
              <a:rPr lang="fr-FR" sz="2800" b="1" dirty="0">
                <a:solidFill>
                  <a:srgbClr val="A58D63"/>
                </a:solidFill>
              </a:rPr>
              <a:t>Définition « système d’IA »</a:t>
            </a:r>
          </a:p>
        </p:txBody>
      </p:sp>
      <p:sp>
        <p:nvSpPr>
          <p:cNvPr id="20" name="Rectangle : coins arrondis 19">
            <a:extLst>
              <a:ext uri="{FF2B5EF4-FFF2-40B4-BE49-F238E27FC236}">
                <a16:creationId xmlns:a16="http://schemas.microsoft.com/office/drawing/2014/main" id="{72D21FA3-C275-B26E-B5EE-10EFB941E4B8}"/>
              </a:ext>
            </a:extLst>
          </p:cNvPr>
          <p:cNvSpPr/>
          <p:nvPr/>
        </p:nvSpPr>
        <p:spPr>
          <a:xfrm>
            <a:off x="2771801" y="1063358"/>
            <a:ext cx="6203780" cy="3900037"/>
          </a:xfrm>
          <a:prstGeom prst="roundRect">
            <a:avLst>
              <a:gd name="adj" fmla="val 0"/>
            </a:avLst>
          </a:prstGeom>
          <a:solidFill>
            <a:srgbClr val="DC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9B450A5A-1D4C-B465-B3F0-9D88D5FDEAB0}"/>
              </a:ext>
            </a:extLst>
          </p:cNvPr>
          <p:cNvSpPr txBox="1"/>
          <p:nvPr/>
        </p:nvSpPr>
        <p:spPr>
          <a:xfrm>
            <a:off x="3017172" y="1152490"/>
            <a:ext cx="5731292" cy="3939540"/>
          </a:xfrm>
          <a:prstGeom prst="rect">
            <a:avLst/>
          </a:prstGeom>
          <a:noFill/>
        </p:spPr>
        <p:txBody>
          <a:bodyPr wrap="square" rtlCol="0">
            <a:spAutoFit/>
          </a:bodyPr>
          <a:lstStyle/>
          <a:p>
            <a:pPr algn="just"/>
            <a:r>
              <a:rPr lang="fr-FR" sz="2200" dirty="0"/>
              <a:t>« Un système basé sur une machine qui est conçu pour fonctionner avec différents niveaux d'autonomie et qui peut faire preuve d'adaptabilité après son déploiement, et qui, pour des objectifs explicites ou implicites, déduit, à partir des données qu'il reçoit, comment générer des résultats tels que des prédictions, du contenu, des recommandations ou des décisions qui peuvent influencer des environnements physiques ou virtuels. »</a:t>
            </a:r>
          </a:p>
          <a:p>
            <a:endParaRPr lang="fr-FR" sz="1000" dirty="0"/>
          </a:p>
          <a:p>
            <a:r>
              <a:rPr lang="fr-FR" sz="1200" dirty="0"/>
              <a:t>Source : AI </a:t>
            </a:r>
            <a:r>
              <a:rPr lang="fr-FR" sz="1200" dirty="0" err="1"/>
              <a:t>Act</a:t>
            </a:r>
            <a:r>
              <a:rPr lang="fr-FR" sz="1200" dirty="0"/>
              <a:t> – Article 3 </a:t>
            </a:r>
            <a:r>
              <a:rPr lang="fr-FR" sz="1200" dirty="0">
                <a:hlinkClick r:id="rId5"/>
              </a:rPr>
              <a:t>https://artificialintelligenceact.eu/fr/article/3/</a:t>
            </a:r>
            <a:r>
              <a:rPr lang="fr-FR" sz="1200" dirty="0"/>
              <a:t> </a:t>
            </a:r>
          </a:p>
        </p:txBody>
      </p:sp>
      <p:pic>
        <p:nvPicPr>
          <p:cNvPr id="23" name="Image 22">
            <a:extLst>
              <a:ext uri="{FF2B5EF4-FFF2-40B4-BE49-F238E27FC236}">
                <a16:creationId xmlns:a16="http://schemas.microsoft.com/office/drawing/2014/main" id="{5A324774-1F84-287A-DE24-5E61991B58F2}"/>
              </a:ext>
            </a:extLst>
          </p:cNvPr>
          <p:cNvPicPr>
            <a:picLocks noChangeAspect="1"/>
          </p:cNvPicPr>
          <p:nvPr/>
        </p:nvPicPr>
        <p:blipFill>
          <a:blip r:embed="rId6" cstate="print">
            <a:extLst>
              <a:ext uri="{28A0092B-C50C-407E-A947-70E740481C1C}">
                <a14:useLocalDpi xmlns:a14="http://schemas.microsoft.com/office/drawing/2010/main" val="0"/>
              </a:ext>
            </a:extLst>
          </a:blip>
          <a:srcRect r="66257"/>
          <a:stretch>
            <a:fillRect/>
          </a:stretch>
        </p:blipFill>
        <p:spPr>
          <a:xfrm>
            <a:off x="595636" y="196479"/>
            <a:ext cx="1748945" cy="3455391"/>
          </a:xfrm>
          <a:prstGeom prst="rect">
            <a:avLst/>
          </a:prstGeom>
        </p:spPr>
      </p:pic>
      <p:pic>
        <p:nvPicPr>
          <p:cNvPr id="25" name="Image 24">
            <a:extLst>
              <a:ext uri="{FF2B5EF4-FFF2-40B4-BE49-F238E27FC236}">
                <a16:creationId xmlns:a16="http://schemas.microsoft.com/office/drawing/2014/main" id="{79FBB0AA-DD6D-117A-915E-E5B593EBEAFA}"/>
              </a:ext>
            </a:extLst>
          </p:cNvPr>
          <p:cNvPicPr>
            <a:picLocks noChangeAspect="1"/>
          </p:cNvPicPr>
          <p:nvPr/>
        </p:nvPicPr>
        <p:blipFill>
          <a:blip r:embed="rId7" cstate="print">
            <a:extLst>
              <a:ext uri="{28A0092B-C50C-407E-A947-70E740481C1C}">
                <a14:useLocalDpi xmlns:a14="http://schemas.microsoft.com/office/drawing/2010/main" val="0"/>
              </a:ext>
            </a:extLst>
          </a:blip>
          <a:srcRect l="34133" t="32411" b="36000"/>
          <a:stretch>
            <a:fillRect/>
          </a:stretch>
        </p:blipFill>
        <p:spPr>
          <a:xfrm>
            <a:off x="312435" y="3009579"/>
            <a:ext cx="2459365" cy="786307"/>
          </a:xfrm>
          <a:prstGeom prst="rect">
            <a:avLst/>
          </a:prstGeom>
        </p:spPr>
      </p:pic>
    </p:spTree>
    <p:extLst>
      <p:ext uri="{BB962C8B-B14F-4D97-AF65-F5344CB8AC3E}">
        <p14:creationId xmlns:p14="http://schemas.microsoft.com/office/powerpoint/2010/main" val="289836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D5218912-581A-6916-D8A9-A619387E095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3FA71D9-8CB6-6609-1885-F6178860A178}"/>
              </a:ext>
            </a:extLst>
          </p:cNvPr>
          <p:cNvSpPr/>
          <p:nvPr/>
        </p:nvSpPr>
        <p:spPr>
          <a:xfrm>
            <a:off x="179512" y="354891"/>
            <a:ext cx="8784976" cy="4665131"/>
          </a:xfrm>
          <a:prstGeom prst="rect">
            <a:avLst/>
          </a:prstGeom>
          <a:solidFill>
            <a:srgbClr val="F2F7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a:extLst>
              <a:ext uri="{FF2B5EF4-FFF2-40B4-BE49-F238E27FC236}">
                <a16:creationId xmlns:a16="http://schemas.microsoft.com/office/drawing/2014/main" id="{001F7595-D07E-1C93-29DB-46B02A9DF4E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ZoneTexte 8">
            <a:extLst>
              <a:ext uri="{FF2B5EF4-FFF2-40B4-BE49-F238E27FC236}">
                <a16:creationId xmlns:a16="http://schemas.microsoft.com/office/drawing/2014/main" id="{B52D5D8E-39E9-E811-FF54-40D46788D4DB}"/>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1FED23FB-88AD-3980-FE45-A5C85F78ED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22" name="Titre 1">
            <a:extLst>
              <a:ext uri="{FF2B5EF4-FFF2-40B4-BE49-F238E27FC236}">
                <a16:creationId xmlns:a16="http://schemas.microsoft.com/office/drawing/2014/main" id="{BAC95D09-CFB2-6891-1169-26E669DB1529}"/>
              </a:ext>
            </a:extLst>
          </p:cNvPr>
          <p:cNvSpPr>
            <a:spLocks noGrp="1"/>
          </p:cNvSpPr>
          <p:nvPr>
            <p:ph type="title"/>
          </p:nvPr>
        </p:nvSpPr>
        <p:spPr>
          <a:xfrm>
            <a:off x="179512" y="339502"/>
            <a:ext cx="8796068" cy="651719"/>
          </a:xfrm>
          <a:solidFill>
            <a:srgbClr val="185D7C"/>
          </a:solidFill>
        </p:spPr>
        <p:txBody>
          <a:bodyPr>
            <a:normAutofit fontScale="90000"/>
          </a:bodyPr>
          <a:lstStyle/>
          <a:p>
            <a:r>
              <a:rPr lang="fr-FR" b="1" dirty="0">
                <a:solidFill>
                  <a:srgbClr val="C9BBA1"/>
                </a:solidFill>
              </a:rPr>
              <a:t>Schéma simplifié</a:t>
            </a:r>
          </a:p>
        </p:txBody>
      </p:sp>
      <p:sp>
        <p:nvSpPr>
          <p:cNvPr id="23" name="ZoneTexte 22">
            <a:extLst>
              <a:ext uri="{FF2B5EF4-FFF2-40B4-BE49-F238E27FC236}">
                <a16:creationId xmlns:a16="http://schemas.microsoft.com/office/drawing/2014/main" id="{8D7C8E03-EB75-5004-C170-882E89EBCF0F}"/>
              </a:ext>
            </a:extLst>
          </p:cNvPr>
          <p:cNvSpPr txBox="1"/>
          <p:nvPr/>
        </p:nvSpPr>
        <p:spPr>
          <a:xfrm>
            <a:off x="647564" y="2450381"/>
            <a:ext cx="7848872" cy="1661993"/>
          </a:xfrm>
          <a:prstGeom prst="rect">
            <a:avLst/>
          </a:prstGeom>
          <a:noFill/>
        </p:spPr>
        <p:txBody>
          <a:bodyPr wrap="square" rtlCol="0">
            <a:spAutoFit/>
          </a:bodyPr>
          <a:lstStyle/>
          <a:p>
            <a:pPr algn="ctr"/>
            <a:r>
              <a:rPr lang="fr-FR" sz="3200" b="1" dirty="0"/>
              <a:t>Course contre la montre !</a:t>
            </a:r>
          </a:p>
          <a:p>
            <a:pPr algn="ctr"/>
            <a:endParaRPr lang="fr-FR" sz="2200" dirty="0"/>
          </a:p>
          <a:p>
            <a:pPr algn="ctr"/>
            <a:r>
              <a:rPr lang="fr-FR" sz="2400" dirty="0"/>
              <a:t>L’IA est déjà largement utilisée </a:t>
            </a:r>
          </a:p>
          <a:p>
            <a:pPr algn="ctr"/>
            <a:r>
              <a:rPr lang="fr-FR" sz="2400" dirty="0"/>
              <a:t>et elle évolue très rapidement</a:t>
            </a:r>
          </a:p>
        </p:txBody>
      </p:sp>
      <p:pic>
        <p:nvPicPr>
          <p:cNvPr id="6" name="Image 5">
            <a:extLst>
              <a:ext uri="{FF2B5EF4-FFF2-40B4-BE49-F238E27FC236}">
                <a16:creationId xmlns:a16="http://schemas.microsoft.com/office/drawing/2014/main" id="{2EBEAB9E-BB7B-B897-4362-0213223EC661}"/>
              </a:ext>
            </a:extLst>
          </p:cNvPr>
          <p:cNvPicPr>
            <a:picLocks noChangeAspect="1"/>
          </p:cNvPicPr>
          <p:nvPr/>
        </p:nvPicPr>
        <p:blipFill>
          <a:blip r:embed="rId4">
            <a:extLst>
              <a:ext uri="{28A0092B-C50C-407E-A947-70E740481C1C}">
                <a14:useLocalDpi xmlns:a14="http://schemas.microsoft.com/office/drawing/2010/main" val="0"/>
              </a:ext>
            </a:extLst>
          </a:blip>
          <a:srcRect l="4384" t="14798" r="2927" b="4709"/>
          <a:stretch>
            <a:fillRect/>
          </a:stretch>
        </p:blipFill>
        <p:spPr>
          <a:xfrm>
            <a:off x="556042" y="1101099"/>
            <a:ext cx="7969248" cy="3774907"/>
          </a:xfrm>
          <a:prstGeom prst="rect">
            <a:avLst/>
          </a:prstGeom>
        </p:spPr>
      </p:pic>
      <p:sp>
        <p:nvSpPr>
          <p:cNvPr id="3" name="Espace réservé du numéro de diapositive 2">
            <a:extLst>
              <a:ext uri="{FF2B5EF4-FFF2-40B4-BE49-F238E27FC236}">
                <a16:creationId xmlns:a16="http://schemas.microsoft.com/office/drawing/2014/main" id="{4146D0CD-A76B-B16A-CE24-6A5E3CFC0EEF}"/>
              </a:ext>
            </a:extLst>
          </p:cNvPr>
          <p:cNvSpPr>
            <a:spLocks noGrp="1"/>
          </p:cNvSpPr>
          <p:nvPr>
            <p:ph type="sldNum" sz="quarter" idx="12"/>
          </p:nvPr>
        </p:nvSpPr>
        <p:spPr/>
        <p:txBody>
          <a:bodyPr/>
          <a:lstStyle/>
          <a:p>
            <a:fld id="{FA3E2E0A-678F-4012-B539-62B1F17A2C1B}" type="slidenum">
              <a:rPr lang="fr-FR" smtClean="0"/>
              <a:t>4</a:t>
            </a:fld>
            <a:endParaRPr lang="fr-FR" dirty="0"/>
          </a:p>
        </p:txBody>
      </p:sp>
      <p:sp>
        <p:nvSpPr>
          <p:cNvPr id="7" name="ZoneTexte 6">
            <a:extLst>
              <a:ext uri="{FF2B5EF4-FFF2-40B4-BE49-F238E27FC236}">
                <a16:creationId xmlns:a16="http://schemas.microsoft.com/office/drawing/2014/main" id="{E385D616-561B-D87C-039C-5F7A823A0373}"/>
              </a:ext>
            </a:extLst>
          </p:cNvPr>
          <p:cNvSpPr txBox="1"/>
          <p:nvPr/>
        </p:nvSpPr>
        <p:spPr>
          <a:xfrm>
            <a:off x="6858034" y="710575"/>
            <a:ext cx="2117546" cy="276999"/>
          </a:xfrm>
          <a:prstGeom prst="rect">
            <a:avLst/>
          </a:prstGeom>
          <a:noFill/>
        </p:spPr>
        <p:txBody>
          <a:bodyPr wrap="square" rtlCol="0">
            <a:spAutoFit/>
          </a:bodyPr>
          <a:lstStyle/>
          <a:p>
            <a:pPr algn="r"/>
            <a:r>
              <a:rPr lang="fr-FR" sz="1200" i="1" dirty="0">
                <a:solidFill>
                  <a:srgbClr val="C9BBA1"/>
                </a:solidFill>
              </a:rPr>
              <a:t>Généré avec une IA générative</a:t>
            </a:r>
          </a:p>
        </p:txBody>
      </p:sp>
    </p:spTree>
    <p:extLst>
      <p:ext uri="{BB962C8B-B14F-4D97-AF65-F5344CB8AC3E}">
        <p14:creationId xmlns:p14="http://schemas.microsoft.com/office/powerpoint/2010/main" val="266076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5DE74727-E43A-CF6F-DCB4-39692D4EFF0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04A88CD-F563-0B2C-968B-E4ED7D2D917D}"/>
              </a:ext>
            </a:extLst>
          </p:cNvPr>
          <p:cNvSpPr/>
          <p:nvPr/>
        </p:nvSpPr>
        <p:spPr>
          <a:xfrm>
            <a:off x="179512" y="282882"/>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a:extLst>
              <a:ext uri="{FF2B5EF4-FFF2-40B4-BE49-F238E27FC236}">
                <a16:creationId xmlns:a16="http://schemas.microsoft.com/office/drawing/2014/main" id="{D09FE92B-B03E-A9D5-19F2-0998667F325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Espace réservé du numéro de diapositive 2">
            <a:extLst>
              <a:ext uri="{FF2B5EF4-FFF2-40B4-BE49-F238E27FC236}">
                <a16:creationId xmlns:a16="http://schemas.microsoft.com/office/drawing/2014/main" id="{9C2E3FF8-E4A8-41D4-FE96-1A69227EDA66}"/>
              </a:ext>
            </a:extLst>
          </p:cNvPr>
          <p:cNvSpPr>
            <a:spLocks noGrp="1"/>
          </p:cNvSpPr>
          <p:nvPr>
            <p:ph type="sldNum" sz="quarter" idx="12"/>
          </p:nvPr>
        </p:nvSpPr>
        <p:spPr/>
        <p:txBody>
          <a:bodyPr/>
          <a:lstStyle/>
          <a:p>
            <a:fld id="{FA3E2E0A-678F-4012-B539-62B1F17A2C1B}" type="slidenum">
              <a:rPr lang="fr-FR" smtClean="0"/>
              <a:t>5</a:t>
            </a:fld>
            <a:endParaRPr lang="fr-FR"/>
          </a:p>
        </p:txBody>
      </p:sp>
      <p:sp>
        <p:nvSpPr>
          <p:cNvPr id="9" name="ZoneTexte 8">
            <a:extLst>
              <a:ext uri="{FF2B5EF4-FFF2-40B4-BE49-F238E27FC236}">
                <a16:creationId xmlns:a16="http://schemas.microsoft.com/office/drawing/2014/main" id="{5D2DCFBA-B714-7891-4CC3-BD0C3384A1E2}"/>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54FACB8-AC24-6712-7D4E-706E6E87EF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12" name="Rectangle 11">
            <a:extLst>
              <a:ext uri="{FF2B5EF4-FFF2-40B4-BE49-F238E27FC236}">
                <a16:creationId xmlns:a16="http://schemas.microsoft.com/office/drawing/2014/main" id="{DAEF9FB5-4E4E-2594-6FDF-0CB0408E5FEF}"/>
              </a:ext>
            </a:extLst>
          </p:cNvPr>
          <p:cNvSpPr/>
          <p:nvPr/>
        </p:nvSpPr>
        <p:spPr>
          <a:xfrm>
            <a:off x="168420" y="267494"/>
            <a:ext cx="8807160" cy="2340000"/>
          </a:xfrm>
          <a:prstGeom prst="rect">
            <a:avLst/>
          </a:prstGeom>
          <a:solidFill>
            <a:srgbClr val="185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78F4C65-138F-00BB-A3ED-FC4F1EEA3E89}"/>
              </a:ext>
            </a:extLst>
          </p:cNvPr>
          <p:cNvSpPr txBox="1"/>
          <p:nvPr/>
        </p:nvSpPr>
        <p:spPr>
          <a:xfrm>
            <a:off x="323528" y="720591"/>
            <a:ext cx="5616624" cy="1131079"/>
          </a:xfrm>
          <a:prstGeom prst="rect">
            <a:avLst/>
          </a:prstGeom>
          <a:noFill/>
        </p:spPr>
        <p:txBody>
          <a:bodyPr wrap="square" rtlCol="0">
            <a:spAutoFit/>
          </a:bodyPr>
          <a:lstStyle/>
          <a:p>
            <a:pPr algn="just">
              <a:spcAft>
                <a:spcPts val="900"/>
              </a:spcAft>
            </a:pPr>
            <a:r>
              <a:rPr lang="fr-FR" sz="2800" b="1" dirty="0">
                <a:solidFill>
                  <a:srgbClr val="C9BBA1"/>
                </a:solidFill>
              </a:rPr>
              <a:t>Experte</a:t>
            </a:r>
            <a:r>
              <a:rPr lang="fr-FR" sz="2800" dirty="0">
                <a:solidFill>
                  <a:srgbClr val="C9BBA1"/>
                </a:solidFill>
              </a:rPr>
              <a:t> (Symbolique) </a:t>
            </a:r>
          </a:p>
          <a:p>
            <a:pPr algn="just"/>
            <a:r>
              <a:rPr lang="fr-FR" sz="1600" dirty="0">
                <a:solidFill>
                  <a:schemeClr val="bg1">
                    <a:lumMod val="95000"/>
                  </a:schemeClr>
                </a:solidFill>
              </a:rPr>
              <a:t>Effectue un raisonnement à partir de faits et de </a:t>
            </a:r>
            <a:r>
              <a:rPr lang="fr-FR" sz="1600" u="sng" dirty="0">
                <a:solidFill>
                  <a:schemeClr val="bg1">
                    <a:lumMod val="95000"/>
                  </a:schemeClr>
                </a:solidFill>
              </a:rPr>
              <a:t>règles connues </a:t>
            </a:r>
            <a:r>
              <a:rPr lang="fr-FR" sz="1600" dirty="0">
                <a:solidFill>
                  <a:schemeClr val="bg1">
                    <a:lumMod val="95000"/>
                  </a:schemeClr>
                </a:solidFill>
              </a:rPr>
              <a:t>et écrites par l’humain.</a:t>
            </a:r>
          </a:p>
        </p:txBody>
      </p:sp>
      <p:sp>
        <p:nvSpPr>
          <p:cNvPr id="15" name="Rectangle 14">
            <a:extLst>
              <a:ext uri="{FF2B5EF4-FFF2-40B4-BE49-F238E27FC236}">
                <a16:creationId xmlns:a16="http://schemas.microsoft.com/office/drawing/2014/main" id="{FE4A3EC1-628B-D338-193F-79F8A8EBE46E}"/>
              </a:ext>
            </a:extLst>
          </p:cNvPr>
          <p:cNvSpPr/>
          <p:nvPr/>
        </p:nvSpPr>
        <p:spPr>
          <a:xfrm>
            <a:off x="168420" y="2608013"/>
            <a:ext cx="8807160" cy="2355387"/>
          </a:xfrm>
          <a:prstGeom prst="rect">
            <a:avLst/>
          </a:prstGeom>
          <a:solidFill>
            <a:srgbClr val="DC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9A5447F-C6C4-E2A8-B3CE-1E7B3A6C5FAE}"/>
              </a:ext>
            </a:extLst>
          </p:cNvPr>
          <p:cNvSpPr txBox="1"/>
          <p:nvPr/>
        </p:nvSpPr>
        <p:spPr>
          <a:xfrm>
            <a:off x="323528" y="2913350"/>
            <a:ext cx="5616624" cy="1746632"/>
          </a:xfrm>
          <a:prstGeom prst="rect">
            <a:avLst/>
          </a:prstGeom>
          <a:noFill/>
        </p:spPr>
        <p:txBody>
          <a:bodyPr wrap="square" rtlCol="0">
            <a:spAutoFit/>
          </a:bodyPr>
          <a:lstStyle/>
          <a:p>
            <a:pPr algn="just">
              <a:spcAft>
                <a:spcPts val="900"/>
              </a:spcAft>
            </a:pPr>
            <a:r>
              <a:rPr lang="fr-FR" sz="2800" b="1" dirty="0">
                <a:solidFill>
                  <a:srgbClr val="185D7C"/>
                </a:solidFill>
              </a:rPr>
              <a:t>Apprentissage</a:t>
            </a:r>
            <a:r>
              <a:rPr lang="fr-FR" sz="2800" dirty="0">
                <a:solidFill>
                  <a:srgbClr val="185D7C"/>
                </a:solidFill>
              </a:rPr>
              <a:t> (Machine </a:t>
            </a:r>
            <a:r>
              <a:rPr lang="fr-FR" sz="2800" dirty="0" err="1">
                <a:solidFill>
                  <a:srgbClr val="185D7C"/>
                </a:solidFill>
              </a:rPr>
              <a:t>learning</a:t>
            </a:r>
            <a:r>
              <a:rPr lang="fr-FR" sz="2800" dirty="0">
                <a:solidFill>
                  <a:srgbClr val="185D7C"/>
                </a:solidFill>
              </a:rPr>
              <a:t>) </a:t>
            </a:r>
          </a:p>
          <a:p>
            <a:pPr algn="just"/>
            <a:r>
              <a:rPr lang="fr-FR" sz="1600" dirty="0"/>
              <a:t>Capacité d’appendre sans avoir été programmé explicitement. On fournit des données et un algorithme d’apprentissage</a:t>
            </a:r>
            <a:r>
              <a:rPr lang="fr-FR" sz="1600" baseline="30000" dirty="0"/>
              <a:t>*1</a:t>
            </a:r>
            <a:r>
              <a:rPr lang="fr-FR" sz="1600" dirty="0"/>
              <a:t>. La machine construit </a:t>
            </a:r>
            <a:r>
              <a:rPr lang="fr-FR" sz="1600" u="sng" dirty="0"/>
              <a:t>un modèle statistique pour prédire un résultat</a:t>
            </a:r>
            <a:r>
              <a:rPr lang="fr-FR" sz="1600" dirty="0"/>
              <a:t>.</a:t>
            </a:r>
          </a:p>
          <a:p>
            <a:pPr marL="446088" indent="-88900" algn="just"/>
            <a:endParaRPr lang="fr-FR" sz="1200" dirty="0"/>
          </a:p>
          <a:p>
            <a:r>
              <a:rPr lang="fr-FR" sz="1200" baseline="30000" dirty="0"/>
              <a:t>*1</a:t>
            </a:r>
            <a:r>
              <a:rPr lang="fr-FR" sz="1200" dirty="0"/>
              <a:t> Régression, arbre de décision, réseaux de neurones, Deep Learning, etc.</a:t>
            </a:r>
          </a:p>
        </p:txBody>
      </p:sp>
      <p:sp>
        <p:nvSpPr>
          <p:cNvPr id="16" name="Rectangle : coins arrondis 15">
            <a:extLst>
              <a:ext uri="{FF2B5EF4-FFF2-40B4-BE49-F238E27FC236}">
                <a16:creationId xmlns:a16="http://schemas.microsoft.com/office/drawing/2014/main" id="{89DFC99C-BCDA-5485-EC87-9807DF25313B}"/>
              </a:ext>
            </a:extLst>
          </p:cNvPr>
          <p:cNvSpPr/>
          <p:nvPr/>
        </p:nvSpPr>
        <p:spPr>
          <a:xfrm>
            <a:off x="6228184" y="627534"/>
            <a:ext cx="2458616" cy="3960440"/>
          </a:xfrm>
          <a:prstGeom prst="roundRect">
            <a:avLst>
              <a:gd name="adj" fmla="val 817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95BAA22F-2DB3-CB37-756D-8D5C05BC7704}"/>
              </a:ext>
            </a:extLst>
          </p:cNvPr>
          <p:cNvSpPr>
            <a:spLocks noGrp="1"/>
          </p:cNvSpPr>
          <p:nvPr>
            <p:ph type="title"/>
          </p:nvPr>
        </p:nvSpPr>
        <p:spPr>
          <a:xfrm>
            <a:off x="6244579" y="2143125"/>
            <a:ext cx="2458616" cy="857250"/>
          </a:xfrm>
        </p:spPr>
        <p:txBody>
          <a:bodyPr>
            <a:normAutofit/>
          </a:bodyPr>
          <a:lstStyle/>
          <a:p>
            <a:r>
              <a:rPr lang="fr-FR" sz="1600" dirty="0">
                <a:latin typeface="Century Gothic" panose="020B0502020202020204" pitchFamily="34" charset="0"/>
              </a:rPr>
              <a:t>Deux approches techniques d’IA</a:t>
            </a:r>
          </a:p>
        </p:txBody>
      </p:sp>
      <p:pic>
        <p:nvPicPr>
          <p:cNvPr id="23" name="Image 22">
            <a:extLst>
              <a:ext uri="{FF2B5EF4-FFF2-40B4-BE49-F238E27FC236}">
                <a16:creationId xmlns:a16="http://schemas.microsoft.com/office/drawing/2014/main" id="{8636E2FC-B609-0C8B-CA64-35854A9D4A1A}"/>
              </a:ext>
            </a:extLst>
          </p:cNvPr>
          <p:cNvPicPr>
            <a:picLocks noChangeAspect="1"/>
          </p:cNvPicPr>
          <p:nvPr/>
        </p:nvPicPr>
        <p:blipFill>
          <a:blip r:embed="rId4"/>
          <a:stretch>
            <a:fillRect/>
          </a:stretch>
        </p:blipFill>
        <p:spPr>
          <a:xfrm>
            <a:off x="6881492" y="926041"/>
            <a:ext cx="1152000" cy="1152000"/>
          </a:xfrm>
          <a:prstGeom prst="rect">
            <a:avLst/>
          </a:prstGeom>
        </p:spPr>
      </p:pic>
      <p:pic>
        <p:nvPicPr>
          <p:cNvPr id="25" name="Image 24">
            <a:extLst>
              <a:ext uri="{FF2B5EF4-FFF2-40B4-BE49-F238E27FC236}">
                <a16:creationId xmlns:a16="http://schemas.microsoft.com/office/drawing/2014/main" id="{EC9C8D30-6F39-82FE-A916-BD215733A8EE}"/>
              </a:ext>
            </a:extLst>
          </p:cNvPr>
          <p:cNvPicPr>
            <a:picLocks noChangeAspect="1"/>
          </p:cNvPicPr>
          <p:nvPr/>
        </p:nvPicPr>
        <p:blipFill>
          <a:blip r:embed="rId5"/>
          <a:stretch>
            <a:fillRect/>
          </a:stretch>
        </p:blipFill>
        <p:spPr>
          <a:xfrm>
            <a:off x="6939371" y="2967534"/>
            <a:ext cx="1296000" cy="1296000"/>
          </a:xfrm>
          <a:prstGeom prst="rect">
            <a:avLst/>
          </a:prstGeom>
        </p:spPr>
      </p:pic>
    </p:spTree>
    <p:extLst>
      <p:ext uri="{BB962C8B-B14F-4D97-AF65-F5344CB8AC3E}">
        <p14:creationId xmlns:p14="http://schemas.microsoft.com/office/powerpoint/2010/main" val="43774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6D4A1612-EC5F-7C4A-F244-FFC3512B59C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18A97AE-F9FC-C743-4AB7-355D768F88A1}"/>
              </a:ext>
            </a:extLst>
          </p:cNvPr>
          <p:cNvSpPr/>
          <p:nvPr/>
        </p:nvSpPr>
        <p:spPr>
          <a:xfrm>
            <a:off x="179512" y="354891"/>
            <a:ext cx="8784976" cy="466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a:extLst>
              <a:ext uri="{FF2B5EF4-FFF2-40B4-BE49-F238E27FC236}">
                <a16:creationId xmlns:a16="http://schemas.microsoft.com/office/drawing/2014/main" id="{D0703097-D105-EBE3-2AAC-35D8E70719C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Espace réservé du numéro de diapositive 2">
            <a:extLst>
              <a:ext uri="{FF2B5EF4-FFF2-40B4-BE49-F238E27FC236}">
                <a16:creationId xmlns:a16="http://schemas.microsoft.com/office/drawing/2014/main" id="{5AB64644-BBDE-10E8-0901-4F34342D0B42}"/>
              </a:ext>
            </a:extLst>
          </p:cNvPr>
          <p:cNvSpPr>
            <a:spLocks noGrp="1"/>
          </p:cNvSpPr>
          <p:nvPr>
            <p:ph type="sldNum" sz="quarter" idx="12"/>
          </p:nvPr>
        </p:nvSpPr>
        <p:spPr/>
        <p:txBody>
          <a:bodyPr/>
          <a:lstStyle/>
          <a:p>
            <a:fld id="{FA3E2E0A-678F-4012-B539-62B1F17A2C1B}" type="slidenum">
              <a:rPr lang="fr-FR" smtClean="0"/>
              <a:t>6</a:t>
            </a:fld>
            <a:endParaRPr lang="fr-FR"/>
          </a:p>
        </p:txBody>
      </p:sp>
      <p:sp>
        <p:nvSpPr>
          <p:cNvPr id="9" name="ZoneTexte 8">
            <a:extLst>
              <a:ext uri="{FF2B5EF4-FFF2-40B4-BE49-F238E27FC236}">
                <a16:creationId xmlns:a16="http://schemas.microsoft.com/office/drawing/2014/main" id="{FBE34E23-98ED-4616-D996-FCAB2E596479}"/>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E91C1196-D703-9EF9-F954-9C8E8F1EF0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22" name="Titre 1">
            <a:extLst>
              <a:ext uri="{FF2B5EF4-FFF2-40B4-BE49-F238E27FC236}">
                <a16:creationId xmlns:a16="http://schemas.microsoft.com/office/drawing/2014/main" id="{7436A144-03C2-37FA-D092-87BAF6326B5A}"/>
              </a:ext>
            </a:extLst>
          </p:cNvPr>
          <p:cNvSpPr>
            <a:spLocks noGrp="1"/>
          </p:cNvSpPr>
          <p:nvPr>
            <p:ph type="title"/>
          </p:nvPr>
        </p:nvSpPr>
        <p:spPr>
          <a:xfrm>
            <a:off x="179512" y="1271959"/>
            <a:ext cx="8796068" cy="651719"/>
          </a:xfrm>
          <a:solidFill>
            <a:srgbClr val="185D7C"/>
          </a:solidFill>
        </p:spPr>
        <p:txBody>
          <a:bodyPr>
            <a:normAutofit fontScale="90000"/>
          </a:bodyPr>
          <a:lstStyle/>
          <a:p>
            <a:r>
              <a:rPr lang="fr-FR" b="1" dirty="0">
                <a:solidFill>
                  <a:srgbClr val="C9BBA1"/>
                </a:solidFill>
              </a:rPr>
              <a:t>Ses défis</a:t>
            </a:r>
          </a:p>
        </p:txBody>
      </p:sp>
      <p:sp>
        <p:nvSpPr>
          <p:cNvPr id="23" name="ZoneTexte 22">
            <a:extLst>
              <a:ext uri="{FF2B5EF4-FFF2-40B4-BE49-F238E27FC236}">
                <a16:creationId xmlns:a16="http://schemas.microsoft.com/office/drawing/2014/main" id="{9FE4A321-0430-7AD7-13F3-68DD3AD6E701}"/>
              </a:ext>
            </a:extLst>
          </p:cNvPr>
          <p:cNvSpPr txBox="1"/>
          <p:nvPr/>
        </p:nvSpPr>
        <p:spPr>
          <a:xfrm>
            <a:off x="647564" y="2450381"/>
            <a:ext cx="7848872" cy="1661993"/>
          </a:xfrm>
          <a:prstGeom prst="rect">
            <a:avLst/>
          </a:prstGeom>
          <a:noFill/>
        </p:spPr>
        <p:txBody>
          <a:bodyPr wrap="square" rtlCol="0">
            <a:spAutoFit/>
          </a:bodyPr>
          <a:lstStyle/>
          <a:p>
            <a:pPr algn="ctr"/>
            <a:r>
              <a:rPr lang="fr-FR" sz="3200" b="1" dirty="0"/>
              <a:t>Course contre la montre !</a:t>
            </a:r>
          </a:p>
          <a:p>
            <a:pPr algn="ctr"/>
            <a:endParaRPr lang="fr-FR" sz="2200" dirty="0"/>
          </a:p>
          <a:p>
            <a:pPr algn="ctr"/>
            <a:r>
              <a:rPr lang="fr-FR" sz="2400" dirty="0"/>
              <a:t>L’IA est déjà largement utilisée </a:t>
            </a:r>
          </a:p>
          <a:p>
            <a:pPr algn="ctr"/>
            <a:r>
              <a:rPr lang="fr-FR" sz="2400" dirty="0"/>
              <a:t>et elle évolue très rapidement</a:t>
            </a:r>
          </a:p>
        </p:txBody>
      </p:sp>
      <p:pic>
        <p:nvPicPr>
          <p:cNvPr id="24" name="Image 23">
            <a:extLst>
              <a:ext uri="{FF2B5EF4-FFF2-40B4-BE49-F238E27FC236}">
                <a16:creationId xmlns:a16="http://schemas.microsoft.com/office/drawing/2014/main" id="{9E5BE226-A68F-0B4B-9243-425450861DE2}"/>
              </a:ext>
            </a:extLst>
          </p:cNvPr>
          <p:cNvPicPr>
            <a:picLocks noChangeAspect="1"/>
          </p:cNvPicPr>
          <p:nvPr/>
        </p:nvPicPr>
        <p:blipFill>
          <a:blip r:embed="rId4"/>
          <a:stretch>
            <a:fillRect/>
          </a:stretch>
        </p:blipFill>
        <p:spPr>
          <a:xfrm>
            <a:off x="7020272" y="702654"/>
            <a:ext cx="1790328" cy="1790328"/>
          </a:xfrm>
          <a:prstGeom prst="rect">
            <a:avLst/>
          </a:prstGeom>
        </p:spPr>
      </p:pic>
    </p:spTree>
    <p:extLst>
      <p:ext uri="{BB962C8B-B14F-4D97-AF65-F5344CB8AC3E}">
        <p14:creationId xmlns:p14="http://schemas.microsoft.com/office/powerpoint/2010/main" val="22775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BCE4D8FE-96A5-1B20-3E63-CF2912E917C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128003B-86FC-22C8-5814-08FCFF0ABFD8}"/>
              </a:ext>
            </a:extLst>
          </p:cNvPr>
          <p:cNvSpPr/>
          <p:nvPr/>
        </p:nvSpPr>
        <p:spPr>
          <a:xfrm>
            <a:off x="179512" y="282882"/>
            <a:ext cx="8784976" cy="4665131"/>
          </a:xfrm>
          <a:prstGeom prst="rect">
            <a:avLst/>
          </a:prstGeom>
          <a:solidFill>
            <a:srgbClr val="185D7C"/>
          </a:solidFill>
          <a:ln>
            <a:solidFill>
              <a:srgbClr val="185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a:extLst>
              <a:ext uri="{FF2B5EF4-FFF2-40B4-BE49-F238E27FC236}">
                <a16:creationId xmlns:a16="http://schemas.microsoft.com/office/drawing/2014/main" id="{827CD34D-83A8-CD13-93A1-16DFA1F0232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Titre 1">
            <a:extLst>
              <a:ext uri="{FF2B5EF4-FFF2-40B4-BE49-F238E27FC236}">
                <a16:creationId xmlns:a16="http://schemas.microsoft.com/office/drawing/2014/main" id="{0B3B6908-4453-B6CA-886F-381BB079136C}"/>
              </a:ext>
            </a:extLst>
          </p:cNvPr>
          <p:cNvSpPr>
            <a:spLocks noGrp="1"/>
          </p:cNvSpPr>
          <p:nvPr>
            <p:ph type="title"/>
          </p:nvPr>
        </p:nvSpPr>
        <p:spPr>
          <a:xfrm>
            <a:off x="395536" y="479871"/>
            <a:ext cx="2170584" cy="651719"/>
          </a:xfrm>
        </p:spPr>
        <p:txBody>
          <a:bodyPr>
            <a:normAutofit fontScale="90000"/>
          </a:bodyPr>
          <a:lstStyle/>
          <a:p>
            <a:r>
              <a:rPr lang="fr-FR" b="1" dirty="0">
                <a:solidFill>
                  <a:srgbClr val="C9BBA1"/>
                </a:solidFill>
              </a:rPr>
              <a:t>Ses défis</a:t>
            </a:r>
          </a:p>
        </p:txBody>
      </p:sp>
      <p:sp>
        <p:nvSpPr>
          <p:cNvPr id="3" name="Espace réservé du numéro de diapositive 2">
            <a:extLst>
              <a:ext uri="{FF2B5EF4-FFF2-40B4-BE49-F238E27FC236}">
                <a16:creationId xmlns:a16="http://schemas.microsoft.com/office/drawing/2014/main" id="{AFA4BCD9-C7DE-565E-45C0-9CCD0D72056D}"/>
              </a:ext>
            </a:extLst>
          </p:cNvPr>
          <p:cNvSpPr>
            <a:spLocks noGrp="1"/>
          </p:cNvSpPr>
          <p:nvPr>
            <p:ph type="sldNum" sz="quarter" idx="12"/>
          </p:nvPr>
        </p:nvSpPr>
        <p:spPr/>
        <p:txBody>
          <a:bodyPr/>
          <a:lstStyle/>
          <a:p>
            <a:fld id="{FA3E2E0A-678F-4012-B539-62B1F17A2C1B}" type="slidenum">
              <a:rPr lang="fr-FR" smtClean="0"/>
              <a:t>7</a:t>
            </a:fld>
            <a:endParaRPr lang="fr-FR"/>
          </a:p>
        </p:txBody>
      </p:sp>
      <p:sp>
        <p:nvSpPr>
          <p:cNvPr id="9" name="ZoneTexte 8">
            <a:extLst>
              <a:ext uri="{FF2B5EF4-FFF2-40B4-BE49-F238E27FC236}">
                <a16:creationId xmlns:a16="http://schemas.microsoft.com/office/drawing/2014/main" id="{A0213967-84BE-0018-A738-B42C02CA253C}"/>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66582DB2-62AB-E0E8-D18E-54C71C3A0F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6" name="Freeform 2">
            <a:extLst>
              <a:ext uri="{FF2B5EF4-FFF2-40B4-BE49-F238E27FC236}">
                <a16:creationId xmlns:a16="http://schemas.microsoft.com/office/drawing/2014/main" id="{F7043BCA-7A3A-E745-BC69-D0C58CD53BB4}"/>
              </a:ext>
            </a:extLst>
          </p:cNvPr>
          <p:cNvSpPr>
            <a:spLocks noChangeAspect="1"/>
          </p:cNvSpPr>
          <p:nvPr/>
        </p:nvSpPr>
        <p:spPr>
          <a:xfrm>
            <a:off x="539552" y="1275606"/>
            <a:ext cx="2170584" cy="3453555"/>
          </a:xfrm>
          <a:prstGeom prst="roundRect">
            <a:avLst>
              <a:gd name="adj" fmla="val 5748"/>
            </a:avLst>
          </a:prstGeom>
          <a:blipFill>
            <a:blip r:embed="rId4"/>
            <a:stretch>
              <a:fillRect/>
            </a:stretch>
          </a:blipFill>
        </p:spPr>
        <p:txBody>
          <a:bodyPr/>
          <a:lstStyle/>
          <a:p>
            <a:endParaRPr lang="fr-FR"/>
          </a:p>
        </p:txBody>
      </p:sp>
      <p:sp>
        <p:nvSpPr>
          <p:cNvPr id="20" name="ZoneTexte 19">
            <a:extLst>
              <a:ext uri="{FF2B5EF4-FFF2-40B4-BE49-F238E27FC236}">
                <a16:creationId xmlns:a16="http://schemas.microsoft.com/office/drawing/2014/main" id="{6EE19949-9DC2-3B45-1FC1-3D2057D2EE29}"/>
              </a:ext>
            </a:extLst>
          </p:cNvPr>
          <p:cNvSpPr txBox="1"/>
          <p:nvPr/>
        </p:nvSpPr>
        <p:spPr>
          <a:xfrm>
            <a:off x="3953276" y="2814359"/>
            <a:ext cx="4536504" cy="477471"/>
          </a:xfrm>
          <a:prstGeom prst="rect">
            <a:avLst/>
          </a:prstGeom>
          <a:noFill/>
        </p:spPr>
        <p:txBody>
          <a:bodyPr wrap="square" rtlCol="0">
            <a:spAutoFit/>
          </a:bodyPr>
          <a:lstStyle/>
          <a:p>
            <a:pPr algn="just"/>
            <a:r>
              <a:rPr lang="fr-FR" sz="2400" b="1" dirty="0">
                <a:solidFill>
                  <a:srgbClr val="185D7C"/>
                </a:solidFill>
              </a:rPr>
              <a:t>Mobilise de nouvelles ressources</a:t>
            </a:r>
          </a:p>
        </p:txBody>
      </p:sp>
      <p:pic>
        <p:nvPicPr>
          <p:cNvPr id="27" name="Image 26">
            <a:extLst>
              <a:ext uri="{FF2B5EF4-FFF2-40B4-BE49-F238E27FC236}">
                <a16:creationId xmlns:a16="http://schemas.microsoft.com/office/drawing/2014/main" id="{6945633A-3F4D-81E4-BCAA-CDCAAE6517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80" y="2823822"/>
            <a:ext cx="396000" cy="396000"/>
          </a:xfrm>
          <a:prstGeom prst="rect">
            <a:avLst/>
          </a:prstGeom>
        </p:spPr>
      </p:pic>
      <p:grpSp>
        <p:nvGrpSpPr>
          <p:cNvPr id="15" name="Groupe 14">
            <a:extLst>
              <a:ext uri="{FF2B5EF4-FFF2-40B4-BE49-F238E27FC236}">
                <a16:creationId xmlns:a16="http://schemas.microsoft.com/office/drawing/2014/main" id="{6758B60F-BC85-B2DE-A6C1-90791BDDD013}"/>
              </a:ext>
            </a:extLst>
          </p:cNvPr>
          <p:cNvGrpSpPr/>
          <p:nvPr/>
        </p:nvGrpSpPr>
        <p:grpSpPr>
          <a:xfrm>
            <a:off x="3059832" y="2482379"/>
            <a:ext cx="5544616" cy="2246782"/>
            <a:chOff x="3059832" y="479870"/>
            <a:chExt cx="5544616" cy="2246782"/>
          </a:xfrm>
        </p:grpSpPr>
        <p:sp>
          <p:nvSpPr>
            <p:cNvPr id="21" name="Rectangle : coins arrondis 20">
              <a:extLst>
                <a:ext uri="{FF2B5EF4-FFF2-40B4-BE49-F238E27FC236}">
                  <a16:creationId xmlns:a16="http://schemas.microsoft.com/office/drawing/2014/main" id="{8E3D3222-55ED-579E-99D0-1E1D9A14E02A}"/>
                </a:ext>
              </a:extLst>
            </p:cNvPr>
            <p:cNvSpPr/>
            <p:nvPr/>
          </p:nvSpPr>
          <p:spPr>
            <a:xfrm>
              <a:off x="3059832" y="479870"/>
              <a:ext cx="5544616" cy="2246782"/>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7FCC6D6A-2AF3-FE3E-7205-EDCD9BAC8ED7}"/>
                </a:ext>
              </a:extLst>
            </p:cNvPr>
            <p:cNvSpPr txBox="1"/>
            <p:nvPr/>
          </p:nvSpPr>
          <p:spPr>
            <a:xfrm>
              <a:off x="3953276" y="506456"/>
              <a:ext cx="4536504" cy="830997"/>
            </a:xfrm>
            <a:prstGeom prst="rect">
              <a:avLst/>
            </a:prstGeom>
            <a:noFill/>
          </p:spPr>
          <p:txBody>
            <a:bodyPr wrap="square" rtlCol="0">
              <a:spAutoFit/>
            </a:bodyPr>
            <a:lstStyle/>
            <a:p>
              <a:pPr algn="just"/>
              <a:r>
                <a:rPr lang="fr-FR" sz="2400" b="1" dirty="0">
                  <a:solidFill>
                    <a:srgbClr val="185D7C"/>
                  </a:solidFill>
                </a:rPr>
                <a:t>Mobilise de nouvelles ressources techniques, RH et financières</a:t>
              </a:r>
            </a:p>
          </p:txBody>
        </p:sp>
        <p:sp>
          <p:nvSpPr>
            <p:cNvPr id="25" name="ZoneTexte 24">
              <a:extLst>
                <a:ext uri="{FF2B5EF4-FFF2-40B4-BE49-F238E27FC236}">
                  <a16:creationId xmlns:a16="http://schemas.microsoft.com/office/drawing/2014/main" id="{EC680EE6-1FC7-F94E-EAFB-5C381F6AEEDE}"/>
                </a:ext>
              </a:extLst>
            </p:cNvPr>
            <p:cNvSpPr txBox="1"/>
            <p:nvPr/>
          </p:nvSpPr>
          <p:spPr>
            <a:xfrm>
              <a:off x="3953276" y="1288888"/>
              <a:ext cx="4507156" cy="1323439"/>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Infrastructures conséquentes </a:t>
              </a:r>
            </a:p>
            <a:p>
              <a:pPr marL="444500" lvl="1" indent="-266700" algn="just">
                <a:buClr>
                  <a:srgbClr val="185D7C"/>
                </a:buClr>
                <a:buFont typeface="Arial" panose="020B0604020202020204" pitchFamily="34" charset="0"/>
                <a:buChar char="•"/>
              </a:pPr>
              <a:r>
                <a:rPr lang="fr-FR" sz="1600" dirty="0"/>
                <a:t>Urbanisation des solutions</a:t>
              </a:r>
            </a:p>
            <a:p>
              <a:pPr marL="444500" lvl="1" indent="-266700" algn="just">
                <a:buClr>
                  <a:srgbClr val="185D7C"/>
                </a:buClr>
                <a:buFont typeface="Arial" panose="020B0604020202020204" pitchFamily="34" charset="0"/>
                <a:buChar char="•"/>
              </a:pPr>
              <a:r>
                <a:rPr lang="fr-FR" sz="1600" dirty="0"/>
                <a:t>Gestion des données</a:t>
              </a:r>
            </a:p>
            <a:p>
              <a:pPr marL="444500" lvl="1" indent="-266700" algn="just">
                <a:buClr>
                  <a:srgbClr val="185D7C"/>
                </a:buClr>
                <a:buFont typeface="Arial" panose="020B0604020202020204" pitchFamily="34" charset="0"/>
                <a:buChar char="•"/>
              </a:pPr>
              <a:r>
                <a:rPr lang="fr-FR" sz="1600" dirty="0"/>
                <a:t>De nouveaux métiers (</a:t>
              </a:r>
              <a:r>
                <a:rPr lang="fr-FR" sz="1600" dirty="0" err="1"/>
                <a:t>DataScientist</a:t>
              </a:r>
              <a:r>
                <a:rPr lang="fr-FR" sz="1600" dirty="0"/>
                <a:t>)</a:t>
              </a:r>
            </a:p>
            <a:p>
              <a:pPr marL="444500" lvl="1" indent="-266700" algn="just">
                <a:buClr>
                  <a:srgbClr val="185D7C"/>
                </a:buClr>
                <a:buFont typeface="Arial" panose="020B0604020202020204" pitchFamily="34" charset="0"/>
                <a:buChar char="•"/>
              </a:pPr>
              <a:r>
                <a:rPr lang="fr-FR" sz="1600" dirty="0"/>
                <a:t>Quels gains ? </a:t>
              </a:r>
            </a:p>
          </p:txBody>
        </p:sp>
      </p:grpSp>
      <p:grpSp>
        <p:nvGrpSpPr>
          <p:cNvPr id="42" name="Groupe 41">
            <a:extLst>
              <a:ext uri="{FF2B5EF4-FFF2-40B4-BE49-F238E27FC236}">
                <a16:creationId xmlns:a16="http://schemas.microsoft.com/office/drawing/2014/main" id="{CEDB38E7-D847-F593-0881-7B7C3151819C}"/>
              </a:ext>
            </a:extLst>
          </p:cNvPr>
          <p:cNvGrpSpPr/>
          <p:nvPr/>
        </p:nvGrpSpPr>
        <p:grpSpPr>
          <a:xfrm>
            <a:off x="3059832" y="627534"/>
            <a:ext cx="5544616" cy="1584176"/>
            <a:chOff x="3059832" y="411510"/>
            <a:chExt cx="5544616" cy="1584176"/>
          </a:xfrm>
        </p:grpSpPr>
        <p:grpSp>
          <p:nvGrpSpPr>
            <p:cNvPr id="23" name="Groupe 22">
              <a:extLst>
                <a:ext uri="{FF2B5EF4-FFF2-40B4-BE49-F238E27FC236}">
                  <a16:creationId xmlns:a16="http://schemas.microsoft.com/office/drawing/2014/main" id="{1B9AE3DF-2492-7271-B322-B988EAEB18CE}"/>
                </a:ext>
              </a:extLst>
            </p:cNvPr>
            <p:cNvGrpSpPr/>
            <p:nvPr/>
          </p:nvGrpSpPr>
          <p:grpSpPr>
            <a:xfrm>
              <a:off x="3059832" y="411510"/>
              <a:ext cx="5544616" cy="1584176"/>
              <a:chOff x="3059832" y="479871"/>
              <a:chExt cx="5544616" cy="1584176"/>
            </a:xfrm>
          </p:grpSpPr>
          <p:sp>
            <p:nvSpPr>
              <p:cNvPr id="7" name="Rectangle : coins arrondis 6">
                <a:extLst>
                  <a:ext uri="{FF2B5EF4-FFF2-40B4-BE49-F238E27FC236}">
                    <a16:creationId xmlns:a16="http://schemas.microsoft.com/office/drawing/2014/main" id="{A2C6DEF8-71DB-E499-8025-89D9CEF11DF1}"/>
                  </a:ext>
                </a:extLst>
              </p:cNvPr>
              <p:cNvSpPr/>
              <p:nvPr/>
            </p:nvSpPr>
            <p:spPr>
              <a:xfrm>
                <a:off x="3059832" y="479871"/>
                <a:ext cx="5544616" cy="1584176"/>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7F267C12-5DEF-04FE-0BF2-BD4F3C7CFC3B}"/>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 Bonne » maîtrise – Formation</a:t>
                </a:r>
              </a:p>
            </p:txBody>
          </p:sp>
          <p:sp>
            <p:nvSpPr>
              <p:cNvPr id="18" name="ZoneTexte 17">
                <a:extLst>
                  <a:ext uri="{FF2B5EF4-FFF2-40B4-BE49-F238E27FC236}">
                    <a16:creationId xmlns:a16="http://schemas.microsoft.com/office/drawing/2014/main" id="{FD97BCFC-7F8E-7AFF-9A12-DB509B974AF1}"/>
                  </a:ext>
                </a:extLst>
              </p:cNvPr>
              <p:cNvSpPr txBox="1"/>
              <p:nvPr/>
            </p:nvSpPr>
            <p:spPr>
              <a:xfrm>
                <a:off x="3953276" y="914821"/>
                <a:ext cx="4507156" cy="1077218"/>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Comprendre son fonctionnement</a:t>
                </a:r>
              </a:p>
              <a:p>
                <a:pPr marL="444500" lvl="1" indent="-266700" algn="just">
                  <a:buClr>
                    <a:srgbClr val="185D7C"/>
                  </a:buClr>
                  <a:buFont typeface="Arial" panose="020B0604020202020204" pitchFamily="34" charset="0"/>
                  <a:buChar char="•"/>
                </a:pPr>
                <a:r>
                  <a:rPr lang="fr-FR" sz="1600" dirty="0"/>
                  <a:t>Appréhender les risques : Fuite de données Hallucinations / </a:t>
                </a:r>
                <a:r>
                  <a:rPr lang="fr-FR" sz="1600" dirty="0" err="1"/>
                  <a:t>Sycophantie</a:t>
                </a:r>
                <a:endParaRPr lang="fr-FR" sz="1600" dirty="0"/>
              </a:p>
              <a:p>
                <a:pPr marL="444500" lvl="1" indent="-266700" algn="just">
                  <a:buClr>
                    <a:srgbClr val="185D7C"/>
                  </a:buClr>
                  <a:buFont typeface="Arial" panose="020B0604020202020204" pitchFamily="34" charset="0"/>
                  <a:buChar char="•"/>
                </a:pPr>
                <a:r>
                  <a:rPr lang="fr-FR" sz="1600" dirty="0"/>
                  <a:t>Garder l’humain au centre des décisions</a:t>
                </a:r>
              </a:p>
            </p:txBody>
          </p:sp>
        </p:grpSp>
        <p:pic>
          <p:nvPicPr>
            <p:cNvPr id="41" name="Image 40">
              <a:extLst>
                <a:ext uri="{FF2B5EF4-FFF2-40B4-BE49-F238E27FC236}">
                  <a16:creationId xmlns:a16="http://schemas.microsoft.com/office/drawing/2014/main" id="{682DDE11-F9BA-C4CA-34FD-C096B522A3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408" y="915566"/>
              <a:ext cx="540000" cy="540000"/>
            </a:xfrm>
            <a:prstGeom prst="rect">
              <a:avLst/>
            </a:prstGeom>
          </p:spPr>
        </p:pic>
      </p:grpSp>
      <p:pic>
        <p:nvPicPr>
          <p:cNvPr id="10" name="Image 9">
            <a:extLst>
              <a:ext uri="{FF2B5EF4-FFF2-40B4-BE49-F238E27FC236}">
                <a16:creationId xmlns:a16="http://schemas.microsoft.com/office/drawing/2014/main" id="{09F0E848-C058-F4DF-9AED-42A72D2FB7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7380" y="3183878"/>
            <a:ext cx="540000" cy="540000"/>
          </a:xfrm>
          <a:prstGeom prst="rect">
            <a:avLst/>
          </a:prstGeom>
        </p:spPr>
      </p:pic>
    </p:spTree>
    <p:extLst>
      <p:ext uri="{BB962C8B-B14F-4D97-AF65-F5344CB8AC3E}">
        <p14:creationId xmlns:p14="http://schemas.microsoft.com/office/powerpoint/2010/main" val="397077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9F25A873-0700-8697-DEBB-E649FBD980D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4173E45-E55F-7E4B-7D3C-D6E7F54B6ADF}"/>
              </a:ext>
            </a:extLst>
          </p:cNvPr>
          <p:cNvSpPr/>
          <p:nvPr/>
        </p:nvSpPr>
        <p:spPr>
          <a:xfrm>
            <a:off x="179512" y="282882"/>
            <a:ext cx="8784976" cy="4665131"/>
          </a:xfrm>
          <a:prstGeom prst="rect">
            <a:avLst/>
          </a:prstGeom>
          <a:solidFill>
            <a:srgbClr val="185D7C"/>
          </a:solidFill>
          <a:ln>
            <a:solidFill>
              <a:srgbClr val="185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1">
            <a:extLst>
              <a:ext uri="{FF2B5EF4-FFF2-40B4-BE49-F238E27FC236}">
                <a16:creationId xmlns:a16="http://schemas.microsoft.com/office/drawing/2014/main" id="{E7AF13E1-BE8C-19A4-7F2F-497F2016E3A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Titre 1">
            <a:extLst>
              <a:ext uri="{FF2B5EF4-FFF2-40B4-BE49-F238E27FC236}">
                <a16:creationId xmlns:a16="http://schemas.microsoft.com/office/drawing/2014/main" id="{88C0D2C8-D817-1D24-7324-078AE2342FF8}"/>
              </a:ext>
            </a:extLst>
          </p:cNvPr>
          <p:cNvSpPr>
            <a:spLocks noGrp="1"/>
          </p:cNvSpPr>
          <p:nvPr>
            <p:ph type="title"/>
          </p:nvPr>
        </p:nvSpPr>
        <p:spPr>
          <a:xfrm>
            <a:off x="395536" y="479871"/>
            <a:ext cx="2170584" cy="651719"/>
          </a:xfrm>
        </p:spPr>
        <p:txBody>
          <a:bodyPr>
            <a:normAutofit fontScale="90000"/>
          </a:bodyPr>
          <a:lstStyle/>
          <a:p>
            <a:r>
              <a:rPr lang="fr-FR" b="1" dirty="0">
                <a:solidFill>
                  <a:srgbClr val="C9BBA1"/>
                </a:solidFill>
              </a:rPr>
              <a:t>Ses défis</a:t>
            </a:r>
          </a:p>
        </p:txBody>
      </p:sp>
      <p:sp>
        <p:nvSpPr>
          <p:cNvPr id="3" name="Espace réservé du numéro de diapositive 2">
            <a:extLst>
              <a:ext uri="{FF2B5EF4-FFF2-40B4-BE49-F238E27FC236}">
                <a16:creationId xmlns:a16="http://schemas.microsoft.com/office/drawing/2014/main" id="{B27015FC-C917-CC00-A575-42BD42E0FFC5}"/>
              </a:ext>
            </a:extLst>
          </p:cNvPr>
          <p:cNvSpPr>
            <a:spLocks noGrp="1"/>
          </p:cNvSpPr>
          <p:nvPr>
            <p:ph type="sldNum" sz="quarter" idx="12"/>
          </p:nvPr>
        </p:nvSpPr>
        <p:spPr/>
        <p:txBody>
          <a:bodyPr/>
          <a:lstStyle/>
          <a:p>
            <a:fld id="{FA3E2E0A-678F-4012-B539-62B1F17A2C1B}" type="slidenum">
              <a:rPr lang="fr-FR" smtClean="0"/>
              <a:t>8</a:t>
            </a:fld>
            <a:endParaRPr lang="fr-FR"/>
          </a:p>
        </p:txBody>
      </p:sp>
      <p:sp>
        <p:nvSpPr>
          <p:cNvPr id="9" name="ZoneTexte 8">
            <a:extLst>
              <a:ext uri="{FF2B5EF4-FFF2-40B4-BE49-F238E27FC236}">
                <a16:creationId xmlns:a16="http://schemas.microsoft.com/office/drawing/2014/main" id="{1F25E823-AE53-4454-397B-2C241C8A4182}"/>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62E3474C-5E70-E650-0BAC-5CFCB7FCF0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6" name="Freeform 2">
            <a:extLst>
              <a:ext uri="{FF2B5EF4-FFF2-40B4-BE49-F238E27FC236}">
                <a16:creationId xmlns:a16="http://schemas.microsoft.com/office/drawing/2014/main" id="{D41D99B5-7076-16F0-946D-71912686DDD5}"/>
              </a:ext>
            </a:extLst>
          </p:cNvPr>
          <p:cNvSpPr>
            <a:spLocks noChangeAspect="1"/>
          </p:cNvSpPr>
          <p:nvPr/>
        </p:nvSpPr>
        <p:spPr>
          <a:xfrm>
            <a:off x="539552" y="1275606"/>
            <a:ext cx="2170584" cy="3453555"/>
          </a:xfrm>
          <a:prstGeom prst="roundRect">
            <a:avLst>
              <a:gd name="adj" fmla="val 5748"/>
            </a:avLst>
          </a:prstGeom>
          <a:blipFill>
            <a:blip r:embed="rId4"/>
            <a:stretch>
              <a:fillRect/>
            </a:stretch>
          </a:blipFill>
        </p:spPr>
        <p:txBody>
          <a:bodyPr/>
          <a:lstStyle/>
          <a:p>
            <a:endParaRPr lang="fr-FR"/>
          </a:p>
        </p:txBody>
      </p:sp>
      <p:sp>
        <p:nvSpPr>
          <p:cNvPr id="20" name="ZoneTexte 19">
            <a:extLst>
              <a:ext uri="{FF2B5EF4-FFF2-40B4-BE49-F238E27FC236}">
                <a16:creationId xmlns:a16="http://schemas.microsoft.com/office/drawing/2014/main" id="{FDF3B788-B03B-0CD1-43AD-3ADA57D070E3}"/>
              </a:ext>
            </a:extLst>
          </p:cNvPr>
          <p:cNvSpPr txBox="1"/>
          <p:nvPr/>
        </p:nvSpPr>
        <p:spPr>
          <a:xfrm>
            <a:off x="3953276" y="2814359"/>
            <a:ext cx="4536504" cy="477471"/>
          </a:xfrm>
          <a:prstGeom prst="rect">
            <a:avLst/>
          </a:prstGeom>
          <a:noFill/>
        </p:spPr>
        <p:txBody>
          <a:bodyPr wrap="square" rtlCol="0">
            <a:spAutoFit/>
          </a:bodyPr>
          <a:lstStyle/>
          <a:p>
            <a:pPr algn="just"/>
            <a:r>
              <a:rPr lang="fr-FR" sz="2400" b="1" dirty="0">
                <a:solidFill>
                  <a:srgbClr val="185D7C"/>
                </a:solidFill>
              </a:rPr>
              <a:t>Mobilise de nouvelles ressources</a:t>
            </a:r>
          </a:p>
        </p:txBody>
      </p:sp>
      <p:grpSp>
        <p:nvGrpSpPr>
          <p:cNvPr id="12" name="Groupe 11">
            <a:extLst>
              <a:ext uri="{FF2B5EF4-FFF2-40B4-BE49-F238E27FC236}">
                <a16:creationId xmlns:a16="http://schemas.microsoft.com/office/drawing/2014/main" id="{A8828FB3-E229-C3ED-0BB0-5FB21E15BE70}"/>
              </a:ext>
            </a:extLst>
          </p:cNvPr>
          <p:cNvGrpSpPr/>
          <p:nvPr/>
        </p:nvGrpSpPr>
        <p:grpSpPr>
          <a:xfrm>
            <a:off x="3040612" y="3651870"/>
            <a:ext cx="5544616" cy="1063924"/>
            <a:chOff x="3059832" y="411510"/>
            <a:chExt cx="5544616" cy="1063924"/>
          </a:xfrm>
        </p:grpSpPr>
        <p:grpSp>
          <p:nvGrpSpPr>
            <p:cNvPr id="23" name="Groupe 22">
              <a:extLst>
                <a:ext uri="{FF2B5EF4-FFF2-40B4-BE49-F238E27FC236}">
                  <a16:creationId xmlns:a16="http://schemas.microsoft.com/office/drawing/2014/main" id="{14274E3B-1A0C-5000-CC07-524FA80BDD64}"/>
                </a:ext>
              </a:extLst>
            </p:cNvPr>
            <p:cNvGrpSpPr/>
            <p:nvPr/>
          </p:nvGrpSpPr>
          <p:grpSpPr>
            <a:xfrm>
              <a:off x="3059832" y="411510"/>
              <a:ext cx="5544616" cy="1063924"/>
              <a:chOff x="3059832" y="479871"/>
              <a:chExt cx="5544616" cy="1063924"/>
            </a:xfrm>
          </p:grpSpPr>
          <p:sp>
            <p:nvSpPr>
              <p:cNvPr id="7" name="Rectangle : coins arrondis 6">
                <a:extLst>
                  <a:ext uri="{FF2B5EF4-FFF2-40B4-BE49-F238E27FC236}">
                    <a16:creationId xmlns:a16="http://schemas.microsoft.com/office/drawing/2014/main" id="{1CBDBD68-802F-A306-E0DB-94D67C15B8CE}"/>
                  </a:ext>
                </a:extLst>
              </p:cNvPr>
              <p:cNvSpPr/>
              <p:nvPr/>
            </p:nvSpPr>
            <p:spPr>
              <a:xfrm>
                <a:off x="3059832" y="479871"/>
                <a:ext cx="5544616" cy="1063924"/>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77A89616-149B-97EA-B674-CC0F1850501E}"/>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Egalité d’accès aux soins</a:t>
                </a:r>
              </a:p>
            </p:txBody>
          </p:sp>
          <p:sp>
            <p:nvSpPr>
              <p:cNvPr id="18" name="ZoneTexte 17">
                <a:extLst>
                  <a:ext uri="{FF2B5EF4-FFF2-40B4-BE49-F238E27FC236}">
                    <a16:creationId xmlns:a16="http://schemas.microsoft.com/office/drawing/2014/main" id="{59D0563E-707F-0537-BFFA-7506C74ADA04}"/>
                  </a:ext>
                </a:extLst>
              </p:cNvPr>
              <p:cNvSpPr txBox="1"/>
              <p:nvPr/>
            </p:nvSpPr>
            <p:spPr>
              <a:xfrm>
                <a:off x="3953276" y="914821"/>
                <a:ext cx="4507156" cy="584775"/>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Stratégie d’implémentation propre à chaque structure</a:t>
                </a:r>
              </a:p>
            </p:txBody>
          </p:sp>
        </p:grpSp>
        <p:pic>
          <p:nvPicPr>
            <p:cNvPr id="10" name="Image 9">
              <a:extLst>
                <a:ext uri="{FF2B5EF4-FFF2-40B4-BE49-F238E27FC236}">
                  <a16:creationId xmlns:a16="http://schemas.microsoft.com/office/drawing/2014/main" id="{938F9FFF-3B5C-2675-770E-37E39CC86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380" y="639497"/>
              <a:ext cx="540000" cy="540000"/>
            </a:xfrm>
            <a:prstGeom prst="rect">
              <a:avLst/>
            </a:prstGeom>
          </p:spPr>
        </p:pic>
      </p:grpSp>
      <p:grpSp>
        <p:nvGrpSpPr>
          <p:cNvPr id="29" name="Groupe 28">
            <a:extLst>
              <a:ext uri="{FF2B5EF4-FFF2-40B4-BE49-F238E27FC236}">
                <a16:creationId xmlns:a16="http://schemas.microsoft.com/office/drawing/2014/main" id="{4764E649-22D8-CD25-7849-F9B2E0B1D2D7}"/>
              </a:ext>
            </a:extLst>
          </p:cNvPr>
          <p:cNvGrpSpPr/>
          <p:nvPr/>
        </p:nvGrpSpPr>
        <p:grpSpPr>
          <a:xfrm>
            <a:off x="3040612" y="2179313"/>
            <a:ext cx="5544616" cy="1288210"/>
            <a:chOff x="3059832" y="1618458"/>
            <a:chExt cx="5544616" cy="1288210"/>
          </a:xfrm>
        </p:grpSpPr>
        <p:grpSp>
          <p:nvGrpSpPr>
            <p:cNvPr id="15" name="Groupe 14">
              <a:extLst>
                <a:ext uri="{FF2B5EF4-FFF2-40B4-BE49-F238E27FC236}">
                  <a16:creationId xmlns:a16="http://schemas.microsoft.com/office/drawing/2014/main" id="{3A2900A1-5229-9BEF-59B3-DAA6BA16CB95}"/>
                </a:ext>
              </a:extLst>
            </p:cNvPr>
            <p:cNvGrpSpPr/>
            <p:nvPr/>
          </p:nvGrpSpPr>
          <p:grpSpPr>
            <a:xfrm>
              <a:off x="3059832" y="1618458"/>
              <a:ext cx="5544616" cy="1288210"/>
              <a:chOff x="3059832" y="479871"/>
              <a:chExt cx="5544616" cy="1288210"/>
            </a:xfrm>
          </p:grpSpPr>
          <p:sp>
            <p:nvSpPr>
              <p:cNvPr id="21" name="Rectangle : coins arrondis 20">
                <a:extLst>
                  <a:ext uri="{FF2B5EF4-FFF2-40B4-BE49-F238E27FC236}">
                    <a16:creationId xmlns:a16="http://schemas.microsoft.com/office/drawing/2014/main" id="{024E5815-075A-0B45-1FFE-6908A7D850EF}"/>
                  </a:ext>
                </a:extLst>
              </p:cNvPr>
              <p:cNvSpPr/>
              <p:nvPr/>
            </p:nvSpPr>
            <p:spPr>
              <a:xfrm>
                <a:off x="3059832" y="479871"/>
                <a:ext cx="5544616" cy="1288210"/>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23784417-B0B9-E757-49C8-2835C4D69AC7}"/>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Nos relations avec nos usagers</a:t>
                </a:r>
              </a:p>
            </p:txBody>
          </p:sp>
          <p:sp>
            <p:nvSpPr>
              <p:cNvPr id="25" name="ZoneTexte 24">
                <a:extLst>
                  <a:ext uri="{FF2B5EF4-FFF2-40B4-BE49-F238E27FC236}">
                    <a16:creationId xmlns:a16="http://schemas.microsoft.com/office/drawing/2014/main" id="{78D3366A-9FBA-E997-B23C-E9BAA45F5082}"/>
                  </a:ext>
                </a:extLst>
              </p:cNvPr>
              <p:cNvSpPr txBox="1"/>
              <p:nvPr/>
            </p:nvSpPr>
            <p:spPr>
              <a:xfrm>
                <a:off x="3953276" y="914821"/>
                <a:ext cx="4507156" cy="830997"/>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Transparence sur l’usage de l’IA par les professionnels</a:t>
                </a:r>
              </a:p>
              <a:p>
                <a:pPr marL="444500" lvl="1" indent="-266700" algn="just">
                  <a:buClr>
                    <a:srgbClr val="185D7C"/>
                  </a:buClr>
                  <a:buFont typeface="Arial" panose="020B0604020202020204" pitchFamily="34" charset="0"/>
                  <a:buChar char="•"/>
                </a:pPr>
                <a:r>
                  <a:rPr lang="fr-FR" sz="1600" dirty="0"/>
                  <a:t>Autodiagnostic des patients assisté par IA</a:t>
                </a:r>
              </a:p>
            </p:txBody>
          </p:sp>
        </p:grpSp>
        <p:pic>
          <p:nvPicPr>
            <p:cNvPr id="28" name="Image 27">
              <a:extLst>
                <a:ext uri="{FF2B5EF4-FFF2-40B4-BE49-F238E27FC236}">
                  <a16:creationId xmlns:a16="http://schemas.microsoft.com/office/drawing/2014/main" id="{9B4188E2-E540-C8AC-BA45-15987995F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7380" y="1970668"/>
              <a:ext cx="540000" cy="540000"/>
            </a:xfrm>
            <a:prstGeom prst="rect">
              <a:avLst/>
            </a:prstGeom>
          </p:spPr>
        </p:pic>
      </p:grpSp>
      <p:grpSp>
        <p:nvGrpSpPr>
          <p:cNvPr id="2" name="Groupe 1">
            <a:extLst>
              <a:ext uri="{FF2B5EF4-FFF2-40B4-BE49-F238E27FC236}">
                <a16:creationId xmlns:a16="http://schemas.microsoft.com/office/drawing/2014/main" id="{4939B767-3CB0-76D6-BBB9-581D1A55D6AA}"/>
              </a:ext>
            </a:extLst>
          </p:cNvPr>
          <p:cNvGrpSpPr/>
          <p:nvPr/>
        </p:nvGrpSpPr>
        <p:grpSpPr>
          <a:xfrm>
            <a:off x="3040612" y="456898"/>
            <a:ext cx="5544616" cy="1538788"/>
            <a:chOff x="3040612" y="3049692"/>
            <a:chExt cx="5544616" cy="1538788"/>
          </a:xfrm>
        </p:grpSpPr>
        <p:grpSp>
          <p:nvGrpSpPr>
            <p:cNvPr id="31" name="Groupe 30">
              <a:extLst>
                <a:ext uri="{FF2B5EF4-FFF2-40B4-BE49-F238E27FC236}">
                  <a16:creationId xmlns:a16="http://schemas.microsoft.com/office/drawing/2014/main" id="{0036FBCB-7502-411F-6418-64A1910435FF}"/>
                </a:ext>
              </a:extLst>
            </p:cNvPr>
            <p:cNvGrpSpPr/>
            <p:nvPr/>
          </p:nvGrpSpPr>
          <p:grpSpPr>
            <a:xfrm>
              <a:off x="3040612" y="3049692"/>
              <a:ext cx="5544616" cy="1538788"/>
              <a:chOff x="3059832" y="479871"/>
              <a:chExt cx="5544616" cy="1538788"/>
            </a:xfrm>
          </p:grpSpPr>
          <p:sp>
            <p:nvSpPr>
              <p:cNvPr id="33" name="Rectangle : coins arrondis 32">
                <a:extLst>
                  <a:ext uri="{FF2B5EF4-FFF2-40B4-BE49-F238E27FC236}">
                    <a16:creationId xmlns:a16="http://schemas.microsoft.com/office/drawing/2014/main" id="{DEA4688B-1FE8-44C1-23CC-20B141DF4319}"/>
                  </a:ext>
                </a:extLst>
              </p:cNvPr>
              <p:cNvSpPr/>
              <p:nvPr/>
            </p:nvSpPr>
            <p:spPr>
              <a:xfrm>
                <a:off x="3059832" y="479871"/>
                <a:ext cx="5544616" cy="1538788"/>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93A2DA8-60A0-FB01-225D-8B3303E5F11C}"/>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Impact social et éthique</a:t>
                </a:r>
              </a:p>
            </p:txBody>
          </p:sp>
          <p:sp>
            <p:nvSpPr>
              <p:cNvPr id="35" name="ZoneTexte 34">
                <a:extLst>
                  <a:ext uri="{FF2B5EF4-FFF2-40B4-BE49-F238E27FC236}">
                    <a16:creationId xmlns:a16="http://schemas.microsoft.com/office/drawing/2014/main" id="{C6405434-475F-B83F-4B29-F96A7D6A06CF}"/>
                  </a:ext>
                </a:extLst>
              </p:cNvPr>
              <p:cNvSpPr txBox="1"/>
              <p:nvPr/>
            </p:nvSpPr>
            <p:spPr>
              <a:xfrm>
                <a:off x="3953276" y="914821"/>
                <a:ext cx="4507156" cy="1077218"/>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Ré-interrogation de l’ensemble de nos processus</a:t>
                </a:r>
              </a:p>
              <a:p>
                <a:pPr marL="444500" lvl="1" indent="-266700" algn="just">
                  <a:buClr>
                    <a:srgbClr val="185D7C"/>
                  </a:buClr>
                  <a:buFont typeface="Arial" panose="020B0604020202020204" pitchFamily="34" charset="0"/>
                  <a:buChar char="•"/>
                </a:pPr>
                <a:r>
                  <a:rPr lang="fr-FR" sz="1600" dirty="0"/>
                  <a:t>Evolution des métiers</a:t>
                </a:r>
              </a:p>
              <a:p>
                <a:pPr marL="444500" lvl="1" indent="-266700" algn="just">
                  <a:buClr>
                    <a:srgbClr val="185D7C"/>
                  </a:buClr>
                  <a:buFont typeface="Arial" panose="020B0604020202020204" pitchFamily="34" charset="0"/>
                  <a:buChar char="•"/>
                </a:pPr>
                <a:r>
                  <a:rPr lang="fr-FR" sz="1600" dirty="0"/>
                  <a:t>Ne pas perdre ses savoirs</a:t>
                </a:r>
              </a:p>
            </p:txBody>
          </p:sp>
        </p:grpSp>
        <p:pic>
          <p:nvPicPr>
            <p:cNvPr id="37" name="Image 36">
              <a:extLst>
                <a:ext uri="{FF2B5EF4-FFF2-40B4-BE49-F238E27FC236}">
                  <a16:creationId xmlns:a16="http://schemas.microsoft.com/office/drawing/2014/main" id="{E6E5D3F4-E53D-FB4A-B4BD-F6013FD51C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7380" y="3543918"/>
              <a:ext cx="540000" cy="540000"/>
            </a:xfrm>
            <a:prstGeom prst="rect">
              <a:avLst/>
            </a:prstGeom>
          </p:spPr>
        </p:pic>
      </p:grpSp>
    </p:spTree>
    <p:extLst>
      <p:ext uri="{BB962C8B-B14F-4D97-AF65-F5344CB8AC3E}">
        <p14:creationId xmlns:p14="http://schemas.microsoft.com/office/powerpoint/2010/main" val="209474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a:extLst>
            <a:ext uri="{FF2B5EF4-FFF2-40B4-BE49-F238E27FC236}">
              <a16:creationId xmlns:a16="http://schemas.microsoft.com/office/drawing/2014/main" id="{0821190C-3D67-5696-C28E-011CBC12B81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AB690F-CC72-1DE7-FB7D-6738F332E816}"/>
              </a:ext>
            </a:extLst>
          </p:cNvPr>
          <p:cNvSpPr/>
          <p:nvPr/>
        </p:nvSpPr>
        <p:spPr>
          <a:xfrm>
            <a:off x="179512" y="282882"/>
            <a:ext cx="8784976" cy="4665131"/>
          </a:xfrm>
          <a:prstGeom prst="rect">
            <a:avLst/>
          </a:prstGeom>
          <a:solidFill>
            <a:srgbClr val="185D7C"/>
          </a:solidFill>
          <a:ln>
            <a:solidFill>
              <a:srgbClr val="185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²</a:t>
            </a:r>
          </a:p>
        </p:txBody>
      </p:sp>
      <p:sp>
        <p:nvSpPr>
          <p:cNvPr id="5" name="Rectangle 1">
            <a:extLst>
              <a:ext uri="{FF2B5EF4-FFF2-40B4-BE49-F238E27FC236}">
                <a16:creationId xmlns:a16="http://schemas.microsoft.com/office/drawing/2014/main" id="{E98E4F41-1361-8DC9-D877-3B5917F27A9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Titre 1">
            <a:extLst>
              <a:ext uri="{FF2B5EF4-FFF2-40B4-BE49-F238E27FC236}">
                <a16:creationId xmlns:a16="http://schemas.microsoft.com/office/drawing/2014/main" id="{871DF0BC-3EEB-B9EC-4CD9-EB5A0D708C4C}"/>
              </a:ext>
            </a:extLst>
          </p:cNvPr>
          <p:cNvSpPr>
            <a:spLocks noGrp="1"/>
          </p:cNvSpPr>
          <p:nvPr>
            <p:ph type="title"/>
          </p:nvPr>
        </p:nvSpPr>
        <p:spPr>
          <a:xfrm>
            <a:off x="395536" y="263847"/>
            <a:ext cx="2170584" cy="651719"/>
          </a:xfrm>
        </p:spPr>
        <p:txBody>
          <a:bodyPr>
            <a:normAutofit fontScale="90000"/>
          </a:bodyPr>
          <a:lstStyle/>
          <a:p>
            <a:r>
              <a:rPr lang="fr-FR" b="1" dirty="0">
                <a:solidFill>
                  <a:srgbClr val="C9BBA1"/>
                </a:solidFill>
              </a:rPr>
              <a:t>Ses défis</a:t>
            </a:r>
          </a:p>
        </p:txBody>
      </p:sp>
      <p:sp>
        <p:nvSpPr>
          <p:cNvPr id="3" name="Espace réservé du numéro de diapositive 2">
            <a:extLst>
              <a:ext uri="{FF2B5EF4-FFF2-40B4-BE49-F238E27FC236}">
                <a16:creationId xmlns:a16="http://schemas.microsoft.com/office/drawing/2014/main" id="{DA3027C8-DEBD-9734-F060-64B10B18E5E6}"/>
              </a:ext>
            </a:extLst>
          </p:cNvPr>
          <p:cNvSpPr>
            <a:spLocks noGrp="1"/>
          </p:cNvSpPr>
          <p:nvPr>
            <p:ph type="sldNum" sz="quarter" idx="12"/>
          </p:nvPr>
        </p:nvSpPr>
        <p:spPr/>
        <p:txBody>
          <a:bodyPr/>
          <a:lstStyle/>
          <a:p>
            <a:fld id="{FA3E2E0A-678F-4012-B539-62B1F17A2C1B}" type="slidenum">
              <a:rPr lang="fr-FR" smtClean="0"/>
              <a:t>9</a:t>
            </a:fld>
            <a:endParaRPr lang="fr-FR"/>
          </a:p>
        </p:txBody>
      </p:sp>
      <p:sp>
        <p:nvSpPr>
          <p:cNvPr id="9" name="ZoneTexte 8">
            <a:extLst>
              <a:ext uri="{FF2B5EF4-FFF2-40B4-BE49-F238E27FC236}">
                <a16:creationId xmlns:a16="http://schemas.microsoft.com/office/drawing/2014/main" id="{1F2B510B-799C-CEFD-2F9B-51627251B64C}"/>
              </a:ext>
            </a:extLst>
          </p:cNvPr>
          <p:cNvSpPr txBox="1"/>
          <p:nvPr/>
        </p:nvSpPr>
        <p:spPr>
          <a:xfrm>
            <a:off x="179512" y="-15454"/>
            <a:ext cx="8784976" cy="461665"/>
          </a:xfrm>
          <a:prstGeom prst="rect">
            <a:avLst/>
          </a:prstGeom>
          <a:noFill/>
        </p:spPr>
        <p:txBody>
          <a:bodyPr wrap="square" rtlCol="0">
            <a:spAutoFit/>
          </a:bodyPr>
          <a:lstStyle/>
          <a:p>
            <a:pPr algn="ctr"/>
            <a:r>
              <a:rPr lang="fr-FR" sz="1200" b="1" dirty="0">
                <a:solidFill>
                  <a:schemeClr val="bg1"/>
                </a:solidFill>
                <a:latin typeface="Arial" panose="020B0604020202020204" pitchFamily="34" charset="0"/>
                <a:cs typeface="Arial" panose="020B0604020202020204" pitchFamily="34" charset="0"/>
              </a:rPr>
              <a:t>98èmes Journées de l’APHO – Les Sables d’Olonne – 2 &amp; 3 Avril 2026</a:t>
            </a:r>
          </a:p>
          <a:p>
            <a:pPr algn="ctr"/>
            <a:endParaRPr lang="fr-FR" sz="12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ABD7A83-BD84-095E-94CB-319A226035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03980" y="-15454"/>
            <a:ext cx="971600" cy="282882"/>
          </a:xfrm>
          <a:prstGeom prst="rect">
            <a:avLst/>
          </a:prstGeom>
        </p:spPr>
      </p:pic>
      <p:sp>
        <p:nvSpPr>
          <p:cNvPr id="6" name="Freeform 2">
            <a:extLst>
              <a:ext uri="{FF2B5EF4-FFF2-40B4-BE49-F238E27FC236}">
                <a16:creationId xmlns:a16="http://schemas.microsoft.com/office/drawing/2014/main" id="{073E071B-4A90-B9CD-92EA-32F00ACDC041}"/>
              </a:ext>
            </a:extLst>
          </p:cNvPr>
          <p:cNvSpPr>
            <a:spLocks noChangeAspect="1"/>
          </p:cNvSpPr>
          <p:nvPr/>
        </p:nvSpPr>
        <p:spPr>
          <a:xfrm>
            <a:off x="539552" y="915566"/>
            <a:ext cx="2170584" cy="3453555"/>
          </a:xfrm>
          <a:prstGeom prst="roundRect">
            <a:avLst>
              <a:gd name="adj" fmla="val 5748"/>
            </a:avLst>
          </a:prstGeom>
          <a:blipFill>
            <a:blip r:embed="rId4"/>
            <a:stretch>
              <a:fillRect/>
            </a:stretch>
          </a:blipFill>
        </p:spPr>
        <p:txBody>
          <a:bodyPr/>
          <a:lstStyle/>
          <a:p>
            <a:endParaRPr lang="fr-FR"/>
          </a:p>
        </p:txBody>
      </p:sp>
      <p:sp>
        <p:nvSpPr>
          <p:cNvPr id="20" name="ZoneTexte 19">
            <a:extLst>
              <a:ext uri="{FF2B5EF4-FFF2-40B4-BE49-F238E27FC236}">
                <a16:creationId xmlns:a16="http://schemas.microsoft.com/office/drawing/2014/main" id="{5261F2BC-814E-C7DD-43C3-0BD9ECCA9B67}"/>
              </a:ext>
            </a:extLst>
          </p:cNvPr>
          <p:cNvSpPr txBox="1"/>
          <p:nvPr/>
        </p:nvSpPr>
        <p:spPr>
          <a:xfrm>
            <a:off x="3953276" y="2814359"/>
            <a:ext cx="4536504" cy="477471"/>
          </a:xfrm>
          <a:prstGeom prst="rect">
            <a:avLst/>
          </a:prstGeom>
          <a:noFill/>
        </p:spPr>
        <p:txBody>
          <a:bodyPr wrap="square" rtlCol="0">
            <a:spAutoFit/>
          </a:bodyPr>
          <a:lstStyle/>
          <a:p>
            <a:pPr algn="just"/>
            <a:r>
              <a:rPr lang="fr-FR" sz="2400" b="1" dirty="0">
                <a:solidFill>
                  <a:srgbClr val="185D7C"/>
                </a:solidFill>
              </a:rPr>
              <a:t>Mobilise de nouvelles ressources</a:t>
            </a:r>
          </a:p>
        </p:txBody>
      </p:sp>
      <p:pic>
        <p:nvPicPr>
          <p:cNvPr id="27" name="Image 26">
            <a:extLst>
              <a:ext uri="{FF2B5EF4-FFF2-40B4-BE49-F238E27FC236}">
                <a16:creationId xmlns:a16="http://schemas.microsoft.com/office/drawing/2014/main" id="{BE1A3BED-1B24-D70B-DE90-E0C0B69BD2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80" y="2823822"/>
            <a:ext cx="396000" cy="396000"/>
          </a:xfrm>
          <a:prstGeom prst="rect">
            <a:avLst/>
          </a:prstGeom>
        </p:spPr>
      </p:pic>
      <p:grpSp>
        <p:nvGrpSpPr>
          <p:cNvPr id="23" name="Groupe 22">
            <a:extLst>
              <a:ext uri="{FF2B5EF4-FFF2-40B4-BE49-F238E27FC236}">
                <a16:creationId xmlns:a16="http://schemas.microsoft.com/office/drawing/2014/main" id="{5E3973D0-4AEA-1130-109F-B7AE3C0234CD}"/>
              </a:ext>
            </a:extLst>
          </p:cNvPr>
          <p:cNvGrpSpPr/>
          <p:nvPr/>
        </p:nvGrpSpPr>
        <p:grpSpPr>
          <a:xfrm>
            <a:off x="3059832" y="411510"/>
            <a:ext cx="5544616" cy="1063924"/>
            <a:chOff x="3059832" y="479871"/>
            <a:chExt cx="5544616" cy="1063924"/>
          </a:xfrm>
        </p:grpSpPr>
        <p:sp>
          <p:nvSpPr>
            <p:cNvPr id="7" name="Rectangle : coins arrondis 6">
              <a:extLst>
                <a:ext uri="{FF2B5EF4-FFF2-40B4-BE49-F238E27FC236}">
                  <a16:creationId xmlns:a16="http://schemas.microsoft.com/office/drawing/2014/main" id="{34F0F062-95EB-4CDE-F9F4-935573451506}"/>
                </a:ext>
              </a:extLst>
            </p:cNvPr>
            <p:cNvSpPr/>
            <p:nvPr/>
          </p:nvSpPr>
          <p:spPr>
            <a:xfrm>
              <a:off x="3059832" y="479871"/>
              <a:ext cx="5544616" cy="1063924"/>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77559465-9D96-14D8-F2DD-5DA9EE1770E2}"/>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Impact environnemental</a:t>
              </a:r>
            </a:p>
          </p:txBody>
        </p:sp>
        <p:sp>
          <p:nvSpPr>
            <p:cNvPr id="18" name="ZoneTexte 17">
              <a:extLst>
                <a:ext uri="{FF2B5EF4-FFF2-40B4-BE49-F238E27FC236}">
                  <a16:creationId xmlns:a16="http://schemas.microsoft.com/office/drawing/2014/main" id="{19B7E3AC-FBF9-F79A-816D-6555038046E0}"/>
                </a:ext>
              </a:extLst>
            </p:cNvPr>
            <p:cNvSpPr txBox="1"/>
            <p:nvPr/>
          </p:nvSpPr>
          <p:spPr>
            <a:xfrm>
              <a:off x="3953276" y="914821"/>
              <a:ext cx="4507156" cy="584775"/>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Selon les experts</a:t>
              </a:r>
              <a:r>
                <a:rPr lang="fr-FR" sz="1600" baseline="30000" dirty="0"/>
                <a:t>*1</a:t>
              </a:r>
              <a:r>
                <a:rPr lang="fr-FR" sz="1600" dirty="0"/>
                <a:t>, l'empreinte carbone du numérique est en passe de doubler</a:t>
              </a:r>
            </a:p>
          </p:txBody>
        </p:sp>
      </p:grpSp>
      <p:grpSp>
        <p:nvGrpSpPr>
          <p:cNvPr id="15" name="Groupe 14">
            <a:extLst>
              <a:ext uri="{FF2B5EF4-FFF2-40B4-BE49-F238E27FC236}">
                <a16:creationId xmlns:a16="http://schemas.microsoft.com/office/drawing/2014/main" id="{0C2EA170-0E39-724D-F620-F52A3EBC6080}"/>
              </a:ext>
            </a:extLst>
          </p:cNvPr>
          <p:cNvGrpSpPr/>
          <p:nvPr/>
        </p:nvGrpSpPr>
        <p:grpSpPr>
          <a:xfrm>
            <a:off x="3059832" y="1618458"/>
            <a:ext cx="5544616" cy="1288210"/>
            <a:chOff x="3059832" y="479871"/>
            <a:chExt cx="5544616" cy="1288210"/>
          </a:xfrm>
        </p:grpSpPr>
        <p:sp>
          <p:nvSpPr>
            <p:cNvPr id="21" name="Rectangle : coins arrondis 20">
              <a:extLst>
                <a:ext uri="{FF2B5EF4-FFF2-40B4-BE49-F238E27FC236}">
                  <a16:creationId xmlns:a16="http://schemas.microsoft.com/office/drawing/2014/main" id="{E6C0B0A8-40D5-0807-C49E-50E65AA15262}"/>
                </a:ext>
              </a:extLst>
            </p:cNvPr>
            <p:cNvSpPr/>
            <p:nvPr/>
          </p:nvSpPr>
          <p:spPr>
            <a:xfrm>
              <a:off x="3059832" y="479871"/>
              <a:ext cx="5544616" cy="1288210"/>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0510D198-78BD-8E36-D6F1-2932E4A7BC2E}"/>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Conformité</a:t>
              </a:r>
            </a:p>
          </p:txBody>
        </p:sp>
        <p:sp>
          <p:nvSpPr>
            <p:cNvPr id="25" name="ZoneTexte 24">
              <a:extLst>
                <a:ext uri="{FF2B5EF4-FFF2-40B4-BE49-F238E27FC236}">
                  <a16:creationId xmlns:a16="http://schemas.microsoft.com/office/drawing/2014/main" id="{6CD44B3F-4934-BABD-59F9-8870D90CE218}"/>
                </a:ext>
              </a:extLst>
            </p:cNvPr>
            <p:cNvSpPr txBox="1"/>
            <p:nvPr/>
          </p:nvSpPr>
          <p:spPr>
            <a:xfrm>
              <a:off x="3953276" y="914821"/>
              <a:ext cx="4507156" cy="830997"/>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3 nouveaux critères sur la certification HAS – 55 recommandations</a:t>
              </a:r>
            </a:p>
            <a:p>
              <a:pPr marL="444500" lvl="1" indent="-266700" algn="just">
                <a:buClr>
                  <a:srgbClr val="185D7C"/>
                </a:buClr>
                <a:buFont typeface="Arial" panose="020B0604020202020204" pitchFamily="34" charset="0"/>
                <a:buChar char="•"/>
              </a:pPr>
              <a:r>
                <a:rPr lang="fr-FR" sz="1600" dirty="0"/>
                <a:t>AI </a:t>
              </a:r>
              <a:r>
                <a:rPr lang="fr-FR" sz="1600" dirty="0" err="1"/>
                <a:t>Act</a:t>
              </a:r>
              <a:r>
                <a:rPr lang="fr-FR" sz="1600" dirty="0"/>
                <a:t> : risque de sanction financière</a:t>
              </a:r>
            </a:p>
          </p:txBody>
        </p:sp>
      </p:grpSp>
      <p:grpSp>
        <p:nvGrpSpPr>
          <p:cNvPr id="31" name="Groupe 30">
            <a:extLst>
              <a:ext uri="{FF2B5EF4-FFF2-40B4-BE49-F238E27FC236}">
                <a16:creationId xmlns:a16="http://schemas.microsoft.com/office/drawing/2014/main" id="{449D88BF-81B1-16AF-512B-AB2CD6D2B7FB}"/>
              </a:ext>
            </a:extLst>
          </p:cNvPr>
          <p:cNvGrpSpPr/>
          <p:nvPr/>
        </p:nvGrpSpPr>
        <p:grpSpPr>
          <a:xfrm>
            <a:off x="3040612" y="3049693"/>
            <a:ext cx="5544616" cy="1512167"/>
            <a:chOff x="3059832" y="479872"/>
            <a:chExt cx="5544616" cy="1512167"/>
          </a:xfrm>
        </p:grpSpPr>
        <p:sp>
          <p:nvSpPr>
            <p:cNvPr id="33" name="Rectangle : coins arrondis 32">
              <a:extLst>
                <a:ext uri="{FF2B5EF4-FFF2-40B4-BE49-F238E27FC236}">
                  <a16:creationId xmlns:a16="http://schemas.microsoft.com/office/drawing/2014/main" id="{BF717196-CDDF-2130-1B30-1F96DCDA4161}"/>
                </a:ext>
              </a:extLst>
            </p:cNvPr>
            <p:cNvSpPr/>
            <p:nvPr/>
          </p:nvSpPr>
          <p:spPr>
            <a:xfrm>
              <a:off x="3059832" y="479872"/>
              <a:ext cx="5544616" cy="1310146"/>
            </a:xfrm>
            <a:prstGeom prst="roundRect">
              <a:avLst>
                <a:gd name="adj" fmla="val 78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58AD7E30-21EA-184F-4CB9-5152F248EE9A}"/>
                </a:ext>
              </a:extLst>
            </p:cNvPr>
            <p:cNvSpPr txBox="1"/>
            <p:nvPr/>
          </p:nvSpPr>
          <p:spPr>
            <a:xfrm>
              <a:off x="3953276" y="506456"/>
              <a:ext cx="4536504" cy="477471"/>
            </a:xfrm>
            <a:prstGeom prst="rect">
              <a:avLst/>
            </a:prstGeom>
            <a:noFill/>
          </p:spPr>
          <p:txBody>
            <a:bodyPr wrap="square" rtlCol="0">
              <a:spAutoFit/>
            </a:bodyPr>
            <a:lstStyle/>
            <a:p>
              <a:pPr algn="just"/>
              <a:r>
                <a:rPr lang="fr-FR" sz="2400" b="1" dirty="0">
                  <a:solidFill>
                    <a:srgbClr val="185D7C"/>
                  </a:solidFill>
                </a:rPr>
                <a:t>Sécurité numérique</a:t>
              </a:r>
            </a:p>
          </p:txBody>
        </p:sp>
        <p:sp>
          <p:nvSpPr>
            <p:cNvPr id="35" name="ZoneTexte 34">
              <a:extLst>
                <a:ext uri="{FF2B5EF4-FFF2-40B4-BE49-F238E27FC236}">
                  <a16:creationId xmlns:a16="http://schemas.microsoft.com/office/drawing/2014/main" id="{CB015125-C782-FD5E-3514-11FC44C96E06}"/>
                </a:ext>
              </a:extLst>
            </p:cNvPr>
            <p:cNvSpPr txBox="1"/>
            <p:nvPr/>
          </p:nvSpPr>
          <p:spPr>
            <a:xfrm>
              <a:off x="3953276" y="914821"/>
              <a:ext cx="4507156" cy="1077218"/>
            </a:xfrm>
            <a:prstGeom prst="rect">
              <a:avLst/>
            </a:prstGeom>
            <a:noFill/>
          </p:spPr>
          <p:txBody>
            <a:bodyPr wrap="square" rtlCol="0">
              <a:spAutoFit/>
            </a:bodyPr>
            <a:lstStyle/>
            <a:p>
              <a:pPr marL="444500" lvl="1" indent="-266700" algn="just">
                <a:buClr>
                  <a:srgbClr val="185D7C"/>
                </a:buClr>
                <a:buFont typeface="Arial" panose="020B0604020202020204" pitchFamily="34" charset="0"/>
                <a:buChar char="•"/>
              </a:pPr>
              <a:r>
                <a:rPr lang="fr-FR" sz="1600" dirty="0"/>
                <a:t>De nouveaux risques introduits par ces nouveaux outils  : Phishing très bien écrit, usurpation de la voix, etc.</a:t>
              </a:r>
            </a:p>
            <a:p>
              <a:pPr marL="444500" lvl="1" indent="-266700" algn="just">
                <a:buClr>
                  <a:srgbClr val="185D7C"/>
                </a:buClr>
                <a:buFont typeface="Arial" panose="020B0604020202020204" pitchFamily="34" charset="0"/>
                <a:buChar char="•"/>
              </a:pPr>
              <a:endParaRPr lang="fr-FR" sz="1600" dirty="0"/>
            </a:p>
          </p:txBody>
        </p:sp>
      </p:grpSp>
      <p:pic>
        <p:nvPicPr>
          <p:cNvPr id="14" name="Image 13">
            <a:extLst>
              <a:ext uri="{FF2B5EF4-FFF2-40B4-BE49-F238E27FC236}">
                <a16:creationId xmlns:a16="http://schemas.microsoft.com/office/drawing/2014/main" id="{A50A0734-32DE-9B7D-3C3E-4685527641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7380" y="643539"/>
            <a:ext cx="540000" cy="540000"/>
          </a:xfrm>
          <a:prstGeom prst="rect">
            <a:avLst/>
          </a:prstGeom>
        </p:spPr>
      </p:pic>
      <p:pic>
        <p:nvPicPr>
          <p:cNvPr id="17" name="Image 16">
            <a:extLst>
              <a:ext uri="{FF2B5EF4-FFF2-40B4-BE49-F238E27FC236}">
                <a16:creationId xmlns:a16="http://schemas.microsoft.com/office/drawing/2014/main" id="{2565DD01-211B-AF94-C83E-8AC5B2BED0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1767" y="2009590"/>
            <a:ext cx="540000" cy="540000"/>
          </a:xfrm>
          <a:prstGeom prst="rect">
            <a:avLst/>
          </a:prstGeom>
        </p:spPr>
      </p:pic>
      <p:pic>
        <p:nvPicPr>
          <p:cNvPr id="22" name="Image 21">
            <a:extLst>
              <a:ext uri="{FF2B5EF4-FFF2-40B4-BE49-F238E27FC236}">
                <a16:creationId xmlns:a16="http://schemas.microsoft.com/office/drawing/2014/main" id="{2B2AE24C-A698-7D2C-E49B-7519BA43C9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7415" y="3538915"/>
            <a:ext cx="540000" cy="540000"/>
          </a:xfrm>
          <a:prstGeom prst="rect">
            <a:avLst/>
          </a:prstGeom>
        </p:spPr>
      </p:pic>
      <p:sp>
        <p:nvSpPr>
          <p:cNvPr id="26" name="ZoneTexte 25">
            <a:extLst>
              <a:ext uri="{FF2B5EF4-FFF2-40B4-BE49-F238E27FC236}">
                <a16:creationId xmlns:a16="http://schemas.microsoft.com/office/drawing/2014/main" id="{290A6575-5CBF-60FA-7FC8-61632474655D}"/>
              </a:ext>
            </a:extLst>
          </p:cNvPr>
          <p:cNvSpPr txBox="1"/>
          <p:nvPr/>
        </p:nvSpPr>
        <p:spPr>
          <a:xfrm>
            <a:off x="539553" y="4443958"/>
            <a:ext cx="8280920" cy="461665"/>
          </a:xfrm>
          <a:prstGeom prst="rect">
            <a:avLst/>
          </a:prstGeom>
          <a:noFill/>
        </p:spPr>
        <p:txBody>
          <a:bodyPr wrap="square" rtlCol="0">
            <a:spAutoFit/>
          </a:bodyPr>
          <a:lstStyle/>
          <a:p>
            <a:pPr marL="0" lvl="1"/>
            <a:r>
              <a:rPr lang="fr-FR" sz="1200" dirty="0">
                <a:solidFill>
                  <a:srgbClr val="C9BBA1"/>
                </a:solidFill>
              </a:rPr>
              <a:t>*1 The Shift Project - Intelligence artificielle </a:t>
            </a:r>
            <a:r>
              <a:rPr lang="fr-FR" sz="1200" dirty="0">
                <a:solidFill>
                  <a:srgbClr val="C9BBA1"/>
                </a:solidFill>
                <a:hlinkClick r:id="rId9">
                  <a:extLst>
                    <a:ext uri="{A12FA001-AC4F-418D-AE19-62706E023703}">
                      <ahyp:hlinkClr xmlns:ahyp="http://schemas.microsoft.com/office/drawing/2018/hyperlinkcolor" val="tx"/>
                    </a:ext>
                  </a:extLst>
                </a:hlinkClick>
              </a:rPr>
              <a:t>https://theshiftproject.org/publications/intelligence-artificielle-centres-de-donnees-rapport-final/</a:t>
            </a:r>
            <a:r>
              <a:rPr lang="fr-FR" sz="1200" dirty="0">
                <a:solidFill>
                  <a:srgbClr val="C9BBA1"/>
                </a:solidFill>
              </a:rPr>
              <a:t> </a:t>
            </a:r>
          </a:p>
        </p:txBody>
      </p:sp>
    </p:spTree>
    <p:extLst>
      <p:ext uri="{BB962C8B-B14F-4D97-AF65-F5344CB8AC3E}">
        <p14:creationId xmlns:p14="http://schemas.microsoft.com/office/powerpoint/2010/main" val="25144486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6277</TotalTime>
  <Words>1267</Words>
  <Application>Microsoft Office PowerPoint</Application>
  <PresentationFormat>Affichage à l'écran (16:9)</PresentationFormat>
  <Paragraphs>233</Paragraphs>
  <Slides>18</Slides>
  <Notes>18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6" baseType="lpstr">
      <vt:lpstr>Arial</vt:lpstr>
      <vt:lpstr>Calibri</vt:lpstr>
      <vt:lpstr>Century Gothic</vt:lpstr>
      <vt:lpstr>Montserrat Light</vt:lpstr>
      <vt:lpstr>Montserrat Medium</vt:lpstr>
      <vt:lpstr>Wingdings</vt:lpstr>
      <vt:lpstr>Thème Office</vt:lpstr>
      <vt:lpstr>Acrobat Document</vt:lpstr>
      <vt:lpstr>Présentation PowerPoint</vt:lpstr>
      <vt:lpstr>Présentation PowerPoint</vt:lpstr>
      <vt:lpstr>Présentation PowerPoint</vt:lpstr>
      <vt:lpstr>Schéma simplifié</vt:lpstr>
      <vt:lpstr>Deux approches techniques d’IA</vt:lpstr>
      <vt:lpstr>Ses défis</vt:lpstr>
      <vt:lpstr>Ses défis</vt:lpstr>
      <vt:lpstr>Ses défis</vt:lpstr>
      <vt:lpstr>Ses défis</vt:lpstr>
      <vt:lpstr>Ses défis</vt:lpstr>
      <vt:lpstr>Présentation PowerPoint</vt:lpstr>
      <vt:lpstr>Evolution du métier de pharmacien hospitalier</vt:lpstr>
      <vt:lpstr>Présentation PowerPoint</vt:lpstr>
      <vt:lpstr>Des usages déjà concrets *… des briques – pas encore un système</vt:lpstr>
      <vt:lpstr>IA Ambiante =&gt; une révolution silencieuse</vt:lpstr>
      <vt:lpstr>Présentation PowerPoint</vt:lpstr>
      <vt:lpstr>Présentation PowerPoint</vt:lpstr>
      <vt:lpstr>Présentation PowerPoint</vt:lpstr>
    </vt:vector>
  </TitlesOfParts>
  <Company>CHU-RENNES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MERCEROLLE</dc:creator>
  <cp:lastModifiedBy>MALACHOVIEZ Michaël</cp:lastModifiedBy>
  <cp:revision>52</cp:revision>
  <dcterms:created xsi:type="dcterms:W3CDTF">2020-01-30T14:19:40Z</dcterms:created>
  <dcterms:modified xsi:type="dcterms:W3CDTF">2026-03-30T17:38:33Z</dcterms:modified>
</cp:coreProperties>
</file>