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3" r:id="rId2"/>
    <p:sldId id="267" r:id="rId3"/>
    <p:sldId id="266" r:id="rId4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F4029D4-E36B-40CC-AE4F-FB76C8784944}">
          <p14:sldIdLst>
            <p14:sldId id="263"/>
            <p14:sldId id="267"/>
            <p14:sldId id="266"/>
          </p14:sldIdLst>
        </p14:section>
        <p14:section name="Section sans titre" id="{4B6E66E4-73AC-42AC-9C75-278A63A9D5F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BBA1"/>
    <a:srgbClr val="307072"/>
    <a:srgbClr val="407D7F"/>
    <a:srgbClr val="96C9CA"/>
    <a:srgbClr val="529BB2"/>
    <a:srgbClr val="337779"/>
    <a:srgbClr val="3E7C7F"/>
    <a:srgbClr val="4F99B1"/>
    <a:srgbClr val="59A2B8"/>
    <a:srgbClr val="367F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1614" autoAdjust="0"/>
  </p:normalViewPr>
  <p:slideViewPr>
    <p:cSldViewPr>
      <p:cViewPr varScale="1">
        <p:scale>
          <a:sx n="95" d="100"/>
          <a:sy n="95" d="100"/>
        </p:scale>
        <p:origin x="101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155F8-5121-4EED-803C-7D72D2FED4B6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D636D-E002-4323-A6A5-AB038A4510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754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70D48-9934-4F1C-8685-D0C6055FEA5D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6E2E7-7463-4B86-95CA-ED5D9DC42C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975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6E2E7-7463-4B86-95CA-ED5D9DC42C0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497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6E2E7-7463-4B86-95CA-ED5D9DC42C0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8406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6E2E7-7463-4B86-95CA-ED5D9DC42C0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61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57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17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472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3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03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80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39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688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34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376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736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3B66A-6F10-4CCE-AFE4-A5FB406AE6C0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E2E0A-678F-4012-B539-62B1F17A2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48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C9BBA1"/>
            </a:gs>
            <a:gs pos="2000">
              <a:schemeClr val="bg2">
                <a:lumMod val="75000"/>
              </a:schemeClr>
            </a:gs>
            <a:gs pos="100000">
              <a:schemeClr val="bg2">
                <a:lumMod val="9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4427984" y="3651870"/>
            <a:ext cx="0" cy="136815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4427984" y="5020022"/>
            <a:ext cx="446449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re 6"/>
          <p:cNvSpPr txBox="1">
            <a:spLocks/>
          </p:cNvSpPr>
          <p:nvPr/>
        </p:nvSpPr>
        <p:spPr>
          <a:xfrm>
            <a:off x="4427984" y="1563638"/>
            <a:ext cx="4464496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bg1"/>
                </a:solidFill>
              </a:rPr>
              <a:t>Regards croisés sur les relations inter PUI</a:t>
            </a:r>
          </a:p>
          <a:p>
            <a:r>
              <a:rPr lang="fr-FR" dirty="0">
                <a:solidFill>
                  <a:schemeClr val="bg1"/>
                </a:solidFill>
              </a:rPr>
              <a:t>des hôpitaux de Vendée</a:t>
            </a:r>
          </a:p>
        </p:txBody>
      </p:sp>
      <p:sp>
        <p:nvSpPr>
          <p:cNvPr id="11" name="Sous-titre 7"/>
          <p:cNvSpPr txBox="1">
            <a:spLocks/>
          </p:cNvSpPr>
          <p:nvPr/>
        </p:nvSpPr>
        <p:spPr>
          <a:xfrm>
            <a:off x="4427984" y="3435847"/>
            <a:ext cx="4464496" cy="1458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1600" i="1" dirty="0">
                <a:solidFill>
                  <a:schemeClr val="bg1"/>
                </a:solidFill>
              </a:rPr>
              <a:t>Table ronde animée par le Dr B. ISAAC Pharmacien (CH Loire Vendée Océan, Challans) et le Dr E. CORBINEAU Pharmacien (CHU Nantes)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00E7F5E-2ADB-BE5D-1345-3C67227B1A3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5"/>
          <a:stretch/>
        </p:blipFill>
        <p:spPr>
          <a:xfrm>
            <a:off x="282004" y="72009"/>
            <a:ext cx="3589634" cy="4948013"/>
          </a:xfrm>
          <a:prstGeom prst="rect">
            <a:avLst/>
          </a:prstGeom>
          <a:effectLst>
            <a:glow rad="127000">
              <a:srgbClr val="C9BBA1"/>
            </a:glow>
          </a:effectLst>
        </p:spPr>
      </p:pic>
    </p:spTree>
    <p:extLst>
      <p:ext uri="{BB962C8B-B14F-4D97-AF65-F5344CB8AC3E}">
        <p14:creationId xmlns:p14="http://schemas.microsoft.com/office/powerpoint/2010/main" val="184269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B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9512" y="282882"/>
            <a:ext cx="8784976" cy="4665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179512" y="1223331"/>
            <a:ext cx="9073008" cy="3680854"/>
          </a:xfrm>
        </p:spPr>
        <p:txBody>
          <a:bodyPr>
            <a:normAutofit fontScale="70000" lnSpcReduction="20000"/>
          </a:bodyPr>
          <a:lstStyle/>
          <a:p>
            <a:r>
              <a:rPr lang="fr-FR" sz="3000" b="1" dirty="0"/>
              <a:t>Dr Sandra AMESLANT </a:t>
            </a:r>
            <a:r>
              <a:rPr lang="fr-FR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600" dirty="0"/>
              <a:t>Pharmacien chef de service </a:t>
            </a:r>
            <a:r>
              <a:rPr lang="fr-FR" sz="2600" i="1" dirty="0"/>
              <a:t>EPSM Vendée G. </a:t>
            </a:r>
            <a:r>
              <a:rPr lang="fr-FR" sz="2600" i="1" dirty="0" err="1"/>
              <a:t>Mazurelle</a:t>
            </a:r>
            <a:r>
              <a:rPr lang="fr-FR" sz="2600" i="1" dirty="0"/>
              <a:t>, La Roche-sur-Yon</a:t>
            </a:r>
          </a:p>
          <a:p>
            <a:r>
              <a:rPr lang="fr-FR" sz="3000" b="1" dirty="0"/>
              <a:t>Dr Pierre-Jean ARAGON</a:t>
            </a:r>
            <a:r>
              <a:rPr lang="fr-FR" sz="3000" dirty="0"/>
              <a:t> </a:t>
            </a:r>
            <a:r>
              <a:rPr lang="fr-FR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600" dirty="0"/>
              <a:t>Pharmacien chef de service </a:t>
            </a:r>
            <a:r>
              <a:rPr lang="fr-FR" sz="2600" i="1" dirty="0"/>
              <a:t>CHFLC et CH Collines Vendéennes, Fontenay-le-Comte</a:t>
            </a:r>
          </a:p>
          <a:p>
            <a:r>
              <a:rPr lang="fr-FR" sz="3000" b="1" dirty="0"/>
              <a:t>Dr Thomas TIPHINE</a:t>
            </a:r>
            <a:r>
              <a:rPr lang="fr-FR" sz="3000" dirty="0"/>
              <a:t> </a:t>
            </a:r>
            <a:r>
              <a:rPr lang="fr-FR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600" dirty="0"/>
              <a:t>Pharmacien chef de service </a:t>
            </a:r>
            <a:r>
              <a:rPr lang="fr-FR" sz="2600" i="1" dirty="0"/>
              <a:t>CH Départemental, La Roche-sur-Yon</a:t>
            </a:r>
          </a:p>
          <a:p>
            <a:r>
              <a:rPr lang="fr-FR" sz="3000" b="1" dirty="0"/>
              <a:t>Dr Stéphanie TRICHET </a:t>
            </a:r>
            <a:r>
              <a:rPr lang="fr-FR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600" dirty="0"/>
              <a:t>Pharmacien chef de service </a:t>
            </a:r>
            <a:r>
              <a:rPr lang="fr-FR" sz="2600" i="1" dirty="0"/>
              <a:t>CH Loire Vendée Océan, Challans</a:t>
            </a:r>
          </a:p>
          <a:p>
            <a:r>
              <a:rPr lang="fr-FR" sz="3000" b="1" dirty="0"/>
              <a:t>Dr Jean BEUCHARD </a:t>
            </a:r>
            <a:r>
              <a:rPr lang="fr-FR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600" dirty="0"/>
              <a:t>Pharmacien chef de service </a:t>
            </a:r>
            <a:r>
              <a:rPr lang="fr-FR" sz="2600" i="1" dirty="0"/>
              <a:t>CH Côte de Lumière, Les Sables-d’Olonne</a:t>
            </a:r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457200" y="411509"/>
            <a:ext cx="8229600" cy="651719"/>
          </a:xfrm>
        </p:spPr>
        <p:txBody>
          <a:bodyPr>
            <a:noAutofit/>
          </a:bodyPr>
          <a:lstStyle/>
          <a:p>
            <a:r>
              <a:rPr lang="fr-FR" sz="2600" dirty="0"/>
              <a:t>Table ronde modérée par Dr B. ISAAC et Dr E. CORBINEAU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2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79512" y="-15454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98èmes Journées de l’APHO – Les Sables d’Olonne – 2 &amp; 3 Avril 2026</a:t>
            </a:r>
          </a:p>
          <a:p>
            <a:pPr algn="ctr"/>
            <a:endParaRPr lang="fr-FR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980" y="-15454"/>
            <a:ext cx="971600" cy="28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367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B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9512" y="276256"/>
            <a:ext cx="8784976" cy="4665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E2E0A-678F-4012-B539-62B1F17A2C1B}" type="slidenum">
              <a:rPr lang="fr-FR" smtClean="0"/>
              <a:t>3</a:t>
            </a:fld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179512" y="-15454"/>
            <a:ext cx="8784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98èmes Journées de l’APHO – Les Sables d’Olonne – 2 &amp; 3 Avril 2026</a:t>
            </a:r>
          </a:p>
        </p:txBody>
      </p:sp>
      <p:pic>
        <p:nvPicPr>
          <p:cNvPr id="10" name="Imag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76470"/>
            <a:ext cx="1228725" cy="367030"/>
          </a:xfrm>
          <a:prstGeom prst="rect">
            <a:avLst/>
          </a:prstGeom>
        </p:spPr>
      </p:pic>
      <p:pic>
        <p:nvPicPr>
          <p:cNvPr id="16" name="Image 1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980" y="-15454"/>
            <a:ext cx="971600" cy="282882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49588AD-C31D-CEF4-FB09-C5B8CB3697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71" b="5190"/>
          <a:stretch>
            <a:fillRect/>
          </a:stretch>
        </p:blipFill>
        <p:spPr>
          <a:xfrm>
            <a:off x="755576" y="285827"/>
            <a:ext cx="7482812" cy="4664388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745B9523-9ABF-00D0-A2A7-36105735AD44}"/>
              </a:ext>
            </a:extLst>
          </p:cNvPr>
          <p:cNvSpPr/>
          <p:nvPr/>
        </p:nvSpPr>
        <p:spPr>
          <a:xfrm>
            <a:off x="842956" y="2743478"/>
            <a:ext cx="2721975" cy="12383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rgbClr val="FF0000"/>
                </a:solidFill>
              </a:rPr>
              <a:t>PUI CHCL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F36F92F-CA46-2883-E8A7-801277578461}"/>
              </a:ext>
            </a:extLst>
          </p:cNvPr>
          <p:cNvSpPr/>
          <p:nvPr/>
        </p:nvSpPr>
        <p:spPr>
          <a:xfrm>
            <a:off x="574398" y="436040"/>
            <a:ext cx="3259090" cy="208823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rgbClr val="00B050"/>
                </a:solidFill>
              </a:rPr>
              <a:t>PUI GCS </a:t>
            </a:r>
          </a:p>
          <a:p>
            <a:r>
              <a:rPr lang="fr-FR" sz="2800" b="1" dirty="0">
                <a:solidFill>
                  <a:srgbClr val="00B050"/>
                </a:solidFill>
              </a:rPr>
              <a:t>MBV</a:t>
            </a: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E97650C4-FFCD-F258-A9EB-D8DD10671218}"/>
              </a:ext>
            </a:extLst>
          </p:cNvPr>
          <p:cNvGrpSpPr/>
          <p:nvPr/>
        </p:nvGrpSpPr>
        <p:grpSpPr>
          <a:xfrm>
            <a:off x="3920868" y="436040"/>
            <a:ext cx="1732118" cy="3903781"/>
            <a:chOff x="8991600" y="938345"/>
            <a:chExt cx="2971800" cy="6948355"/>
          </a:xfrm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CB7B159F-6C75-E7E0-EA4C-3EDA75DBC4D5}"/>
                </a:ext>
              </a:extLst>
            </p:cNvPr>
            <p:cNvSpPr/>
            <p:nvPr/>
          </p:nvSpPr>
          <p:spPr>
            <a:xfrm>
              <a:off x="8991600" y="938345"/>
              <a:ext cx="2971800" cy="6948355"/>
            </a:xfrm>
            <a:prstGeom prst="ellipse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800" dirty="0">
                <a:solidFill>
                  <a:srgbClr val="00B050"/>
                </a:solidFill>
              </a:endParaRP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0F4DDD68-3895-4361-7805-F2EFE323DFBA}"/>
                </a:ext>
              </a:extLst>
            </p:cNvPr>
            <p:cNvSpPr txBox="1"/>
            <p:nvPr/>
          </p:nvSpPr>
          <p:spPr>
            <a:xfrm>
              <a:off x="9525000" y="2361525"/>
              <a:ext cx="1905000" cy="769441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solidFill>
                    <a:srgbClr val="7030A0"/>
                  </a:solidFill>
                </a:rPr>
                <a:t>PUI CHD</a:t>
              </a:r>
            </a:p>
          </p:txBody>
        </p:sp>
      </p:grpSp>
      <p:sp>
        <p:nvSpPr>
          <p:cNvPr id="17" name="Ellipse 16">
            <a:extLst>
              <a:ext uri="{FF2B5EF4-FFF2-40B4-BE49-F238E27FC236}">
                <a16:creationId xmlns:a16="http://schemas.microsoft.com/office/drawing/2014/main" id="{1386C370-2CF8-A626-F6FC-346A167E9EC7}"/>
              </a:ext>
            </a:extLst>
          </p:cNvPr>
          <p:cNvSpPr/>
          <p:nvPr/>
        </p:nvSpPr>
        <p:spPr>
          <a:xfrm>
            <a:off x="5606633" y="2355726"/>
            <a:ext cx="2133600" cy="2006139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800" b="1" dirty="0">
                <a:solidFill>
                  <a:srgbClr val="FFC000"/>
                </a:solidFill>
              </a:rPr>
              <a:t>PUI CHFLC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427650D8-3E11-DC0F-40EC-DA4FA7E2D4D1}"/>
              </a:ext>
            </a:extLst>
          </p:cNvPr>
          <p:cNvSpPr/>
          <p:nvPr/>
        </p:nvSpPr>
        <p:spPr>
          <a:xfrm>
            <a:off x="3564931" y="2582244"/>
            <a:ext cx="1440160" cy="880992"/>
          </a:xfrm>
          <a:prstGeom prst="ellipse">
            <a:avLst/>
          </a:prstGeom>
          <a:noFill/>
          <a:ln w="3810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bg2"/>
                </a:solidFill>
              </a:rPr>
              <a:t>PUI CHS</a:t>
            </a:r>
          </a:p>
        </p:txBody>
      </p:sp>
    </p:spTree>
    <p:extLst>
      <p:ext uri="{BB962C8B-B14F-4D97-AF65-F5344CB8AC3E}">
        <p14:creationId xmlns:p14="http://schemas.microsoft.com/office/powerpoint/2010/main" val="1499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170</Words>
  <Application>Microsoft Office PowerPoint</Application>
  <PresentationFormat>Affichage à l'écran (16:9)</PresentationFormat>
  <Paragraphs>27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Thème Office</vt:lpstr>
      <vt:lpstr>Présentation PowerPoint</vt:lpstr>
      <vt:lpstr>Table ronde modérée par Dr B. ISAAC et Dr E. CORBINEAU</vt:lpstr>
      <vt:lpstr>Présentation PowerPoint</vt:lpstr>
    </vt:vector>
  </TitlesOfParts>
  <Company>CHU-RENNES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Marion MERCEROLLE</dc:creator>
  <cp:lastModifiedBy>ISAAC Bertrand</cp:lastModifiedBy>
  <cp:revision>56</cp:revision>
  <dcterms:created xsi:type="dcterms:W3CDTF">2020-01-30T14:19:40Z</dcterms:created>
  <dcterms:modified xsi:type="dcterms:W3CDTF">2026-03-29T19:23:22Z</dcterms:modified>
</cp:coreProperties>
</file>