
<file path=[Content_Types].xml><?xml version="1.0" encoding="utf-8"?>
<Types xmlns="http://schemas.openxmlformats.org/package/2006/content-types">
  <Default Extension="emf" ContentType="image/x-emf"/>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63" r:id="rId2"/>
    <p:sldId id="266" r:id="rId3"/>
    <p:sldId id="267" r:id="rId4"/>
    <p:sldId id="291" r:id="rId5"/>
    <p:sldId id="268" r:id="rId6"/>
    <p:sldId id="292" r:id="rId7"/>
    <p:sldId id="269" r:id="rId8"/>
    <p:sldId id="341" r:id="rId9"/>
    <p:sldId id="342" r:id="rId10"/>
    <p:sldId id="271" r:id="rId11"/>
    <p:sldId id="293" r:id="rId12"/>
    <p:sldId id="343" r:id="rId13"/>
    <p:sldId id="272" r:id="rId14"/>
    <p:sldId id="294" r:id="rId15"/>
    <p:sldId id="295" r:id="rId16"/>
    <p:sldId id="279" r:id="rId17"/>
    <p:sldId id="296" r:id="rId18"/>
    <p:sldId id="334" r:id="rId19"/>
    <p:sldId id="282" r:id="rId20"/>
    <p:sldId id="313" r:id="rId21"/>
    <p:sldId id="335" r:id="rId22"/>
    <p:sldId id="297" r:id="rId23"/>
    <p:sldId id="298" r:id="rId24"/>
    <p:sldId id="273" r:id="rId25"/>
    <p:sldId id="322" r:id="rId26"/>
    <p:sldId id="329" r:id="rId27"/>
    <p:sldId id="330" r:id="rId28"/>
    <p:sldId id="314" r:id="rId29"/>
    <p:sldId id="315" r:id="rId30"/>
    <p:sldId id="316" r:id="rId31"/>
    <p:sldId id="326" r:id="rId32"/>
    <p:sldId id="327" r:id="rId33"/>
    <p:sldId id="318" r:id="rId34"/>
    <p:sldId id="324" r:id="rId35"/>
    <p:sldId id="325" r:id="rId36"/>
    <p:sldId id="336" r:id="rId37"/>
    <p:sldId id="323" r:id="rId38"/>
    <p:sldId id="319" r:id="rId39"/>
    <p:sldId id="321" r:id="rId40"/>
    <p:sldId id="320" r:id="rId41"/>
    <p:sldId id="277" r:id="rId42"/>
    <p:sldId id="331" r:id="rId43"/>
    <p:sldId id="339" r:id="rId44"/>
    <p:sldId id="340" r:id="rId45"/>
    <p:sldId id="338" r:id="rId46"/>
    <p:sldId id="344" r:id="rId47"/>
    <p:sldId id="345" r:id="rId48"/>
    <p:sldId id="284" r:id="rId49"/>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F4029D4-E36B-40CC-AE4F-FB76C8784944}">
          <p14:sldIdLst>
            <p14:sldId id="263"/>
            <p14:sldId id="266"/>
            <p14:sldId id="267"/>
            <p14:sldId id="291"/>
            <p14:sldId id="268"/>
            <p14:sldId id="292"/>
            <p14:sldId id="269"/>
            <p14:sldId id="341"/>
            <p14:sldId id="342"/>
            <p14:sldId id="271"/>
            <p14:sldId id="293"/>
            <p14:sldId id="343"/>
            <p14:sldId id="272"/>
            <p14:sldId id="294"/>
            <p14:sldId id="295"/>
            <p14:sldId id="279"/>
            <p14:sldId id="296"/>
            <p14:sldId id="334"/>
            <p14:sldId id="282"/>
            <p14:sldId id="313"/>
            <p14:sldId id="335"/>
            <p14:sldId id="297"/>
            <p14:sldId id="298"/>
            <p14:sldId id="273"/>
            <p14:sldId id="322"/>
            <p14:sldId id="329"/>
            <p14:sldId id="330"/>
            <p14:sldId id="314"/>
            <p14:sldId id="315"/>
            <p14:sldId id="316"/>
            <p14:sldId id="326"/>
            <p14:sldId id="327"/>
            <p14:sldId id="318"/>
            <p14:sldId id="324"/>
            <p14:sldId id="325"/>
            <p14:sldId id="336"/>
            <p14:sldId id="323"/>
            <p14:sldId id="319"/>
            <p14:sldId id="321"/>
            <p14:sldId id="320"/>
            <p14:sldId id="277"/>
            <p14:sldId id="331"/>
            <p14:sldId id="339"/>
            <p14:sldId id="340"/>
            <p14:sldId id="338"/>
            <p14:sldId id="344"/>
            <p14:sldId id="345"/>
            <p14:sldId id="284"/>
          </p14:sldIdLst>
        </p14:section>
        <p14:section name="Section sans titre" id="{4B6E66E4-73AC-42AC-9C75-278A63A9D5F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A75"/>
    <a:srgbClr val="EBDCF4"/>
    <a:srgbClr val="C9BBA1"/>
    <a:srgbClr val="17375E"/>
    <a:srgbClr val="56382C"/>
    <a:srgbClr val="B4816C"/>
    <a:srgbClr val="000000"/>
    <a:srgbClr val="AC9484"/>
    <a:srgbClr val="D8A888"/>
    <a:srgbClr val="B66D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6" autoAdjust="0"/>
    <p:restoredTop sz="78868" autoAdjust="0"/>
  </p:normalViewPr>
  <p:slideViewPr>
    <p:cSldViewPr>
      <p:cViewPr varScale="1">
        <p:scale>
          <a:sx n="108" d="100"/>
          <a:sy n="108" d="100"/>
        </p:scale>
        <p:origin x="78" y="96"/>
      </p:cViewPr>
      <p:guideLst>
        <p:guide orient="horz" pos="1620"/>
        <p:guide pos="2880"/>
      </p:guideLst>
    </p:cSldViewPr>
  </p:slideViewPr>
  <p:notesTextViewPr>
    <p:cViewPr>
      <p:scale>
        <a:sx n="1" d="1"/>
        <a:sy n="1" d="1"/>
      </p:scale>
      <p:origin x="0" y="0"/>
    </p:cViewPr>
  </p:notesTextViewPr>
  <p:notesViewPr>
    <p:cSldViewPr>
      <p:cViewPr varScale="1">
        <p:scale>
          <a:sx n="88" d="100"/>
          <a:sy n="88" d="100"/>
        </p:scale>
        <p:origin x="382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7155F8-5121-4EED-803C-7D72D2FED4B6}" type="datetimeFigureOut">
              <a:rPr lang="fr-FR" smtClean="0"/>
              <a:t>20/03/2026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4D636D-E002-4323-A6A5-AB038A45105D}" type="slidenum">
              <a:rPr lang="fr-FR" smtClean="0"/>
              <a:t>‹N°›</a:t>
            </a:fld>
            <a:endParaRPr lang="fr-FR"/>
          </a:p>
        </p:txBody>
      </p:sp>
    </p:spTree>
    <p:extLst>
      <p:ext uri="{BB962C8B-B14F-4D97-AF65-F5344CB8AC3E}">
        <p14:creationId xmlns:p14="http://schemas.microsoft.com/office/powerpoint/2010/main" val="3466754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070D48-9934-4F1C-8685-D0C6055FEA5D}" type="datetimeFigureOut">
              <a:rPr lang="fr-FR" smtClean="0"/>
              <a:t>20/03/2026</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6E2E7-7463-4B86-95CA-ED5D9DC42C0F}" type="slidenum">
              <a:rPr lang="fr-FR" smtClean="0"/>
              <a:t>‹N°›</a:t>
            </a:fld>
            <a:endParaRPr lang="fr-FR"/>
          </a:p>
        </p:txBody>
      </p:sp>
    </p:spTree>
    <p:extLst>
      <p:ext uri="{BB962C8B-B14F-4D97-AF65-F5344CB8AC3E}">
        <p14:creationId xmlns:p14="http://schemas.microsoft.com/office/powerpoint/2010/main" val="315297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harmacylounge.fr/newsletter-juin21-article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harmacylounge.fr/newsletter-juin21-article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1</a:t>
            </a:fld>
            <a:endParaRPr lang="fr-FR"/>
          </a:p>
        </p:txBody>
      </p:sp>
    </p:spTree>
    <p:extLst>
      <p:ext uri="{BB962C8B-B14F-4D97-AF65-F5344CB8AC3E}">
        <p14:creationId xmlns:p14="http://schemas.microsoft.com/office/powerpoint/2010/main" val="150249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0D01-5813-0604-A3BA-62B1C8D036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BA2A45-B483-7675-80D8-42B295CB1F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D9F7CC-53EC-A0CC-2047-1304E3FCACBC}"/>
              </a:ext>
            </a:extLst>
          </p:cNvPr>
          <p:cNvSpPr>
            <a:spLocks noGrp="1"/>
          </p:cNvSpPr>
          <p:nvPr>
            <p:ph type="body" idx="1"/>
          </p:nvPr>
        </p:nvSpPr>
        <p:spPr/>
        <p:txBody>
          <a:bodyPr/>
          <a:lstStyle/>
          <a:p>
            <a:pPr marL="0" indent="0">
              <a:buNone/>
            </a:pPr>
            <a:r>
              <a:rPr lang="fr-FR" b="0" i="0" dirty="0">
                <a:solidFill>
                  <a:srgbClr val="000000"/>
                </a:solidFill>
                <a:effectLst/>
                <a:latin typeface="Times New Roman" panose="02020603050405020304" pitchFamily="18" charset="0"/>
              </a:rPr>
              <a:t>La RFID, Radio Frequency Identification qui se traduit par Identification par Radio Fréquence est une technologique qui existe depuis la 2nd guerre mondiale (l’utilisation était plutôt répandue dans le secteur militaire au début), depuis plusieurs années la technologie RFID tend également à se développer dans le secteur de la santé (hôpitaux, système de santé et industries pharmaceutiques). En effet ce dispositif est utilisé dans le secteur médical notamment avec la traçabilité des poches de sang, des dispositifs médicaux, des dispositifs médicaux implantables mais aussi dans d’autres domaines tels que le secteur de l’industrie afin de suivre des chaînes de logistique, identifier des lots de production, la sécurité grâce aux antivols, l’identification d’animaux…</a:t>
            </a:r>
          </a:p>
          <a:p>
            <a:pPr marL="0" indent="0">
              <a:buNone/>
            </a:pPr>
            <a:endParaRPr lang="fr-FR" b="0" i="0" dirty="0">
              <a:solidFill>
                <a:srgbClr val="000000"/>
              </a:solidFill>
              <a:effectLst/>
              <a:latin typeface="Times New Roman" panose="02020603050405020304" pitchFamily="18" charset="0"/>
            </a:endParaRPr>
          </a:p>
          <a:p>
            <a:pPr marL="0" indent="0">
              <a:buNone/>
            </a:pPr>
            <a:r>
              <a:rPr lang="fr-FR" b="0" i="0" dirty="0">
                <a:solidFill>
                  <a:srgbClr val="000000"/>
                </a:solidFill>
                <a:effectLst/>
                <a:latin typeface="Times New Roman" panose="02020603050405020304" pitchFamily="18" charset="0"/>
              </a:rPr>
              <a:t>Système en bouche fermé : </a:t>
            </a:r>
            <a:r>
              <a:rPr lang="fr-FR" sz="1200" b="0" i="0" kern="1200" dirty="0">
                <a:solidFill>
                  <a:schemeClr val="tx1"/>
                </a:solidFill>
                <a:effectLst/>
                <a:latin typeface="+mn-lt"/>
                <a:ea typeface="+mn-ea"/>
                <a:cs typeface="+mn-cs"/>
              </a:rPr>
              <a:t>Les puces RFID BIOLOG ID circulent exclusivement au sein de notre hôpital : posées en pharmacie sur les poches de chimio, lues en unité de soins, archivées en SIH — un circuit 100% interne et sécurisé sans échange extérieur.</a:t>
            </a:r>
            <a:endParaRPr lang="fr-FR" dirty="0"/>
          </a:p>
        </p:txBody>
      </p:sp>
      <p:sp>
        <p:nvSpPr>
          <p:cNvPr id="4" name="Espace réservé du numéro de diapositive 3">
            <a:extLst>
              <a:ext uri="{FF2B5EF4-FFF2-40B4-BE49-F238E27FC236}">
                <a16:creationId xmlns:a16="http://schemas.microsoft.com/office/drawing/2014/main" id="{A0D1311C-33EE-1A63-8E57-F05674A5C28D}"/>
              </a:ext>
            </a:extLst>
          </p:cNvPr>
          <p:cNvSpPr>
            <a:spLocks noGrp="1"/>
          </p:cNvSpPr>
          <p:nvPr>
            <p:ph type="sldNum" sz="quarter" idx="10"/>
          </p:nvPr>
        </p:nvSpPr>
        <p:spPr/>
        <p:txBody>
          <a:bodyPr/>
          <a:lstStyle/>
          <a:p>
            <a:fld id="{1216E2E7-7463-4B86-95CA-ED5D9DC42C0F}" type="slidenum">
              <a:rPr lang="fr-FR" smtClean="0"/>
              <a:t>10</a:t>
            </a:fld>
            <a:endParaRPr lang="fr-FR"/>
          </a:p>
        </p:txBody>
      </p:sp>
    </p:spTree>
    <p:extLst>
      <p:ext uri="{BB962C8B-B14F-4D97-AF65-F5344CB8AC3E}">
        <p14:creationId xmlns:p14="http://schemas.microsoft.com/office/powerpoint/2010/main" val="1423950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0D01-5813-0604-A3BA-62B1C8D036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BA2A45-B483-7675-80D8-42B295CB1F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D9F7CC-53EC-A0CC-2047-1304E3FCACBC}"/>
              </a:ext>
            </a:extLst>
          </p:cNvPr>
          <p:cNvSpPr>
            <a:spLocks noGrp="1"/>
          </p:cNvSpPr>
          <p:nvPr>
            <p:ph type="body" idx="1"/>
          </p:nvPr>
        </p:nvSpPr>
        <p:spPr/>
        <p:txBody>
          <a:bodyPr/>
          <a:lstStyle/>
          <a:p>
            <a:pPr marL="0" indent="0">
              <a:buNone/>
            </a:pPr>
            <a:r>
              <a:rPr lang="fr-FR" b="0" i="0" dirty="0">
                <a:solidFill>
                  <a:srgbClr val="000000"/>
                </a:solidFill>
                <a:effectLst/>
                <a:latin typeface="Times New Roman" panose="02020603050405020304" pitchFamily="18" charset="0"/>
              </a:rPr>
              <a:t>La RFID, Radio Frequency Identification qui se traduit par Identification par Radio Fréquence est une technologique qui existe depuis la 2nd guerre mondiale (l’utilisation était plutôt répandue dans le secteur militaire au début), depuis plusieurs années la technologie RFID tend également à se développer dans le secteur de la santé (hôpitaux, système de santé et industries pharmaceutiques). En effet ce dispositif est utilisé dans le secteur médical notamment avec la traçabilité des poches de sang, des dispositifs médicaux, des dispositifs médicaux implantables mais aussi dans d’autres domaines tels que le secteur de l’industrie afin de suivre des chaînes de logistique, identifier des lots de production, la sécurité grâce aux antivols, l’identification d’animaux…</a:t>
            </a:r>
          </a:p>
          <a:p>
            <a:pPr marL="0" indent="0">
              <a:buNone/>
            </a:pPr>
            <a:endParaRPr lang="fr-FR"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Critère HAS / BPPH1Contribution du système RFID en boucle fermée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Traçabilité complète du circuit</a:t>
            </a:r>
            <a:r>
              <a:rPr lang="fr-FR" sz="1200" kern="1200" dirty="0">
                <a:solidFill>
                  <a:schemeClr val="tx1"/>
                </a:solidFill>
                <a:effectLst/>
                <a:latin typeface="+mn-lt"/>
                <a:ea typeface="+mn-ea"/>
                <a:cs typeface="+mn-cs"/>
              </a:rPr>
              <a:t> (BPPH1, critère 4.2)Identification unique de chaque poche (médicament, dose, patient, dates/heure) de la préparation à l'administration, archivage automatique en SIH. pharmacylounge+1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Sécurisation du transport</a:t>
            </a:r>
            <a:r>
              <a:rPr lang="fr-FR" sz="1200" kern="1200" dirty="0">
                <a:solidFill>
                  <a:schemeClr val="tx1"/>
                </a:solidFill>
                <a:effectLst/>
                <a:latin typeface="+mn-lt"/>
                <a:ea typeface="+mn-ea"/>
                <a:cs typeface="+mn-cs"/>
              </a:rPr>
              <a:t> (Certification HAS, axe risques patients)Localisation en temps réel, justification de chaque étape (pharmacie → transport → unité de soins), lever des réserves HAS sur transport non sécurisé. </a:t>
            </a:r>
            <a:r>
              <a:rPr lang="fr-FR" sz="1200" kern="1200" dirty="0" err="1">
                <a:solidFill>
                  <a:schemeClr val="tx1"/>
                </a:solidFill>
                <a:effectLst/>
                <a:latin typeface="+mn-lt"/>
                <a:ea typeface="+mn-ea"/>
                <a:cs typeface="+mn-cs"/>
                <a:hlinkClick r:id="rId3"/>
              </a:rPr>
              <a:t>pharmacylounge</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Vérification ultime au lit du patient</a:t>
            </a:r>
            <a:r>
              <a:rPr lang="fr-FR" sz="1200" kern="1200" dirty="0">
                <a:solidFill>
                  <a:schemeClr val="tx1"/>
                </a:solidFill>
                <a:effectLst/>
                <a:latin typeface="+mn-lt"/>
                <a:ea typeface="+mn-ea"/>
                <a:cs typeface="+mn-cs"/>
              </a:rPr>
              <a:t> (SFPO/BPPH1, critère 5.3)Contrôle bloquant X-Match® (identité patient vs poche RFID) avant administration, réduction erreurs médicamenteuses. uniha+1</a:t>
            </a:r>
            <a:r>
              <a:rPr lang="fr-FR" sz="1200" b="1" kern="1200" dirty="0">
                <a:solidFill>
                  <a:schemeClr val="tx1"/>
                </a:solidFill>
                <a:effectLst/>
                <a:latin typeface="+mn-lt"/>
                <a:ea typeface="+mn-ea"/>
                <a:cs typeface="+mn-cs"/>
              </a:rPr>
              <a:t>Auditabilité des processus</a:t>
            </a:r>
            <a:r>
              <a:rPr lang="fr-FR" sz="1200" kern="1200" dirty="0">
                <a:solidFill>
                  <a:schemeClr val="tx1"/>
                </a:solidFill>
                <a:effectLst/>
                <a:latin typeface="+mn-lt"/>
                <a:ea typeface="+mn-ea"/>
                <a:cs typeface="+mn-cs"/>
              </a:rPr>
              <a:t> (Certification V2025, critère 1.c)Données centralisées SIH, traçabilité opérateur (IDE responsable), remontée automatique vers logiciels prescription (CHIMIO®). uniha</a:t>
            </a:r>
            <a:r>
              <a:rPr lang="fr-FR" sz="1200" kern="1200">
                <a:solidFill>
                  <a:schemeClr val="tx1"/>
                </a:solidFill>
                <a:effectLst/>
                <a:latin typeface="+mn-l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a:solidFill>
                <a:schemeClr val="tx1"/>
              </a:solidFill>
              <a:effectLst/>
              <a:latin typeface="+mn-lt"/>
              <a:ea typeface="+mn-ea"/>
              <a:cs typeface="+mn-cs"/>
            </a:endParaRPr>
          </a:p>
          <a:p>
            <a:r>
              <a:rPr lang="fr-FR"/>
              <a:t>Votre projet s'inscrit directement dans le </a:t>
            </a:r>
            <a:r>
              <a:rPr lang="fr-FR" b="1"/>
              <a:t>Référentiel de certification des établissements de santé</a:t>
            </a:r>
            <a:r>
              <a:rPr lang="fr-FR"/>
              <a:t> (notamment l'objectif 2.2 sur la maîtrise des risques liés aux médicaments). Voici les 3 points d'ancrage majeurs :</a:t>
            </a:r>
          </a:p>
          <a:p>
            <a:pPr>
              <a:buFont typeface="+mj-lt"/>
              <a:buAutoNum type="arabicPeriod"/>
            </a:pPr>
            <a:r>
              <a:rPr lang="fr-FR" b="1"/>
              <a:t>L'Identitovigilance (Critère 1.1-05) :</a:t>
            </a:r>
            <a:r>
              <a:rPr lang="fr-FR"/>
              <a:t> L'utilisation de puces RFID et de modules comme </a:t>
            </a:r>
            <a:r>
              <a:rPr lang="fr-FR" b="1"/>
              <a:t>X-MATCH</a:t>
            </a:r>
            <a:r>
              <a:rPr lang="fr-FR"/>
              <a:t> garantit la règle des "5B" (Bon patient, Bon médicament, Bonne dose, Bonne voie, Bon moment). La HAS exige une sécurisation de l'administration, et la lecture automatique au lit du patient en est la preuve ultime.</a:t>
            </a:r>
          </a:p>
          <a:p>
            <a:pPr>
              <a:buFont typeface="+mj-lt"/>
              <a:buAutoNum type="arabicPeriod"/>
            </a:pPr>
            <a:r>
              <a:rPr lang="fr-FR" b="1"/>
              <a:t>La Continuité de la prise en charge (Critère 2.2-02) :</a:t>
            </a:r>
            <a:r>
              <a:rPr lang="fr-FR"/>
              <a:t> La traçabilité en temps réel (transport et réception) prouve que le circuit du médicament est maîtrisé sans rupture d'information entre la PUI (Pharmacie à Usage Intérieur) et les services de soins.</a:t>
            </a:r>
          </a:p>
          <a:p>
            <a:pPr>
              <a:buFont typeface="+mj-lt"/>
              <a:buAutoNum type="arabicPeriod"/>
            </a:pPr>
            <a:r>
              <a:rPr lang="fr-FR" b="1"/>
              <a:t>La Gestion des évènements indésirables (Critère 2.4-01) :</a:t>
            </a:r>
            <a:r>
              <a:rPr lang="fr-FR"/>
              <a:t> En passant d'une traçabilité </a:t>
            </a:r>
            <a:r>
              <a:rPr lang="fr-FR" i="1"/>
              <a:t>a posteriori</a:t>
            </a:r>
            <a:r>
              <a:rPr lang="fr-FR"/>
              <a:t> (votre situation avant 2022) à un système bloquant en cas d'erreur (RFID), vous prouvez à la HAS que vous avez mis en place des </a:t>
            </a:r>
            <a:r>
              <a:rPr lang="fr-FR" b="1"/>
              <a:t>barrières de sécurité</a:t>
            </a:r>
            <a:r>
              <a:rPr lang="fr-FR"/>
              <a:t> efficaces pour prévenir l'erreur avant qu'elle n'atteigne le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A0D1311C-33EE-1A63-8E57-F05674A5C28D}"/>
              </a:ext>
            </a:extLst>
          </p:cNvPr>
          <p:cNvSpPr>
            <a:spLocks noGrp="1"/>
          </p:cNvSpPr>
          <p:nvPr>
            <p:ph type="sldNum" sz="quarter" idx="10"/>
          </p:nvPr>
        </p:nvSpPr>
        <p:spPr/>
        <p:txBody>
          <a:bodyPr/>
          <a:lstStyle/>
          <a:p>
            <a:fld id="{1216E2E7-7463-4B86-95CA-ED5D9DC42C0F}" type="slidenum">
              <a:rPr lang="fr-FR" smtClean="0"/>
              <a:t>11</a:t>
            </a:fld>
            <a:endParaRPr lang="fr-FR"/>
          </a:p>
        </p:txBody>
      </p:sp>
    </p:spTree>
    <p:extLst>
      <p:ext uri="{BB962C8B-B14F-4D97-AF65-F5344CB8AC3E}">
        <p14:creationId xmlns:p14="http://schemas.microsoft.com/office/powerpoint/2010/main" val="439480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0D01-5813-0604-A3BA-62B1C8D036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BA2A45-B483-7675-80D8-42B295CB1F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D9F7CC-53EC-A0CC-2047-1304E3FCACBC}"/>
              </a:ext>
            </a:extLst>
          </p:cNvPr>
          <p:cNvSpPr>
            <a:spLocks noGrp="1"/>
          </p:cNvSpPr>
          <p:nvPr>
            <p:ph type="body" idx="1"/>
          </p:nvPr>
        </p:nvSpPr>
        <p:spPr/>
        <p:txBody>
          <a:bodyPr/>
          <a:lstStyle/>
          <a:p>
            <a:pPr marL="0" indent="0">
              <a:buNone/>
            </a:pPr>
            <a:r>
              <a:rPr lang="fr-FR" b="0" i="0" dirty="0">
                <a:solidFill>
                  <a:srgbClr val="000000"/>
                </a:solidFill>
                <a:effectLst/>
                <a:latin typeface="Times New Roman" panose="02020603050405020304" pitchFamily="18" charset="0"/>
              </a:rPr>
              <a:t>La RFID, Radio Frequency Identification qui se traduit par Identification par Radio Fréquence est une technologique qui existe depuis la 2nd guerre mondiale (l’utilisation était plutôt répandue dans le secteur militaire au début), depuis plusieurs années la technologie RFID tend également à se développer dans le secteur de la santé (hôpitaux, système de santé et industries pharmaceutiques). En effet ce dispositif est utilisé dans le secteur médical notamment avec la traçabilité des poches de sang, des dispositifs médicaux, des dispositifs médicaux implantables mais aussi dans d’autres domaines tels que le secteur de l’industrie afin de suivre des chaînes de logistique, identifier des lots de production, la sécurité grâce aux antivols, l’identification d’animaux…</a:t>
            </a:r>
          </a:p>
          <a:p>
            <a:pPr marL="0" indent="0">
              <a:buNone/>
            </a:pPr>
            <a:endParaRPr lang="fr-FR"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Critère HAS / BPPH1Contribution du système RFID en boucle fermée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Traçabilité complète du circuit</a:t>
            </a:r>
            <a:r>
              <a:rPr lang="fr-FR" sz="1200" kern="1200" dirty="0">
                <a:solidFill>
                  <a:schemeClr val="tx1"/>
                </a:solidFill>
                <a:effectLst/>
                <a:latin typeface="+mn-lt"/>
                <a:ea typeface="+mn-ea"/>
                <a:cs typeface="+mn-cs"/>
              </a:rPr>
              <a:t> (BPPH1, critère 4.2)Identification unique de chaque poche (médicament, dose, patient, dates/heure) de la préparation à l'administration, archivage automatique en SIH. pharmacylounge+1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Sécurisation du transport</a:t>
            </a:r>
            <a:r>
              <a:rPr lang="fr-FR" sz="1200" kern="1200" dirty="0">
                <a:solidFill>
                  <a:schemeClr val="tx1"/>
                </a:solidFill>
                <a:effectLst/>
                <a:latin typeface="+mn-lt"/>
                <a:ea typeface="+mn-ea"/>
                <a:cs typeface="+mn-cs"/>
              </a:rPr>
              <a:t> (Certification HAS, axe risques patients)Localisation en temps réel, justification de chaque étape (pharmacie → transport → unité de soins), lever des réserves HAS sur transport non sécurisé. </a:t>
            </a:r>
            <a:r>
              <a:rPr lang="fr-FR" sz="1200" kern="1200" dirty="0" err="1">
                <a:solidFill>
                  <a:schemeClr val="tx1"/>
                </a:solidFill>
                <a:effectLst/>
                <a:latin typeface="+mn-lt"/>
                <a:ea typeface="+mn-ea"/>
                <a:cs typeface="+mn-cs"/>
                <a:hlinkClick r:id="rId3"/>
              </a:rPr>
              <a:t>pharmacylounge</a:t>
            </a:r>
            <a:r>
              <a:rPr lang="fr-F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Vérification ultime au lit du patient</a:t>
            </a:r>
            <a:r>
              <a:rPr lang="fr-FR" sz="1200" kern="1200" dirty="0">
                <a:solidFill>
                  <a:schemeClr val="tx1"/>
                </a:solidFill>
                <a:effectLst/>
                <a:latin typeface="+mn-lt"/>
                <a:ea typeface="+mn-ea"/>
                <a:cs typeface="+mn-cs"/>
              </a:rPr>
              <a:t> (SFPO/BPPH1, critère 5.3)Contrôle bloquant X-Match® (identité patient vs poche RFID) avant administration, réduction erreurs médicamenteuses. uniha+1</a:t>
            </a:r>
            <a:r>
              <a:rPr lang="fr-FR" sz="1200" b="1" kern="1200" dirty="0">
                <a:solidFill>
                  <a:schemeClr val="tx1"/>
                </a:solidFill>
                <a:effectLst/>
                <a:latin typeface="+mn-lt"/>
                <a:ea typeface="+mn-ea"/>
                <a:cs typeface="+mn-cs"/>
              </a:rPr>
              <a:t>Auditabilité des processus</a:t>
            </a:r>
            <a:r>
              <a:rPr lang="fr-FR" sz="1200" kern="1200" dirty="0">
                <a:solidFill>
                  <a:schemeClr val="tx1"/>
                </a:solidFill>
                <a:effectLst/>
                <a:latin typeface="+mn-lt"/>
                <a:ea typeface="+mn-ea"/>
                <a:cs typeface="+mn-cs"/>
              </a:rPr>
              <a:t> (Certification V2025, critère 1.c)Données centralisées SIH, traçabilité opérateur (IDE responsable), remontée automatique vers logiciels prescription (CHIMIO®). uniha</a:t>
            </a:r>
            <a:r>
              <a:rPr lang="fr-FR" sz="1200" kern="1200">
                <a:solidFill>
                  <a:schemeClr val="tx1"/>
                </a:solidFill>
                <a:effectLst/>
                <a:latin typeface="+mn-lt"/>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a:solidFill>
                <a:schemeClr val="tx1"/>
              </a:solidFill>
              <a:effectLst/>
              <a:latin typeface="+mn-lt"/>
              <a:ea typeface="+mn-ea"/>
              <a:cs typeface="+mn-cs"/>
            </a:endParaRPr>
          </a:p>
          <a:p>
            <a:r>
              <a:rPr lang="fr-FR"/>
              <a:t>Votre projet s'inscrit directement dans le </a:t>
            </a:r>
            <a:r>
              <a:rPr lang="fr-FR" b="1"/>
              <a:t>Référentiel de certification des établissements de santé</a:t>
            </a:r>
            <a:r>
              <a:rPr lang="fr-FR"/>
              <a:t> (notamment l'objectif 2.2 sur la maîtrise des risques liés aux médicaments). Voici les 3 points d'ancrage majeurs :</a:t>
            </a:r>
          </a:p>
          <a:p>
            <a:pPr>
              <a:buFont typeface="+mj-lt"/>
              <a:buAutoNum type="arabicPeriod"/>
            </a:pPr>
            <a:r>
              <a:rPr lang="fr-FR" b="1"/>
              <a:t>L'Identitovigilance (Critère 1.1-05) :</a:t>
            </a:r>
            <a:r>
              <a:rPr lang="fr-FR"/>
              <a:t> L'utilisation de puces RFID et de modules comme </a:t>
            </a:r>
            <a:r>
              <a:rPr lang="fr-FR" b="1"/>
              <a:t>X-MATCH</a:t>
            </a:r>
            <a:r>
              <a:rPr lang="fr-FR"/>
              <a:t> garantit la règle des "5B" (Bon patient, Bon médicament, Bonne dose, Bonne voie, Bon moment). La HAS exige une sécurisation de l'administration, et la lecture automatique au lit du patient en est la preuve ultime.</a:t>
            </a:r>
          </a:p>
          <a:p>
            <a:pPr>
              <a:buFont typeface="+mj-lt"/>
              <a:buAutoNum type="arabicPeriod"/>
            </a:pPr>
            <a:r>
              <a:rPr lang="fr-FR" b="1"/>
              <a:t>La Continuité de la prise en charge (Critère 2.2-02) :</a:t>
            </a:r>
            <a:r>
              <a:rPr lang="fr-FR"/>
              <a:t> La traçabilité en temps réel (transport et réception) prouve que le circuit du médicament est maîtrisé sans rupture d'information entre la PUI (Pharmacie à Usage Intérieur) et les services de soins.</a:t>
            </a:r>
          </a:p>
          <a:p>
            <a:pPr>
              <a:buFont typeface="+mj-lt"/>
              <a:buAutoNum type="arabicPeriod"/>
            </a:pPr>
            <a:r>
              <a:rPr lang="fr-FR" b="1"/>
              <a:t>La Gestion des évènements indésirables (Critère 2.4-01) :</a:t>
            </a:r>
            <a:r>
              <a:rPr lang="fr-FR"/>
              <a:t> En passant d'une traçabilité </a:t>
            </a:r>
            <a:r>
              <a:rPr lang="fr-FR" i="1"/>
              <a:t>a posteriori</a:t>
            </a:r>
            <a:r>
              <a:rPr lang="fr-FR"/>
              <a:t> (votre situation avant 2022) à un système bloquant en cas d'erreur (RFID), vous prouvez à la HAS que vous avez mis en place des </a:t>
            </a:r>
            <a:r>
              <a:rPr lang="fr-FR" b="1"/>
              <a:t>barrières de sécurité</a:t>
            </a:r>
            <a:r>
              <a:rPr lang="fr-FR"/>
              <a:t> efficaces pour prévenir l'erreur avant qu'elle n'atteigne le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A0D1311C-33EE-1A63-8E57-F05674A5C28D}"/>
              </a:ext>
            </a:extLst>
          </p:cNvPr>
          <p:cNvSpPr>
            <a:spLocks noGrp="1"/>
          </p:cNvSpPr>
          <p:nvPr>
            <p:ph type="sldNum" sz="quarter" idx="10"/>
          </p:nvPr>
        </p:nvSpPr>
        <p:spPr/>
        <p:txBody>
          <a:bodyPr/>
          <a:lstStyle/>
          <a:p>
            <a:fld id="{1216E2E7-7463-4B86-95CA-ED5D9DC42C0F}" type="slidenum">
              <a:rPr lang="fr-FR" smtClean="0"/>
              <a:t>12</a:t>
            </a:fld>
            <a:endParaRPr lang="fr-FR"/>
          </a:p>
        </p:txBody>
      </p:sp>
    </p:spTree>
    <p:extLst>
      <p:ext uri="{BB962C8B-B14F-4D97-AF65-F5344CB8AC3E}">
        <p14:creationId xmlns:p14="http://schemas.microsoft.com/office/powerpoint/2010/main" val="26513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13</a:t>
            </a:fld>
            <a:endParaRPr lang="fr-FR"/>
          </a:p>
        </p:txBody>
      </p:sp>
    </p:spTree>
    <p:extLst>
      <p:ext uri="{BB962C8B-B14F-4D97-AF65-F5344CB8AC3E}">
        <p14:creationId xmlns:p14="http://schemas.microsoft.com/office/powerpoint/2010/main" val="64305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14</a:t>
            </a:fld>
            <a:endParaRPr lang="fr-FR"/>
          </a:p>
        </p:txBody>
      </p:sp>
    </p:spTree>
    <p:extLst>
      <p:ext uri="{BB962C8B-B14F-4D97-AF65-F5344CB8AC3E}">
        <p14:creationId xmlns:p14="http://schemas.microsoft.com/office/powerpoint/2010/main" val="1462203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15</a:t>
            </a:fld>
            <a:endParaRPr lang="fr-FR"/>
          </a:p>
        </p:txBody>
      </p:sp>
    </p:spTree>
    <p:extLst>
      <p:ext uri="{BB962C8B-B14F-4D97-AF65-F5344CB8AC3E}">
        <p14:creationId xmlns:p14="http://schemas.microsoft.com/office/powerpoint/2010/main" val="272863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16</a:t>
            </a:fld>
            <a:endParaRPr lang="fr-FR"/>
          </a:p>
        </p:txBody>
      </p:sp>
    </p:spTree>
    <p:extLst>
      <p:ext uri="{BB962C8B-B14F-4D97-AF65-F5344CB8AC3E}">
        <p14:creationId xmlns:p14="http://schemas.microsoft.com/office/powerpoint/2010/main" val="1405492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17</a:t>
            </a:fld>
            <a:endParaRPr lang="fr-FR"/>
          </a:p>
        </p:txBody>
      </p:sp>
    </p:spTree>
    <p:extLst>
      <p:ext uri="{BB962C8B-B14F-4D97-AF65-F5344CB8AC3E}">
        <p14:creationId xmlns:p14="http://schemas.microsoft.com/office/powerpoint/2010/main" val="362405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18</a:t>
            </a:fld>
            <a:endParaRPr lang="fr-FR"/>
          </a:p>
        </p:txBody>
      </p:sp>
    </p:spTree>
    <p:extLst>
      <p:ext uri="{BB962C8B-B14F-4D97-AF65-F5344CB8AC3E}">
        <p14:creationId xmlns:p14="http://schemas.microsoft.com/office/powerpoint/2010/main" val="1425881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19</a:t>
            </a:fld>
            <a:endParaRPr lang="fr-FR"/>
          </a:p>
        </p:txBody>
      </p:sp>
    </p:spTree>
    <p:extLst>
      <p:ext uri="{BB962C8B-B14F-4D97-AF65-F5344CB8AC3E}">
        <p14:creationId xmlns:p14="http://schemas.microsoft.com/office/powerpoint/2010/main" val="253388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2</a:t>
            </a:fld>
            <a:endParaRPr lang="fr-FR"/>
          </a:p>
        </p:txBody>
      </p:sp>
    </p:spTree>
    <p:extLst>
      <p:ext uri="{BB962C8B-B14F-4D97-AF65-F5344CB8AC3E}">
        <p14:creationId xmlns:p14="http://schemas.microsoft.com/office/powerpoint/2010/main" val="358861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20</a:t>
            </a:fld>
            <a:endParaRPr lang="fr-FR"/>
          </a:p>
        </p:txBody>
      </p:sp>
    </p:spTree>
    <p:extLst>
      <p:ext uri="{BB962C8B-B14F-4D97-AF65-F5344CB8AC3E}">
        <p14:creationId xmlns:p14="http://schemas.microsoft.com/office/powerpoint/2010/main" val="2829354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21</a:t>
            </a:fld>
            <a:endParaRPr lang="fr-FR"/>
          </a:p>
        </p:txBody>
      </p:sp>
    </p:spTree>
    <p:extLst>
      <p:ext uri="{BB962C8B-B14F-4D97-AF65-F5344CB8AC3E}">
        <p14:creationId xmlns:p14="http://schemas.microsoft.com/office/powerpoint/2010/main" val="22502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22</a:t>
            </a:fld>
            <a:endParaRPr lang="fr-FR"/>
          </a:p>
        </p:txBody>
      </p:sp>
    </p:spTree>
    <p:extLst>
      <p:ext uri="{BB962C8B-B14F-4D97-AF65-F5344CB8AC3E}">
        <p14:creationId xmlns:p14="http://schemas.microsoft.com/office/powerpoint/2010/main" val="236053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3960-236A-6794-77C3-DA7B6E091D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2ABAD-61B5-0F0C-96CA-7AC099B708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FC02894-82BE-BF9C-C319-A48BE080CF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7817F3B-D31A-CC7D-7796-A8EDA735C34A}"/>
              </a:ext>
            </a:extLst>
          </p:cNvPr>
          <p:cNvSpPr>
            <a:spLocks noGrp="1"/>
          </p:cNvSpPr>
          <p:nvPr>
            <p:ph type="sldNum" sz="quarter" idx="10"/>
          </p:nvPr>
        </p:nvSpPr>
        <p:spPr/>
        <p:txBody>
          <a:bodyPr/>
          <a:lstStyle/>
          <a:p>
            <a:fld id="{1216E2E7-7463-4B86-95CA-ED5D9DC42C0F}" type="slidenum">
              <a:rPr lang="fr-FR" smtClean="0"/>
              <a:t>23</a:t>
            </a:fld>
            <a:endParaRPr lang="fr-FR"/>
          </a:p>
        </p:txBody>
      </p:sp>
    </p:spTree>
    <p:extLst>
      <p:ext uri="{BB962C8B-B14F-4D97-AF65-F5344CB8AC3E}">
        <p14:creationId xmlns:p14="http://schemas.microsoft.com/office/powerpoint/2010/main" val="3339867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9F7F3-B688-E36F-1D86-3331C32973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388A9C-BF49-19BA-0E03-A447B957727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69A97DA-3ADC-4488-A421-A472D2B29B5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382C46D-AE1D-80F2-45A0-BC85F23D056C}"/>
              </a:ext>
            </a:extLst>
          </p:cNvPr>
          <p:cNvSpPr>
            <a:spLocks noGrp="1"/>
          </p:cNvSpPr>
          <p:nvPr>
            <p:ph type="sldNum" sz="quarter" idx="10"/>
          </p:nvPr>
        </p:nvSpPr>
        <p:spPr/>
        <p:txBody>
          <a:bodyPr/>
          <a:lstStyle/>
          <a:p>
            <a:fld id="{1216E2E7-7463-4B86-95CA-ED5D9DC42C0F}" type="slidenum">
              <a:rPr lang="fr-FR" smtClean="0"/>
              <a:t>24</a:t>
            </a:fld>
            <a:endParaRPr lang="fr-FR"/>
          </a:p>
        </p:txBody>
      </p:sp>
    </p:spTree>
    <p:extLst>
      <p:ext uri="{BB962C8B-B14F-4D97-AF65-F5344CB8AC3E}">
        <p14:creationId xmlns:p14="http://schemas.microsoft.com/office/powerpoint/2010/main" val="1275185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8EB6-A39C-DCD1-3D86-95B82A6461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C9D84E-C917-3EA7-46C1-106C1DE86A4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3077E9-80D8-C3EE-4817-834146D25B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schemeClr val="tx1"/>
                </a:solidFill>
                <a:effectLst/>
                <a:uLnTx/>
                <a:uFillTx/>
                <a:latin typeface="Verdana"/>
                <a:ea typeface="+mn-ea"/>
              </a:rPr>
              <a:t>Groupe</a:t>
            </a:r>
            <a:r>
              <a:rPr kumimoji="0" lang="fr-FR" sz="1200" b="0" i="1" u="none" strike="noStrike" kern="0" cap="none" spc="-70"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de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travail</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multidisciplinaire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questionnaire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à</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des</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centres utilisateurs</a:t>
            </a:r>
            <a:r>
              <a:rPr kumimoji="0" lang="fr-FR" sz="1200" b="0" i="1" u="none" strike="noStrike" kern="0" cap="none" spc="-30"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et</a:t>
            </a:r>
            <a:r>
              <a:rPr kumimoji="0" lang="fr-FR" sz="1200" b="0" i="1" u="none" strike="noStrike" kern="0" cap="none" spc="-30"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l’éditeur (</a:t>
            </a:r>
            <a:r>
              <a:rPr kumimoji="0" lang="fr-FR" sz="1200" b="0" i="1" u="none" strike="noStrike" kern="0" cap="none" spc="-10" normalizeH="0" baseline="0" noProof="0" dirty="0" err="1">
                <a:ln>
                  <a:noFill/>
                </a:ln>
                <a:solidFill>
                  <a:schemeClr val="tx1"/>
                </a:solidFill>
                <a:effectLst/>
                <a:uLnTx/>
                <a:uFillTx/>
                <a:latin typeface="Verdana"/>
                <a:ea typeface="+mn-ea"/>
              </a:rPr>
              <a:t>bayonne</a:t>
            </a:r>
            <a:r>
              <a:rPr kumimoji="0" lang="fr-FR" sz="1200" b="0" i="1" u="none" strike="noStrike" kern="0" cap="none" spc="-10" normalizeH="0" baseline="0" noProof="0" dirty="0">
                <a:ln>
                  <a:noFill/>
                </a:ln>
                <a:solidFill>
                  <a:schemeClr val="tx1"/>
                </a:solidFill>
                <a:effectLst/>
                <a:uLnTx/>
                <a:uFillTx/>
                <a:latin typeface="Verdana"/>
                <a:ea typeface="+mn-ea"/>
              </a:rPr>
              <a:t> + FOCH)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10" normalizeH="0" baseline="0" noProof="0" dirty="0" err="1">
                <a:ln>
                  <a:noFill/>
                </a:ln>
                <a:solidFill>
                  <a:schemeClr val="tx1"/>
                </a:solidFill>
                <a:effectLst/>
                <a:uLnTx/>
                <a:uFillTx/>
                <a:latin typeface="Verdana"/>
                <a:ea typeface="+mn-ea"/>
              </a:rPr>
              <a:t>Parmis</a:t>
            </a:r>
            <a:r>
              <a:rPr kumimoji="0" lang="fr-FR" sz="1200" b="0" i="1" u="none" strike="noStrike" kern="0" cap="none" spc="-10" normalizeH="0" baseline="0" noProof="0" dirty="0">
                <a:ln>
                  <a:noFill/>
                </a:ln>
                <a:solidFill>
                  <a:schemeClr val="tx1"/>
                </a:solidFill>
                <a:effectLst/>
                <a:uLnTx/>
                <a:uFillTx/>
                <a:latin typeface="Verdana"/>
                <a:ea typeface="+mn-ea"/>
              </a:rPr>
              <a:t> les étapes supplémentaires: une en pharmaco qui est l’action d’encodage et dans les services de soin l’étape de réception</a:t>
            </a:r>
          </a:p>
          <a:p>
            <a:endParaRPr lang="fr-FR" dirty="0"/>
          </a:p>
        </p:txBody>
      </p:sp>
      <p:sp>
        <p:nvSpPr>
          <p:cNvPr id="4" name="Espace réservé du numéro de diapositive 3">
            <a:extLst>
              <a:ext uri="{FF2B5EF4-FFF2-40B4-BE49-F238E27FC236}">
                <a16:creationId xmlns:a16="http://schemas.microsoft.com/office/drawing/2014/main" id="{32E238B2-73ED-3135-05B0-F1F3B7A75762}"/>
              </a:ext>
            </a:extLst>
          </p:cNvPr>
          <p:cNvSpPr>
            <a:spLocks noGrp="1"/>
          </p:cNvSpPr>
          <p:nvPr>
            <p:ph type="sldNum" sz="quarter" idx="10"/>
          </p:nvPr>
        </p:nvSpPr>
        <p:spPr/>
        <p:txBody>
          <a:bodyPr/>
          <a:lstStyle/>
          <a:p>
            <a:fld id="{1216E2E7-7463-4B86-95CA-ED5D9DC42C0F}" type="slidenum">
              <a:rPr lang="fr-FR" smtClean="0"/>
              <a:t>25</a:t>
            </a:fld>
            <a:endParaRPr lang="fr-FR"/>
          </a:p>
        </p:txBody>
      </p:sp>
    </p:spTree>
    <p:extLst>
      <p:ext uri="{BB962C8B-B14F-4D97-AF65-F5344CB8AC3E}">
        <p14:creationId xmlns:p14="http://schemas.microsoft.com/office/powerpoint/2010/main" val="1834624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8EB6-A39C-DCD1-3D86-95B82A6461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C9D84E-C917-3EA7-46C1-106C1DE86A4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3077E9-80D8-C3EE-4817-834146D25B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schemeClr val="tx1"/>
                </a:solidFill>
                <a:effectLst/>
                <a:uLnTx/>
                <a:uFillTx/>
                <a:latin typeface="Verdana"/>
                <a:ea typeface="+mn-ea"/>
              </a:rPr>
              <a:t>Groupe</a:t>
            </a:r>
            <a:r>
              <a:rPr kumimoji="0" lang="fr-FR" sz="1200" b="0" i="1" u="none" strike="noStrike" kern="0" cap="none" spc="-70"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de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travail</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multidisciplinaire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questionnaire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à</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des</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centres utilisateurs</a:t>
            </a:r>
            <a:r>
              <a:rPr kumimoji="0" lang="fr-FR" sz="1200" b="0" i="1" u="none" strike="noStrike" kern="0" cap="none" spc="-30"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et</a:t>
            </a:r>
            <a:r>
              <a:rPr kumimoji="0" lang="fr-FR" sz="1200" b="0" i="1" u="none" strike="noStrike" kern="0" cap="none" spc="-30"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l’éditeur (</a:t>
            </a:r>
            <a:r>
              <a:rPr kumimoji="0" lang="fr-FR" sz="1200" b="0" i="1" u="none" strike="noStrike" kern="0" cap="none" spc="-10" normalizeH="0" baseline="0" noProof="0" dirty="0" err="1">
                <a:ln>
                  <a:noFill/>
                </a:ln>
                <a:solidFill>
                  <a:schemeClr val="tx1"/>
                </a:solidFill>
                <a:effectLst/>
                <a:uLnTx/>
                <a:uFillTx/>
                <a:latin typeface="Verdana"/>
                <a:ea typeface="+mn-ea"/>
              </a:rPr>
              <a:t>bayonne</a:t>
            </a:r>
            <a:r>
              <a:rPr kumimoji="0" lang="fr-FR" sz="1200" b="0" i="1" u="none" strike="noStrike" kern="0" cap="none" spc="-10" normalizeH="0" baseline="0" noProof="0" dirty="0">
                <a:ln>
                  <a:noFill/>
                </a:ln>
                <a:solidFill>
                  <a:schemeClr val="tx1"/>
                </a:solidFill>
                <a:effectLst/>
                <a:uLnTx/>
                <a:uFillTx/>
                <a:latin typeface="Verdana"/>
                <a:ea typeface="+mn-ea"/>
              </a:rPr>
              <a:t> + FOCH)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10" normalizeH="0" baseline="0" noProof="0" dirty="0" err="1">
                <a:ln>
                  <a:noFill/>
                </a:ln>
                <a:solidFill>
                  <a:schemeClr val="tx1"/>
                </a:solidFill>
                <a:effectLst/>
                <a:uLnTx/>
                <a:uFillTx/>
                <a:latin typeface="Verdana"/>
                <a:ea typeface="+mn-ea"/>
              </a:rPr>
              <a:t>Parmis</a:t>
            </a:r>
            <a:r>
              <a:rPr kumimoji="0" lang="fr-FR" sz="1200" b="0" i="1" u="none" strike="noStrike" kern="0" cap="none" spc="-10" normalizeH="0" baseline="0" noProof="0" dirty="0">
                <a:ln>
                  <a:noFill/>
                </a:ln>
                <a:solidFill>
                  <a:schemeClr val="tx1"/>
                </a:solidFill>
                <a:effectLst/>
                <a:uLnTx/>
                <a:uFillTx/>
                <a:latin typeface="Verdana"/>
                <a:ea typeface="+mn-ea"/>
              </a:rPr>
              <a:t> les étapes supplémentaires: une en pharmaco qui est l’action d’encodage et dans les services de soin l’étape de réception</a:t>
            </a:r>
          </a:p>
          <a:p>
            <a:endParaRPr lang="fr-FR" dirty="0"/>
          </a:p>
        </p:txBody>
      </p:sp>
      <p:sp>
        <p:nvSpPr>
          <p:cNvPr id="4" name="Espace réservé du numéro de diapositive 3">
            <a:extLst>
              <a:ext uri="{FF2B5EF4-FFF2-40B4-BE49-F238E27FC236}">
                <a16:creationId xmlns:a16="http://schemas.microsoft.com/office/drawing/2014/main" id="{32E238B2-73ED-3135-05B0-F1F3B7A75762}"/>
              </a:ext>
            </a:extLst>
          </p:cNvPr>
          <p:cNvSpPr>
            <a:spLocks noGrp="1"/>
          </p:cNvSpPr>
          <p:nvPr>
            <p:ph type="sldNum" sz="quarter" idx="10"/>
          </p:nvPr>
        </p:nvSpPr>
        <p:spPr/>
        <p:txBody>
          <a:bodyPr/>
          <a:lstStyle/>
          <a:p>
            <a:fld id="{1216E2E7-7463-4B86-95CA-ED5D9DC42C0F}" type="slidenum">
              <a:rPr lang="fr-FR" smtClean="0"/>
              <a:t>26</a:t>
            </a:fld>
            <a:endParaRPr lang="fr-FR"/>
          </a:p>
        </p:txBody>
      </p:sp>
    </p:spTree>
    <p:extLst>
      <p:ext uri="{BB962C8B-B14F-4D97-AF65-F5344CB8AC3E}">
        <p14:creationId xmlns:p14="http://schemas.microsoft.com/office/powerpoint/2010/main" val="3615884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8EB6-A39C-DCD1-3D86-95B82A6461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C9D84E-C917-3EA7-46C1-106C1DE86A4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3077E9-80D8-C3EE-4817-834146D25B0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schemeClr val="tx1"/>
                </a:solidFill>
                <a:effectLst/>
                <a:uLnTx/>
                <a:uFillTx/>
                <a:latin typeface="Verdana"/>
                <a:ea typeface="+mn-ea"/>
              </a:rPr>
              <a:t>Groupe</a:t>
            </a:r>
            <a:r>
              <a:rPr kumimoji="0" lang="fr-FR" sz="1200" b="0" i="1" u="none" strike="noStrike" kern="0" cap="none" spc="-70"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de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travail</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multidisciplinaire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questionnaire</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à</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des</a:t>
            </a:r>
            <a:r>
              <a:rPr kumimoji="0" lang="fr-FR" sz="1200" b="0" i="1" u="none" strike="noStrike" kern="0" cap="none" spc="-65"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centres utilisateurs</a:t>
            </a:r>
            <a:r>
              <a:rPr kumimoji="0" lang="fr-FR" sz="1200" b="0" i="1" u="none" strike="noStrike" kern="0" cap="none" spc="-30" normalizeH="0" baseline="0" noProof="0" dirty="0">
                <a:ln>
                  <a:noFill/>
                </a:ln>
                <a:solidFill>
                  <a:schemeClr val="tx1"/>
                </a:solidFill>
                <a:effectLst/>
                <a:uLnTx/>
                <a:uFillTx/>
                <a:latin typeface="Verdana"/>
                <a:ea typeface="+mn-ea"/>
              </a:rPr>
              <a:t> </a:t>
            </a:r>
            <a:r>
              <a:rPr kumimoji="0" lang="fr-FR" sz="1200" b="0" i="1" u="none" strike="noStrike" kern="0" cap="none" spc="0" normalizeH="0" baseline="0" noProof="0" dirty="0">
                <a:ln>
                  <a:noFill/>
                </a:ln>
                <a:solidFill>
                  <a:schemeClr val="tx1"/>
                </a:solidFill>
                <a:effectLst/>
                <a:uLnTx/>
                <a:uFillTx/>
                <a:latin typeface="Verdana"/>
                <a:ea typeface="+mn-ea"/>
              </a:rPr>
              <a:t>et</a:t>
            </a:r>
            <a:r>
              <a:rPr kumimoji="0" lang="fr-FR" sz="1200" b="0" i="1" u="none" strike="noStrike" kern="0" cap="none" spc="-30" normalizeH="0" baseline="0" noProof="0" dirty="0">
                <a:ln>
                  <a:noFill/>
                </a:ln>
                <a:solidFill>
                  <a:schemeClr val="tx1"/>
                </a:solidFill>
                <a:effectLst/>
                <a:uLnTx/>
                <a:uFillTx/>
                <a:latin typeface="Verdana"/>
                <a:ea typeface="+mn-ea"/>
              </a:rPr>
              <a:t> </a:t>
            </a:r>
            <a:r>
              <a:rPr kumimoji="0" lang="fr-FR" sz="1200" b="0" i="1" u="none" strike="noStrike" kern="0" cap="none" spc="-10" normalizeH="0" baseline="0" noProof="0" dirty="0">
                <a:ln>
                  <a:noFill/>
                </a:ln>
                <a:solidFill>
                  <a:schemeClr val="tx1"/>
                </a:solidFill>
                <a:effectLst/>
                <a:uLnTx/>
                <a:uFillTx/>
                <a:latin typeface="Verdana"/>
                <a:ea typeface="+mn-ea"/>
              </a:rPr>
              <a:t>l’éditeur (</a:t>
            </a:r>
            <a:r>
              <a:rPr kumimoji="0" lang="fr-FR" sz="1200" b="0" i="1" u="none" strike="noStrike" kern="0" cap="none" spc="-10" normalizeH="0" baseline="0" noProof="0" dirty="0" err="1">
                <a:ln>
                  <a:noFill/>
                </a:ln>
                <a:solidFill>
                  <a:schemeClr val="tx1"/>
                </a:solidFill>
                <a:effectLst/>
                <a:uLnTx/>
                <a:uFillTx/>
                <a:latin typeface="Verdana"/>
                <a:ea typeface="+mn-ea"/>
              </a:rPr>
              <a:t>bayonne</a:t>
            </a:r>
            <a:r>
              <a:rPr kumimoji="0" lang="fr-FR" sz="1200" b="0" i="1" u="none" strike="noStrike" kern="0" cap="none" spc="-10" normalizeH="0" baseline="0" noProof="0" dirty="0">
                <a:ln>
                  <a:noFill/>
                </a:ln>
                <a:solidFill>
                  <a:schemeClr val="tx1"/>
                </a:solidFill>
                <a:effectLst/>
                <a:uLnTx/>
                <a:uFillTx/>
                <a:latin typeface="Verdana"/>
                <a:ea typeface="+mn-ea"/>
              </a:rPr>
              <a:t> + FOCH)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0" cap="none" spc="-10" normalizeH="0" baseline="0" noProof="0" dirty="0" err="1">
                <a:ln>
                  <a:noFill/>
                </a:ln>
                <a:solidFill>
                  <a:schemeClr val="tx1"/>
                </a:solidFill>
                <a:effectLst/>
                <a:uLnTx/>
                <a:uFillTx/>
                <a:latin typeface="Verdana"/>
                <a:ea typeface="+mn-ea"/>
              </a:rPr>
              <a:t>Parmis</a:t>
            </a:r>
            <a:r>
              <a:rPr kumimoji="0" lang="fr-FR" sz="1200" b="0" i="1" u="none" strike="noStrike" kern="0" cap="none" spc="-10" normalizeH="0" baseline="0" noProof="0" dirty="0">
                <a:ln>
                  <a:noFill/>
                </a:ln>
                <a:solidFill>
                  <a:schemeClr val="tx1"/>
                </a:solidFill>
                <a:effectLst/>
                <a:uLnTx/>
                <a:uFillTx/>
                <a:latin typeface="Verdana"/>
                <a:ea typeface="+mn-ea"/>
              </a:rPr>
              <a:t> les étapes supplémentaires: une en pharmaco qui est l’action d’encodage et dans les services de soin l’étape de réception</a:t>
            </a:r>
          </a:p>
          <a:p>
            <a:endParaRPr lang="fr-FR" dirty="0"/>
          </a:p>
        </p:txBody>
      </p:sp>
      <p:sp>
        <p:nvSpPr>
          <p:cNvPr id="4" name="Espace réservé du numéro de diapositive 3">
            <a:extLst>
              <a:ext uri="{FF2B5EF4-FFF2-40B4-BE49-F238E27FC236}">
                <a16:creationId xmlns:a16="http://schemas.microsoft.com/office/drawing/2014/main" id="{32E238B2-73ED-3135-05B0-F1F3B7A75762}"/>
              </a:ext>
            </a:extLst>
          </p:cNvPr>
          <p:cNvSpPr>
            <a:spLocks noGrp="1"/>
          </p:cNvSpPr>
          <p:nvPr>
            <p:ph type="sldNum" sz="quarter" idx="10"/>
          </p:nvPr>
        </p:nvSpPr>
        <p:spPr/>
        <p:txBody>
          <a:bodyPr/>
          <a:lstStyle/>
          <a:p>
            <a:fld id="{1216E2E7-7463-4B86-95CA-ED5D9DC42C0F}" type="slidenum">
              <a:rPr lang="fr-FR" smtClean="0"/>
              <a:t>27</a:t>
            </a:fld>
            <a:endParaRPr lang="fr-FR"/>
          </a:p>
        </p:txBody>
      </p:sp>
    </p:spTree>
    <p:extLst>
      <p:ext uri="{BB962C8B-B14F-4D97-AF65-F5344CB8AC3E}">
        <p14:creationId xmlns:p14="http://schemas.microsoft.com/office/powerpoint/2010/main" val="2299123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8B011-33D4-7F20-08B0-0F51A57EC98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D10023-994C-C065-AEE5-E7AB0F3585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71D08E4-0ADE-ACA4-2EC0-1EB9EBA4D51B}"/>
              </a:ext>
            </a:extLst>
          </p:cNvPr>
          <p:cNvSpPr>
            <a:spLocks noGrp="1"/>
          </p:cNvSpPr>
          <p:nvPr>
            <p:ph type="body" idx="1"/>
          </p:nvPr>
        </p:nvSpPr>
        <p:spPr/>
        <p:txBody>
          <a:bodyPr/>
          <a:lstStyle/>
          <a:p>
            <a:pPr marL="24130">
              <a:lnSpc>
                <a:spcPct val="100000"/>
              </a:lnSpc>
              <a:spcBef>
                <a:spcPts val="100"/>
              </a:spcBef>
            </a:pPr>
            <a:r>
              <a:rPr lang="fr-FR" sz="1200" u="sng" spc="-25" dirty="0">
                <a:uFill>
                  <a:solidFill>
                    <a:srgbClr val="2F4A8A"/>
                  </a:solidFill>
                </a:uFill>
                <a:latin typeface="Verdana"/>
                <a:cs typeface="Verdana"/>
              </a:rPr>
              <a:t>Présentation</a:t>
            </a:r>
            <a:r>
              <a:rPr lang="fr-FR" sz="1200" u="sng" spc="-80" dirty="0">
                <a:uFill>
                  <a:solidFill>
                    <a:srgbClr val="2F4A8A"/>
                  </a:solidFill>
                </a:uFill>
                <a:latin typeface="Verdana"/>
                <a:cs typeface="Verdana"/>
              </a:rPr>
              <a:t> </a:t>
            </a:r>
            <a:r>
              <a:rPr lang="fr-FR" sz="1200" u="sng" dirty="0">
                <a:uFill>
                  <a:solidFill>
                    <a:srgbClr val="2F4A8A"/>
                  </a:solidFill>
                </a:uFill>
                <a:latin typeface="Verdana"/>
                <a:cs typeface="Verdana"/>
              </a:rPr>
              <a:t>au</a:t>
            </a:r>
            <a:r>
              <a:rPr lang="fr-FR" sz="1200" u="sng" spc="-80" dirty="0">
                <a:uFill>
                  <a:solidFill>
                    <a:srgbClr val="2F4A8A"/>
                  </a:solidFill>
                </a:uFill>
                <a:latin typeface="Verdana"/>
                <a:cs typeface="Verdana"/>
              </a:rPr>
              <a:t> </a:t>
            </a:r>
            <a:r>
              <a:rPr lang="fr-FR" sz="1200" u="sng" spc="-20" dirty="0">
                <a:uFill>
                  <a:solidFill>
                    <a:srgbClr val="2F4A8A"/>
                  </a:solidFill>
                </a:uFill>
                <a:latin typeface="Verdana"/>
                <a:cs typeface="Verdana"/>
              </a:rPr>
              <a:t>directoire</a:t>
            </a:r>
            <a:r>
              <a:rPr lang="fr-FR" sz="1200" u="sng" spc="-75" dirty="0">
                <a:uFill>
                  <a:solidFill>
                    <a:srgbClr val="2F4A8A"/>
                  </a:solidFill>
                </a:uFill>
                <a:latin typeface="Verdana"/>
                <a:cs typeface="Verdana"/>
              </a:rPr>
              <a:t> </a:t>
            </a:r>
            <a:r>
              <a:rPr lang="fr-FR" sz="1200" u="sng" dirty="0">
                <a:uFill>
                  <a:solidFill>
                    <a:srgbClr val="2F4A8A"/>
                  </a:solidFill>
                </a:uFill>
                <a:latin typeface="Verdana"/>
                <a:cs typeface="Verdana"/>
              </a:rPr>
              <a:t>en</a:t>
            </a:r>
            <a:r>
              <a:rPr lang="fr-FR" sz="1200" u="sng" spc="-80" dirty="0">
                <a:uFill>
                  <a:solidFill>
                    <a:srgbClr val="2F4A8A"/>
                  </a:solidFill>
                </a:uFill>
                <a:latin typeface="Verdana"/>
                <a:cs typeface="Verdana"/>
              </a:rPr>
              <a:t> </a:t>
            </a:r>
            <a:r>
              <a:rPr lang="fr-FR" sz="1200" b="1" u="sng" spc="-10" dirty="0">
                <a:uFill>
                  <a:solidFill>
                    <a:srgbClr val="2F4A8A"/>
                  </a:solidFill>
                </a:uFill>
                <a:latin typeface="Verdana"/>
                <a:cs typeface="Verdana"/>
              </a:rPr>
              <a:t>sept</a:t>
            </a:r>
            <a:r>
              <a:rPr lang="fr-FR" sz="1200" b="1" u="sng" spc="-75" dirty="0">
                <a:uFill>
                  <a:solidFill>
                    <a:srgbClr val="2F4A8A"/>
                  </a:solidFill>
                </a:uFill>
                <a:latin typeface="Verdana"/>
                <a:cs typeface="Verdana"/>
              </a:rPr>
              <a:t> </a:t>
            </a:r>
            <a:r>
              <a:rPr lang="fr-FR" sz="1200" b="1" u="sng" spc="-10" dirty="0">
                <a:uFill>
                  <a:solidFill>
                    <a:srgbClr val="2F4A8A"/>
                  </a:solidFill>
                </a:uFill>
                <a:latin typeface="Verdana"/>
                <a:cs typeface="Verdana"/>
              </a:rPr>
              <a:t>2022</a:t>
            </a:r>
            <a:r>
              <a:rPr lang="fr-FR" sz="1200" u="sng" spc="-10" dirty="0">
                <a:uFill>
                  <a:solidFill>
                    <a:srgbClr val="2F4A8A"/>
                  </a:solidFill>
                </a:uFill>
                <a:latin typeface="Verdana"/>
                <a:cs typeface="Verdana"/>
              </a:rPr>
              <a:t>:</a:t>
            </a:r>
            <a:endParaRPr lang="fr-FR" sz="1200" dirty="0">
              <a:latin typeface="Verdana"/>
              <a:cs typeface="Verdana"/>
            </a:endParaRPr>
          </a:p>
          <a:p>
            <a:pPr marL="228600" indent="-215900">
              <a:lnSpc>
                <a:spcPct val="100000"/>
              </a:lnSpc>
              <a:spcBef>
                <a:spcPts val="15"/>
              </a:spcBef>
              <a:buChar char="-"/>
              <a:tabLst>
                <a:tab pos="228600" algn="l"/>
              </a:tabLst>
            </a:pPr>
            <a:r>
              <a:rPr lang="fr-FR" sz="1200" spc="-25" dirty="0">
                <a:latin typeface="Verdana"/>
                <a:cs typeface="Verdana"/>
              </a:rPr>
              <a:t>Présentation</a:t>
            </a:r>
            <a:r>
              <a:rPr lang="fr-FR" sz="1200" spc="-50" dirty="0">
                <a:latin typeface="Verdana"/>
                <a:cs typeface="Verdana"/>
              </a:rPr>
              <a:t> </a:t>
            </a:r>
            <a:r>
              <a:rPr lang="fr-FR" sz="1200" dirty="0">
                <a:latin typeface="Verdana"/>
                <a:cs typeface="Verdana"/>
              </a:rPr>
              <a:t>de</a:t>
            </a:r>
            <a:r>
              <a:rPr lang="fr-FR" sz="1200" spc="-50" dirty="0">
                <a:latin typeface="Verdana"/>
                <a:cs typeface="Verdana"/>
              </a:rPr>
              <a:t> </a:t>
            </a:r>
            <a:r>
              <a:rPr lang="fr-FR" sz="1200" spc="-10" dirty="0">
                <a:latin typeface="Verdana"/>
                <a:cs typeface="Verdana"/>
              </a:rPr>
              <a:t>l’outil</a:t>
            </a:r>
            <a:endParaRPr lang="fr-FR" sz="1200" dirty="0">
              <a:latin typeface="Verdana"/>
              <a:cs typeface="Verdana"/>
            </a:endParaRPr>
          </a:p>
          <a:p>
            <a:pPr marL="228600" indent="-215900">
              <a:lnSpc>
                <a:spcPct val="100000"/>
              </a:lnSpc>
              <a:spcBef>
                <a:spcPts val="10"/>
              </a:spcBef>
              <a:buChar char="-"/>
              <a:tabLst>
                <a:tab pos="228600" algn="l"/>
              </a:tabLst>
            </a:pPr>
            <a:r>
              <a:rPr lang="fr-FR" sz="1200" spc="-25" dirty="0">
                <a:latin typeface="Verdana"/>
                <a:cs typeface="Verdana"/>
              </a:rPr>
              <a:t>Gestion</a:t>
            </a:r>
            <a:r>
              <a:rPr lang="fr-FR" sz="1200" spc="-85" dirty="0">
                <a:latin typeface="Verdana"/>
                <a:cs typeface="Verdana"/>
              </a:rPr>
              <a:t> </a:t>
            </a:r>
            <a:r>
              <a:rPr lang="fr-FR" sz="1200" dirty="0">
                <a:latin typeface="Verdana"/>
                <a:cs typeface="Verdana"/>
              </a:rPr>
              <a:t>des</a:t>
            </a:r>
            <a:r>
              <a:rPr lang="fr-FR" sz="1200" spc="-85" dirty="0">
                <a:latin typeface="Verdana"/>
                <a:cs typeface="Verdana"/>
              </a:rPr>
              <a:t> </a:t>
            </a:r>
            <a:r>
              <a:rPr lang="fr-FR" sz="1200" spc="-10" dirty="0">
                <a:latin typeface="Verdana"/>
                <a:cs typeface="Verdana"/>
              </a:rPr>
              <a:t>risques</a:t>
            </a:r>
            <a:endParaRPr lang="fr-FR" sz="1200" dirty="0">
              <a:latin typeface="Verdana"/>
              <a:cs typeface="Verdana"/>
            </a:endParaRPr>
          </a:p>
          <a:p>
            <a:pPr marL="228600" indent="-215900">
              <a:lnSpc>
                <a:spcPct val="100000"/>
              </a:lnSpc>
              <a:spcBef>
                <a:spcPts val="15"/>
              </a:spcBef>
              <a:buChar char="-"/>
              <a:tabLst>
                <a:tab pos="228600" algn="l"/>
              </a:tabLst>
            </a:pPr>
            <a:r>
              <a:rPr lang="fr-FR" sz="1200" spc="-25" dirty="0">
                <a:latin typeface="Verdana"/>
                <a:cs typeface="Verdana"/>
              </a:rPr>
              <a:t>Eléments</a:t>
            </a:r>
            <a:r>
              <a:rPr lang="fr-FR" sz="1200" spc="-65" dirty="0">
                <a:latin typeface="Verdana"/>
                <a:cs typeface="Verdana"/>
              </a:rPr>
              <a:t> </a:t>
            </a:r>
            <a:r>
              <a:rPr lang="fr-FR" sz="1200" spc="-10" dirty="0">
                <a:latin typeface="Verdana"/>
                <a:cs typeface="Verdana"/>
              </a:rPr>
              <a:t>budgétaires</a:t>
            </a:r>
            <a:endParaRPr lang="fr-FR" sz="1200" dirty="0">
              <a:latin typeface="Verdana"/>
              <a:cs typeface="Verdana"/>
            </a:endParaRPr>
          </a:p>
          <a:p>
            <a:pPr marL="228600" indent="-215900">
              <a:lnSpc>
                <a:spcPct val="100000"/>
              </a:lnSpc>
              <a:spcBef>
                <a:spcPts val="15"/>
              </a:spcBef>
              <a:buChar char="-"/>
              <a:tabLst>
                <a:tab pos="228600" algn="l"/>
              </a:tabLst>
            </a:pPr>
            <a:r>
              <a:rPr lang="fr-FR" sz="1200" spc="-25" dirty="0">
                <a:latin typeface="Verdana"/>
                <a:cs typeface="Verdana"/>
              </a:rPr>
              <a:t>Retour</a:t>
            </a:r>
            <a:r>
              <a:rPr lang="fr-FR" sz="1200" spc="-100" dirty="0">
                <a:latin typeface="Verdana"/>
                <a:cs typeface="Verdana"/>
              </a:rPr>
              <a:t> </a:t>
            </a:r>
            <a:r>
              <a:rPr lang="fr-FR" sz="1200" dirty="0">
                <a:latin typeface="Verdana"/>
                <a:cs typeface="Verdana"/>
              </a:rPr>
              <a:t>sur</a:t>
            </a:r>
            <a:r>
              <a:rPr lang="fr-FR" sz="1200" spc="-100" dirty="0">
                <a:latin typeface="Verdana"/>
                <a:cs typeface="Verdana"/>
              </a:rPr>
              <a:t> </a:t>
            </a:r>
            <a:r>
              <a:rPr lang="fr-FR" sz="1200" spc="-10" dirty="0">
                <a:latin typeface="Verdana"/>
                <a:cs typeface="Verdana"/>
              </a:rPr>
              <a:t>investissement</a:t>
            </a:r>
            <a:endParaRPr lang="fr-FR" sz="1200" dirty="0">
              <a:latin typeface="Verdana"/>
              <a:cs typeface="Verdana"/>
            </a:endParaRPr>
          </a:p>
          <a:p>
            <a:endParaRPr lang="fr-FR" dirty="0"/>
          </a:p>
          <a:p>
            <a:endParaRPr lang="fr-FR" dirty="0"/>
          </a:p>
        </p:txBody>
      </p:sp>
      <p:sp>
        <p:nvSpPr>
          <p:cNvPr id="4" name="Espace réservé du numéro de diapositive 3">
            <a:extLst>
              <a:ext uri="{FF2B5EF4-FFF2-40B4-BE49-F238E27FC236}">
                <a16:creationId xmlns:a16="http://schemas.microsoft.com/office/drawing/2014/main" id="{4F913A82-89A1-6C05-253B-3D2B50C92FB2}"/>
              </a:ext>
            </a:extLst>
          </p:cNvPr>
          <p:cNvSpPr>
            <a:spLocks noGrp="1"/>
          </p:cNvSpPr>
          <p:nvPr>
            <p:ph type="sldNum" sz="quarter" idx="10"/>
          </p:nvPr>
        </p:nvSpPr>
        <p:spPr/>
        <p:txBody>
          <a:bodyPr/>
          <a:lstStyle/>
          <a:p>
            <a:fld id="{1216E2E7-7463-4B86-95CA-ED5D9DC42C0F}" type="slidenum">
              <a:rPr lang="fr-FR" smtClean="0"/>
              <a:t>28</a:t>
            </a:fld>
            <a:endParaRPr lang="fr-FR"/>
          </a:p>
        </p:txBody>
      </p:sp>
    </p:spTree>
    <p:extLst>
      <p:ext uri="{BB962C8B-B14F-4D97-AF65-F5344CB8AC3E}">
        <p14:creationId xmlns:p14="http://schemas.microsoft.com/office/powerpoint/2010/main" val="3499728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B66E-F431-7C0B-34D9-FAB3F53BE3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020BE1-AF63-BBB0-A618-3951B939163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43704D0-CA92-2BB5-8C41-12960BF3E7B9}"/>
              </a:ext>
            </a:extLst>
          </p:cNvPr>
          <p:cNvSpPr>
            <a:spLocks noGrp="1"/>
          </p:cNvSpPr>
          <p:nvPr>
            <p:ph type="body" idx="1"/>
          </p:nvPr>
        </p:nvSpPr>
        <p:spPr/>
        <p:txBody>
          <a:bodyPr/>
          <a:lstStyle/>
          <a:p>
            <a:pPr marL="24130">
              <a:lnSpc>
                <a:spcPct val="100000"/>
              </a:lnSpc>
              <a:spcBef>
                <a:spcPts val="100"/>
              </a:spcBef>
            </a:pPr>
            <a:endParaRPr lang="fr-FR" sz="1200" dirty="0">
              <a:latin typeface="Verdana"/>
              <a:cs typeface="Verdana"/>
            </a:endParaRPr>
          </a:p>
        </p:txBody>
      </p:sp>
      <p:sp>
        <p:nvSpPr>
          <p:cNvPr id="4" name="Espace réservé du numéro de diapositive 3">
            <a:extLst>
              <a:ext uri="{FF2B5EF4-FFF2-40B4-BE49-F238E27FC236}">
                <a16:creationId xmlns:a16="http://schemas.microsoft.com/office/drawing/2014/main" id="{14FA3028-50C4-BC95-FE4A-119AB99C6EB6}"/>
              </a:ext>
            </a:extLst>
          </p:cNvPr>
          <p:cNvSpPr>
            <a:spLocks noGrp="1"/>
          </p:cNvSpPr>
          <p:nvPr>
            <p:ph type="sldNum" sz="quarter" idx="10"/>
          </p:nvPr>
        </p:nvSpPr>
        <p:spPr/>
        <p:txBody>
          <a:bodyPr/>
          <a:lstStyle/>
          <a:p>
            <a:fld id="{1216E2E7-7463-4B86-95CA-ED5D9DC42C0F}" type="slidenum">
              <a:rPr lang="fr-FR" smtClean="0"/>
              <a:t>29</a:t>
            </a:fld>
            <a:endParaRPr lang="fr-FR"/>
          </a:p>
        </p:txBody>
      </p:sp>
    </p:spTree>
    <p:extLst>
      <p:ext uri="{BB962C8B-B14F-4D97-AF65-F5344CB8AC3E}">
        <p14:creationId xmlns:p14="http://schemas.microsoft.com/office/powerpoint/2010/main" val="197672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3</a:t>
            </a:fld>
            <a:endParaRPr lang="fr-FR"/>
          </a:p>
        </p:txBody>
      </p:sp>
    </p:spTree>
    <p:extLst>
      <p:ext uri="{BB962C8B-B14F-4D97-AF65-F5344CB8AC3E}">
        <p14:creationId xmlns:p14="http://schemas.microsoft.com/office/powerpoint/2010/main" val="2438406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5A66F-58C2-4C57-B2BC-7D261AF2A5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7EC90F-E141-9A14-5962-E802DDFE66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1D3096-4EB8-4368-9D48-B2AA632900AB}"/>
              </a:ext>
            </a:extLst>
          </p:cNvPr>
          <p:cNvSpPr>
            <a:spLocks noGrp="1"/>
          </p:cNvSpPr>
          <p:nvPr>
            <p:ph type="body" idx="1"/>
          </p:nvPr>
        </p:nvSpPr>
        <p:spPr/>
        <p:txBody>
          <a:bodyPr/>
          <a:lstStyle/>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F238BBB6-3208-6691-D88B-7BB8D16544CF}"/>
              </a:ext>
            </a:extLst>
          </p:cNvPr>
          <p:cNvSpPr>
            <a:spLocks noGrp="1"/>
          </p:cNvSpPr>
          <p:nvPr>
            <p:ph type="sldNum" sz="quarter" idx="10"/>
          </p:nvPr>
        </p:nvSpPr>
        <p:spPr/>
        <p:txBody>
          <a:bodyPr/>
          <a:lstStyle/>
          <a:p>
            <a:fld id="{1216E2E7-7463-4B86-95CA-ED5D9DC42C0F}" type="slidenum">
              <a:rPr lang="fr-FR" smtClean="0"/>
              <a:t>30</a:t>
            </a:fld>
            <a:endParaRPr lang="fr-FR"/>
          </a:p>
        </p:txBody>
      </p:sp>
    </p:spTree>
    <p:extLst>
      <p:ext uri="{BB962C8B-B14F-4D97-AF65-F5344CB8AC3E}">
        <p14:creationId xmlns:p14="http://schemas.microsoft.com/office/powerpoint/2010/main" val="34805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5A66F-58C2-4C57-B2BC-7D261AF2A5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7EC90F-E141-9A14-5962-E802DDFE66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1D3096-4EB8-4368-9D48-B2AA632900AB}"/>
              </a:ext>
            </a:extLst>
          </p:cNvPr>
          <p:cNvSpPr>
            <a:spLocks noGrp="1"/>
          </p:cNvSpPr>
          <p:nvPr>
            <p:ph type="body" idx="1"/>
          </p:nvPr>
        </p:nvSpPr>
        <p:spPr/>
        <p:txBody>
          <a:bodyPr/>
          <a:lstStyle/>
          <a:p>
            <a:endParaRPr lang="fr-FR" dirty="0"/>
          </a:p>
          <a:p>
            <a:r>
              <a:rPr lang="fr-FR"/>
              <a:t>Déploiement dans un premier temps en pharmacotechnie pour maitriser le circuit, puisque ajout d’étape avec l’encodage nécessitant une réorganisation RH pour récuperer du temps, correctifs notament pour la gestion des doses standardisées (fevr 2024), pour la réattribution des poches non administrées, gestion des puces non conformes. CAT en cas de dysfonctionnement, activation de l’état préparé dans CHIMIO. </a:t>
            </a:r>
            <a:r>
              <a:rPr lang="fr-FR">
                <a:sym typeface="Wingdings" panose="05000000000000000000" pitchFamily="2" charset="2"/>
              </a:rPr>
              <a:t>gestion des IEP (blocage de remontée dans CHIMIO des IEP non nécessaire, vigilance à la validation pharmaceutique sinon blocage à l’amdinistration</a:t>
            </a:r>
            <a:r>
              <a:rPr lang="fr-FR" b="1">
                <a:sym typeface="Wingdings" panose="05000000000000000000" pitchFamily="2" charset="2"/>
              </a:rPr>
              <a:t>,</a:t>
            </a:r>
            <a:r>
              <a:rPr lang="fr-FR"/>
              <a:t> Une fois le circuit maitrisée, déploiement progressif en pneumo </a:t>
            </a:r>
            <a:endParaRPr lang="fr-FR" dirty="0"/>
          </a:p>
        </p:txBody>
      </p:sp>
      <p:sp>
        <p:nvSpPr>
          <p:cNvPr id="4" name="Espace réservé du numéro de diapositive 3">
            <a:extLst>
              <a:ext uri="{FF2B5EF4-FFF2-40B4-BE49-F238E27FC236}">
                <a16:creationId xmlns:a16="http://schemas.microsoft.com/office/drawing/2014/main" id="{F238BBB6-3208-6691-D88B-7BB8D16544CF}"/>
              </a:ext>
            </a:extLst>
          </p:cNvPr>
          <p:cNvSpPr>
            <a:spLocks noGrp="1"/>
          </p:cNvSpPr>
          <p:nvPr>
            <p:ph type="sldNum" sz="quarter" idx="10"/>
          </p:nvPr>
        </p:nvSpPr>
        <p:spPr/>
        <p:txBody>
          <a:bodyPr/>
          <a:lstStyle/>
          <a:p>
            <a:fld id="{1216E2E7-7463-4B86-95CA-ED5D9DC42C0F}" type="slidenum">
              <a:rPr lang="fr-FR" smtClean="0"/>
              <a:t>31</a:t>
            </a:fld>
            <a:endParaRPr lang="fr-FR"/>
          </a:p>
        </p:txBody>
      </p:sp>
    </p:spTree>
    <p:extLst>
      <p:ext uri="{BB962C8B-B14F-4D97-AF65-F5344CB8AC3E}">
        <p14:creationId xmlns:p14="http://schemas.microsoft.com/office/powerpoint/2010/main" val="2877720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644D3-546E-1006-0B61-3DAD95B319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6B3DA-4B55-7953-C6DB-07CADB1BBED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95E0F7-0A6B-0627-8C89-ABD79A141D63}"/>
              </a:ext>
            </a:extLst>
          </p:cNvPr>
          <p:cNvSpPr>
            <a:spLocks noGrp="1"/>
          </p:cNvSpPr>
          <p:nvPr>
            <p:ph type="body" idx="1"/>
          </p:nvPr>
        </p:nvSpPr>
        <p:spPr/>
        <p:txBody>
          <a:bodyPr/>
          <a:lstStyle/>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a:t>20/11/2023</a:t>
            </a:r>
            <a:r>
              <a:rPr lang="fr-FR"/>
              <a:t> Début en </a:t>
            </a:r>
            <a:r>
              <a:rPr lang="fr-FR" b="1"/>
              <a:t>pneumo (13% de l’activité)</a:t>
            </a:r>
            <a:r>
              <a:rPr lang="fr-FR"/>
              <a:t> avec seulement quelque patient pour la totalité des patients pas la suite </a:t>
            </a:r>
          </a:p>
          <a:p>
            <a:endParaRPr lang="fr-FR" dirty="0"/>
          </a:p>
        </p:txBody>
      </p:sp>
      <p:sp>
        <p:nvSpPr>
          <p:cNvPr id="4" name="Espace réservé du numéro de diapositive 3">
            <a:extLst>
              <a:ext uri="{FF2B5EF4-FFF2-40B4-BE49-F238E27FC236}">
                <a16:creationId xmlns:a16="http://schemas.microsoft.com/office/drawing/2014/main" id="{74F670F4-1686-50B7-3C61-68AC9544DE09}"/>
              </a:ext>
            </a:extLst>
          </p:cNvPr>
          <p:cNvSpPr>
            <a:spLocks noGrp="1"/>
          </p:cNvSpPr>
          <p:nvPr>
            <p:ph type="sldNum" sz="quarter" idx="10"/>
          </p:nvPr>
        </p:nvSpPr>
        <p:spPr/>
        <p:txBody>
          <a:bodyPr/>
          <a:lstStyle/>
          <a:p>
            <a:fld id="{1216E2E7-7463-4B86-95CA-ED5D9DC42C0F}" type="slidenum">
              <a:rPr lang="fr-FR" smtClean="0"/>
              <a:t>32</a:t>
            </a:fld>
            <a:endParaRPr lang="fr-FR"/>
          </a:p>
        </p:txBody>
      </p:sp>
    </p:spTree>
    <p:extLst>
      <p:ext uri="{BB962C8B-B14F-4D97-AF65-F5344CB8AC3E}">
        <p14:creationId xmlns:p14="http://schemas.microsoft.com/office/powerpoint/2010/main" val="424702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A77E1-4CC1-FA10-1579-40C7E02810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92B863-5A08-FA3F-5839-B5DE5776AD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BACEE3-03AA-4A29-AB8F-6F62A4C30890}"/>
              </a:ext>
            </a:extLst>
          </p:cNvPr>
          <p:cNvSpPr>
            <a:spLocks noGrp="1"/>
          </p:cNvSpPr>
          <p:nvPr>
            <p:ph type="body" idx="1"/>
          </p:nvPr>
        </p:nvSpPr>
        <p:spPr/>
        <p:txBody>
          <a:bodyPr/>
          <a:lstStyle/>
          <a:p>
            <a:pPr marL="24130" marR="0" lvl="0" indent="0" algn="l" defTabSz="914400" rtl="0" eaLnBrk="1" fontAlgn="auto" latinLnBrk="0" hangingPunct="1">
              <a:lnSpc>
                <a:spcPct val="100000"/>
              </a:lnSpc>
              <a:spcBef>
                <a:spcPts val="100"/>
              </a:spcBef>
              <a:spcAft>
                <a:spcPts val="0"/>
              </a:spcAft>
              <a:buClrTx/>
              <a:buSzTx/>
              <a:buFontTx/>
              <a:buNone/>
              <a:tabLst/>
              <a:defRPr/>
            </a:pPr>
            <a:r>
              <a:rPr lang="fr-FR"/>
              <a:t>Déploiement </a:t>
            </a:r>
            <a:r>
              <a:rPr lang="fr-FR" b="1"/>
              <a:t>MTG en janvier 2024 (7% de l’activité), un site extérieur pour tester l’aspect logisitique transport</a:t>
            </a:r>
            <a:endParaRPr lang="fr-FR" dirty="0"/>
          </a:p>
        </p:txBody>
      </p:sp>
      <p:sp>
        <p:nvSpPr>
          <p:cNvPr id="4" name="Espace réservé du numéro de diapositive 3">
            <a:extLst>
              <a:ext uri="{FF2B5EF4-FFF2-40B4-BE49-F238E27FC236}">
                <a16:creationId xmlns:a16="http://schemas.microsoft.com/office/drawing/2014/main" id="{B5BA279A-6D2F-E27B-FAF0-3A4EBDD24027}"/>
              </a:ext>
            </a:extLst>
          </p:cNvPr>
          <p:cNvSpPr>
            <a:spLocks noGrp="1"/>
          </p:cNvSpPr>
          <p:nvPr>
            <p:ph type="sldNum" sz="quarter" idx="10"/>
          </p:nvPr>
        </p:nvSpPr>
        <p:spPr/>
        <p:txBody>
          <a:bodyPr/>
          <a:lstStyle/>
          <a:p>
            <a:fld id="{1216E2E7-7463-4B86-95CA-ED5D9DC42C0F}" type="slidenum">
              <a:rPr lang="fr-FR" smtClean="0"/>
              <a:t>33</a:t>
            </a:fld>
            <a:endParaRPr lang="fr-FR"/>
          </a:p>
        </p:txBody>
      </p:sp>
    </p:spTree>
    <p:extLst>
      <p:ext uri="{BB962C8B-B14F-4D97-AF65-F5344CB8AC3E}">
        <p14:creationId xmlns:p14="http://schemas.microsoft.com/office/powerpoint/2010/main" val="3239281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A77E1-4CC1-FA10-1579-40C7E02810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92B863-5A08-FA3F-5839-B5DE5776AD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BACEE3-03AA-4A29-AB8F-6F62A4C30890}"/>
              </a:ext>
            </a:extLst>
          </p:cNvPr>
          <p:cNvSpPr>
            <a:spLocks noGrp="1"/>
          </p:cNvSpPr>
          <p:nvPr>
            <p:ph type="body" idx="1"/>
          </p:nvPr>
        </p:nvSpPr>
        <p:spPr/>
        <p:txBody>
          <a:bodyPr/>
          <a:lstStyle/>
          <a:p>
            <a:pPr marL="24130">
              <a:lnSpc>
                <a:spcPct val="100000"/>
              </a:lnSpc>
              <a:spcBef>
                <a:spcPts val="100"/>
              </a:spcBef>
            </a:pPr>
            <a:r>
              <a:rPr lang="fr-FR"/>
              <a:t>MTG STOP au bout de quelques semaines d’utilisation avec des problèmes qui semblaient être liés au wifi de l’hopital </a:t>
            </a:r>
            <a:r>
              <a:rPr lang="fr-FR">
                <a:sym typeface="Wingdings" panose="05000000000000000000" pitchFamily="2" charset="2"/>
              </a:rPr>
              <a:t> travail avec l’équipe réseau pour que le wifi soit de bonne qualité dans les chambres</a:t>
            </a:r>
          </a:p>
          <a:p>
            <a:pPr marL="24130">
              <a:lnSpc>
                <a:spcPct val="100000"/>
              </a:lnSpc>
              <a:spcBef>
                <a:spcPts val="100"/>
              </a:spcBef>
            </a:pPr>
            <a:r>
              <a:rPr lang="fr-FR">
                <a:sym typeface="Wingdings" panose="05000000000000000000" pitchFamily="2" charset="2"/>
              </a:rPr>
              <a:t>Un correctif sur les prémédications a été apportés avec une simplification limitant le nombre de clics</a:t>
            </a:r>
          </a:p>
        </p:txBody>
      </p:sp>
      <p:sp>
        <p:nvSpPr>
          <p:cNvPr id="4" name="Espace réservé du numéro de diapositive 3">
            <a:extLst>
              <a:ext uri="{FF2B5EF4-FFF2-40B4-BE49-F238E27FC236}">
                <a16:creationId xmlns:a16="http://schemas.microsoft.com/office/drawing/2014/main" id="{B5BA279A-6D2F-E27B-FAF0-3A4EBDD24027}"/>
              </a:ext>
            </a:extLst>
          </p:cNvPr>
          <p:cNvSpPr>
            <a:spLocks noGrp="1"/>
          </p:cNvSpPr>
          <p:nvPr>
            <p:ph type="sldNum" sz="quarter" idx="10"/>
          </p:nvPr>
        </p:nvSpPr>
        <p:spPr/>
        <p:txBody>
          <a:bodyPr/>
          <a:lstStyle/>
          <a:p>
            <a:fld id="{1216E2E7-7463-4B86-95CA-ED5D9DC42C0F}" type="slidenum">
              <a:rPr lang="fr-FR" smtClean="0"/>
              <a:t>34</a:t>
            </a:fld>
            <a:endParaRPr lang="fr-FR"/>
          </a:p>
        </p:txBody>
      </p:sp>
    </p:spTree>
    <p:extLst>
      <p:ext uri="{BB962C8B-B14F-4D97-AF65-F5344CB8AC3E}">
        <p14:creationId xmlns:p14="http://schemas.microsoft.com/office/powerpoint/2010/main" val="1502045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A77E1-4CC1-FA10-1579-40C7E02810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92B863-5A08-FA3F-5839-B5DE5776AD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BACEE3-03AA-4A29-AB8F-6F62A4C30890}"/>
              </a:ext>
            </a:extLst>
          </p:cNvPr>
          <p:cNvSpPr>
            <a:spLocks noGrp="1"/>
          </p:cNvSpPr>
          <p:nvPr>
            <p:ph type="body" idx="1"/>
          </p:nvPr>
        </p:nvSpPr>
        <p:spPr/>
        <p:txBody>
          <a:bodyPr/>
          <a:lstStyle/>
          <a:p>
            <a:pPr marL="24130">
              <a:lnSpc>
                <a:spcPct val="100000"/>
              </a:lnSpc>
              <a:spcBef>
                <a:spcPts val="100"/>
              </a:spcBef>
            </a:pPr>
            <a:r>
              <a:rPr lang="fr-FR"/>
              <a:t>Puis une fois les problèmes réseaux corrigés : reprise sur le site pilote de montaigu </a:t>
            </a:r>
            <a:endParaRPr lang="fr-FR" dirty="0"/>
          </a:p>
        </p:txBody>
      </p:sp>
      <p:sp>
        <p:nvSpPr>
          <p:cNvPr id="4" name="Espace réservé du numéro de diapositive 3">
            <a:extLst>
              <a:ext uri="{FF2B5EF4-FFF2-40B4-BE49-F238E27FC236}">
                <a16:creationId xmlns:a16="http://schemas.microsoft.com/office/drawing/2014/main" id="{B5BA279A-6D2F-E27B-FAF0-3A4EBDD24027}"/>
              </a:ext>
            </a:extLst>
          </p:cNvPr>
          <p:cNvSpPr>
            <a:spLocks noGrp="1"/>
          </p:cNvSpPr>
          <p:nvPr>
            <p:ph type="sldNum" sz="quarter" idx="10"/>
          </p:nvPr>
        </p:nvSpPr>
        <p:spPr/>
        <p:txBody>
          <a:bodyPr/>
          <a:lstStyle/>
          <a:p>
            <a:fld id="{1216E2E7-7463-4B86-95CA-ED5D9DC42C0F}" type="slidenum">
              <a:rPr lang="fr-FR" smtClean="0"/>
              <a:t>35</a:t>
            </a:fld>
            <a:endParaRPr lang="fr-FR"/>
          </a:p>
        </p:txBody>
      </p:sp>
    </p:spTree>
    <p:extLst>
      <p:ext uri="{BB962C8B-B14F-4D97-AF65-F5344CB8AC3E}">
        <p14:creationId xmlns:p14="http://schemas.microsoft.com/office/powerpoint/2010/main" val="3495205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A77E1-4CC1-FA10-1579-40C7E02810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92B863-5A08-FA3F-5839-B5DE5776AD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BACEE3-03AA-4A29-AB8F-6F62A4C30890}"/>
              </a:ext>
            </a:extLst>
          </p:cNvPr>
          <p:cNvSpPr>
            <a:spLocks noGrp="1"/>
          </p:cNvSpPr>
          <p:nvPr>
            <p:ph type="body" idx="1"/>
          </p:nvPr>
        </p:nvSpPr>
        <p:spPr/>
        <p:txBody>
          <a:bodyPr/>
          <a:lstStyle/>
          <a:p>
            <a:pPr marL="24130">
              <a:lnSpc>
                <a:spcPct val="100000"/>
              </a:lnSpc>
              <a:spcBef>
                <a:spcPts val="100"/>
              </a:spcBef>
            </a:pPr>
            <a:r>
              <a:rPr lang="fr-FR"/>
              <a:t>Puis une fois les problèmes réseaux corrigés : reprise sur le site pilote de montaigu </a:t>
            </a:r>
            <a:endParaRPr lang="fr-FR" dirty="0"/>
          </a:p>
        </p:txBody>
      </p:sp>
      <p:sp>
        <p:nvSpPr>
          <p:cNvPr id="4" name="Espace réservé du numéro de diapositive 3">
            <a:extLst>
              <a:ext uri="{FF2B5EF4-FFF2-40B4-BE49-F238E27FC236}">
                <a16:creationId xmlns:a16="http://schemas.microsoft.com/office/drawing/2014/main" id="{B5BA279A-6D2F-E27B-FAF0-3A4EBDD24027}"/>
              </a:ext>
            </a:extLst>
          </p:cNvPr>
          <p:cNvSpPr>
            <a:spLocks noGrp="1"/>
          </p:cNvSpPr>
          <p:nvPr>
            <p:ph type="sldNum" sz="quarter" idx="10"/>
          </p:nvPr>
        </p:nvSpPr>
        <p:spPr/>
        <p:txBody>
          <a:bodyPr/>
          <a:lstStyle/>
          <a:p>
            <a:fld id="{1216E2E7-7463-4B86-95CA-ED5D9DC42C0F}" type="slidenum">
              <a:rPr lang="fr-FR" smtClean="0"/>
              <a:t>36</a:t>
            </a:fld>
            <a:endParaRPr lang="fr-FR"/>
          </a:p>
        </p:txBody>
      </p:sp>
    </p:spTree>
    <p:extLst>
      <p:ext uri="{BB962C8B-B14F-4D97-AF65-F5344CB8AC3E}">
        <p14:creationId xmlns:p14="http://schemas.microsoft.com/office/powerpoint/2010/main" val="2327350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A77E1-4CC1-FA10-1579-40C7E02810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92B863-5A08-FA3F-5839-B5DE5776AD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BACEE3-03AA-4A29-AB8F-6F62A4C30890}"/>
              </a:ext>
            </a:extLst>
          </p:cNvPr>
          <p:cNvSpPr>
            <a:spLocks noGrp="1"/>
          </p:cNvSpPr>
          <p:nvPr>
            <p:ph type="body" idx="1"/>
          </p:nvPr>
        </p:nvSpPr>
        <p:spPr/>
        <p:txBody>
          <a:bodyPr/>
          <a:lstStyle/>
          <a:p>
            <a:pPr marL="24130">
              <a:lnSpc>
                <a:spcPct val="100000"/>
              </a:lnSpc>
              <a:spcBef>
                <a:spcPts val="100"/>
              </a:spcBef>
            </a:pPr>
            <a:endParaRPr lang="fr-FR" dirty="0"/>
          </a:p>
        </p:txBody>
      </p:sp>
      <p:sp>
        <p:nvSpPr>
          <p:cNvPr id="4" name="Espace réservé du numéro de diapositive 3">
            <a:extLst>
              <a:ext uri="{FF2B5EF4-FFF2-40B4-BE49-F238E27FC236}">
                <a16:creationId xmlns:a16="http://schemas.microsoft.com/office/drawing/2014/main" id="{B5BA279A-6D2F-E27B-FAF0-3A4EBDD24027}"/>
              </a:ext>
            </a:extLst>
          </p:cNvPr>
          <p:cNvSpPr>
            <a:spLocks noGrp="1"/>
          </p:cNvSpPr>
          <p:nvPr>
            <p:ph type="sldNum" sz="quarter" idx="10"/>
          </p:nvPr>
        </p:nvSpPr>
        <p:spPr/>
        <p:txBody>
          <a:bodyPr/>
          <a:lstStyle/>
          <a:p>
            <a:fld id="{1216E2E7-7463-4B86-95CA-ED5D9DC42C0F}" type="slidenum">
              <a:rPr lang="fr-FR" smtClean="0"/>
              <a:t>37</a:t>
            </a:fld>
            <a:endParaRPr lang="fr-FR"/>
          </a:p>
        </p:txBody>
      </p:sp>
    </p:spTree>
    <p:extLst>
      <p:ext uri="{BB962C8B-B14F-4D97-AF65-F5344CB8AC3E}">
        <p14:creationId xmlns:p14="http://schemas.microsoft.com/office/powerpoint/2010/main" val="1203416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6096-063F-C6B5-A411-864D6E8DAA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215D69-B1DD-5BF9-E743-0FFB745C4F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BF4352-0C81-5CC1-97DB-674FA797D8E7}"/>
              </a:ext>
            </a:extLst>
          </p:cNvPr>
          <p:cNvSpPr>
            <a:spLocks noGrp="1"/>
          </p:cNvSpPr>
          <p:nvPr>
            <p:ph type="body" idx="1"/>
          </p:nvPr>
        </p:nvSpPr>
        <p:spPr/>
        <p:txBody>
          <a:bodyPr/>
          <a:lstStyle/>
          <a:p>
            <a:r>
              <a:rPr lang="fr-FR"/>
              <a:t>Déploiement dans notre principal site client 67% onco-hémato</a:t>
            </a:r>
            <a:endParaRPr lang="fr-FR" dirty="0"/>
          </a:p>
        </p:txBody>
      </p:sp>
      <p:sp>
        <p:nvSpPr>
          <p:cNvPr id="4" name="Espace réservé du numéro de diapositive 3">
            <a:extLst>
              <a:ext uri="{FF2B5EF4-FFF2-40B4-BE49-F238E27FC236}">
                <a16:creationId xmlns:a16="http://schemas.microsoft.com/office/drawing/2014/main" id="{E5E22A28-F0F4-708B-28B5-A2FF8D2E388C}"/>
              </a:ext>
            </a:extLst>
          </p:cNvPr>
          <p:cNvSpPr>
            <a:spLocks noGrp="1"/>
          </p:cNvSpPr>
          <p:nvPr>
            <p:ph type="sldNum" sz="quarter" idx="10"/>
          </p:nvPr>
        </p:nvSpPr>
        <p:spPr/>
        <p:txBody>
          <a:bodyPr/>
          <a:lstStyle/>
          <a:p>
            <a:fld id="{1216E2E7-7463-4B86-95CA-ED5D9DC42C0F}" type="slidenum">
              <a:rPr lang="fr-FR" smtClean="0"/>
              <a:t>38</a:t>
            </a:fld>
            <a:endParaRPr lang="fr-FR"/>
          </a:p>
        </p:txBody>
      </p:sp>
    </p:spTree>
    <p:extLst>
      <p:ext uri="{BB962C8B-B14F-4D97-AF65-F5344CB8AC3E}">
        <p14:creationId xmlns:p14="http://schemas.microsoft.com/office/powerpoint/2010/main" val="3685054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41101-7162-EEB2-0EBB-A85A112F42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4E23AF-35EE-A76A-EC88-8D49E1CCAF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0AB5131-AD45-8DBD-7E6F-546BB79B94F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344C63A-2113-A501-BB5B-601952D14E52}"/>
              </a:ext>
            </a:extLst>
          </p:cNvPr>
          <p:cNvSpPr>
            <a:spLocks noGrp="1"/>
          </p:cNvSpPr>
          <p:nvPr>
            <p:ph type="sldNum" sz="quarter" idx="10"/>
          </p:nvPr>
        </p:nvSpPr>
        <p:spPr/>
        <p:txBody>
          <a:bodyPr/>
          <a:lstStyle/>
          <a:p>
            <a:fld id="{1216E2E7-7463-4B86-95CA-ED5D9DC42C0F}" type="slidenum">
              <a:rPr lang="fr-FR" smtClean="0"/>
              <a:t>39</a:t>
            </a:fld>
            <a:endParaRPr lang="fr-FR"/>
          </a:p>
        </p:txBody>
      </p:sp>
    </p:spTree>
    <p:extLst>
      <p:ext uri="{BB962C8B-B14F-4D97-AF65-F5344CB8AC3E}">
        <p14:creationId xmlns:p14="http://schemas.microsoft.com/office/powerpoint/2010/main" val="101041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4</a:t>
            </a:fld>
            <a:endParaRPr lang="fr-FR"/>
          </a:p>
        </p:txBody>
      </p:sp>
    </p:spTree>
    <p:extLst>
      <p:ext uri="{BB962C8B-B14F-4D97-AF65-F5344CB8AC3E}">
        <p14:creationId xmlns:p14="http://schemas.microsoft.com/office/powerpoint/2010/main" val="827076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FD54-FAE8-AD06-3523-EAFB59BCB1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B0D565-5A13-FDBC-EFA2-CF3762A557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536617-C41F-DB02-3A57-ED11D5EA9448}"/>
              </a:ext>
            </a:extLst>
          </p:cNvPr>
          <p:cNvSpPr>
            <a:spLocks noGrp="1"/>
          </p:cNvSpPr>
          <p:nvPr>
            <p:ph type="body" idx="1"/>
          </p:nvPr>
        </p:nvSpPr>
        <p:spPr/>
        <p:txBody>
          <a:bodyPr/>
          <a:lstStyle/>
          <a:p>
            <a:pPr marL="24130">
              <a:lnSpc>
                <a:spcPct val="100000"/>
              </a:lnSpc>
              <a:spcBef>
                <a:spcPts val="100"/>
              </a:spcBef>
            </a:pPr>
            <a:endParaRPr lang="fr-FR" b="0" dirty="0"/>
          </a:p>
        </p:txBody>
      </p:sp>
      <p:sp>
        <p:nvSpPr>
          <p:cNvPr id="4" name="Espace réservé du numéro de diapositive 3">
            <a:extLst>
              <a:ext uri="{FF2B5EF4-FFF2-40B4-BE49-F238E27FC236}">
                <a16:creationId xmlns:a16="http://schemas.microsoft.com/office/drawing/2014/main" id="{299E220C-A549-24DF-AAD8-8EC28DA4DB55}"/>
              </a:ext>
            </a:extLst>
          </p:cNvPr>
          <p:cNvSpPr>
            <a:spLocks noGrp="1"/>
          </p:cNvSpPr>
          <p:nvPr>
            <p:ph type="sldNum" sz="quarter" idx="10"/>
          </p:nvPr>
        </p:nvSpPr>
        <p:spPr/>
        <p:txBody>
          <a:bodyPr/>
          <a:lstStyle/>
          <a:p>
            <a:fld id="{1216E2E7-7463-4B86-95CA-ED5D9DC42C0F}" type="slidenum">
              <a:rPr lang="fr-FR" smtClean="0"/>
              <a:t>40</a:t>
            </a:fld>
            <a:endParaRPr lang="fr-FR"/>
          </a:p>
        </p:txBody>
      </p:sp>
    </p:spTree>
    <p:extLst>
      <p:ext uri="{BB962C8B-B14F-4D97-AF65-F5344CB8AC3E}">
        <p14:creationId xmlns:p14="http://schemas.microsoft.com/office/powerpoint/2010/main" val="424254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A83F4-0BA8-5700-DB9C-6FFBDED95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8D570D-F8DE-940F-953D-F50A7137E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B8DA0A-80F1-D5CB-F857-98063FC3CAC6}"/>
              </a:ext>
            </a:extLst>
          </p:cNvPr>
          <p:cNvSpPr>
            <a:spLocks noGrp="1"/>
          </p:cNvSpPr>
          <p:nvPr>
            <p:ph type="body" idx="1"/>
          </p:nvPr>
        </p:nvSpPr>
        <p:spPr/>
        <p:txBody>
          <a:bodyPr/>
          <a:lstStyle/>
          <a:p>
            <a:pPr algn="l"/>
            <a:r>
              <a:rPr lang="fr-FR" b="0" i="0">
                <a:effectLst/>
                <a:latin typeface="pplxSerif"/>
              </a:rPr>
              <a:t>1. Problèmes techniques/ergonomiques</a:t>
            </a:r>
          </a:p>
          <a:p>
            <a:pPr algn="l">
              <a:buFont typeface="Arial" panose="020B0604020202020204" pitchFamily="34" charset="0"/>
              <a:buChar char="•"/>
            </a:pPr>
            <a:r>
              <a:rPr lang="fr-FR" b="0" i="0">
                <a:effectLst/>
                <a:latin typeface="pplxSerif"/>
              </a:rPr>
              <a:t>Dysfonctionnements majeurs module administration (arrêts, lenteurs, saturation CPU).</a:t>
            </a:r>
          </a:p>
          <a:p>
            <a:pPr algn="l">
              <a:buFont typeface="Arial" panose="020B0604020202020204" pitchFamily="34" charset="0"/>
              <a:buChar char="•"/>
            </a:pPr>
            <a:r>
              <a:rPr lang="fr-FR" b="0" i="0">
                <a:effectLst/>
                <a:latin typeface="pplxSerif"/>
              </a:rPr>
              <a:t>Trop d'étapes X-Match (&gt;50% réduction via patchs fév.-mars 2025).</a:t>
            </a:r>
          </a:p>
          <a:p>
            <a:pPr algn="l">
              <a:buFont typeface="Arial" panose="020B0604020202020204" pitchFamily="34" charset="0"/>
              <a:buChar char="•"/>
            </a:pPr>
            <a:r>
              <a:rPr lang="fr-FR" b="0" i="0">
                <a:effectLst/>
                <a:latin typeface="pplxSerif"/>
              </a:rPr>
              <a:t>Déconnexions PDA/Wi-Fi, pertes données, chargement lent (script reset juin 2025 partiellement efficace).</a:t>
            </a:r>
          </a:p>
          <a:p>
            <a:pPr algn="l">
              <a:buFont typeface="Arial" panose="020B0604020202020204" pitchFamily="34" charset="0"/>
              <a:buChar char="•"/>
            </a:pPr>
            <a:r>
              <a:rPr lang="fr-FR" b="0" i="0">
                <a:effectLst/>
                <a:latin typeface="pplxSerif"/>
              </a:rPr>
              <a:t>Page préméd fige, écrans peu sensibles (Glove mode activé), PDA offline persistants.</a:t>
            </a:r>
          </a:p>
          <a:p>
            <a:pPr algn="l"/>
            <a:r>
              <a:rPr lang="fr-FR" b="0" i="0">
                <a:effectLst/>
                <a:latin typeface="pplxSerif"/>
              </a:rPr>
              <a:t>2. Matériel et infrastructure</a:t>
            </a:r>
          </a:p>
          <a:p>
            <a:pPr algn="l">
              <a:buFont typeface="Arial" panose="020B0604020202020204" pitchFamily="34" charset="0"/>
              <a:buChar char="•"/>
            </a:pPr>
            <a:r>
              <a:rPr lang="fr-FR" b="0" i="0">
                <a:effectLst/>
                <a:latin typeface="pplxSerif"/>
              </a:rPr>
              <a:t>Couverture Wi-Fi insuffisante (chambres exclues initialement, refonte mars 2025).</a:t>
            </a:r>
          </a:p>
          <a:p>
            <a:pPr algn="l">
              <a:buFont typeface="Arial" panose="020B0604020202020204" pitchFamily="34" charset="0"/>
              <a:buChar char="•"/>
            </a:pPr>
            <a:r>
              <a:rPr lang="fr-FR" b="0" i="0">
                <a:effectLst/>
                <a:latin typeface="pplxSerif"/>
              </a:rPr>
              <a:t>Parc PDA hétérogène, lenteurs récurrentes (reset manuel, script auto dominical inefficace sur reconnexion).</a:t>
            </a:r>
          </a:p>
          <a:p>
            <a:pPr algn="l">
              <a:buFont typeface="Arial" panose="020B0604020202020204" pitchFamily="34" charset="0"/>
              <a:buChar char="•"/>
            </a:pPr>
            <a:r>
              <a:rPr lang="fr-FR" b="0" i="0">
                <a:effectLst/>
                <a:latin typeface="pplxSerif"/>
              </a:rPr>
              <a:t>PDA Trad/Semaine défaillants, PC réception Pneumo Wi-Fi instable (passage filaire).</a:t>
            </a:r>
          </a:p>
          <a:p>
            <a:pPr algn="l">
              <a:buFont typeface="Arial" panose="020B0604020202020204" pitchFamily="34" charset="0"/>
              <a:buChar char="•"/>
            </a:pPr>
            <a:r>
              <a:rPr lang="fr-FR" b="0" i="0">
                <a:effectLst/>
                <a:latin typeface="pplxSerif"/>
              </a:rPr>
              <a:t>Réduction parc proposée (PDA routine vs. secours, vérif hebdo).</a:t>
            </a:r>
          </a:p>
          <a:p>
            <a:pPr algn="l"/>
            <a:r>
              <a:rPr lang="fr-FR" b="0" i="0">
                <a:effectLst/>
                <a:latin typeface="pplxSerif"/>
              </a:rPr>
              <a:t>3. Impacts organisationnels/opérationnels</a:t>
            </a:r>
          </a:p>
          <a:p>
            <a:pPr algn="l">
              <a:buFont typeface="Arial" panose="020B0604020202020204" pitchFamily="34" charset="0"/>
              <a:buChar char="•"/>
            </a:pPr>
            <a:r>
              <a:rPr lang="fr-FR" b="0" i="0">
                <a:effectLst/>
                <a:latin typeface="pplxSerif"/>
              </a:rPr>
              <a:t>Désorganisation onco-hémato (principal client) : flux inadaptés routine IDE.</a:t>
            </a:r>
          </a:p>
          <a:p>
            <a:pPr algn="l">
              <a:buFont typeface="Arial" panose="020B0604020202020204" pitchFamily="34" charset="0"/>
              <a:buChar char="•"/>
            </a:pPr>
            <a:r>
              <a:rPr lang="fr-FR" b="0" i="0">
                <a:effectLst/>
                <a:latin typeface="pplxSerif"/>
              </a:rPr>
              <a:t>Séjours multiples erronés (Luçon HDJ, Pneumo HDS, Vidaza) : bracelets non reconnus.</a:t>
            </a:r>
          </a:p>
          <a:p>
            <a:pPr algn="l">
              <a:buFont typeface="Arial" panose="020B0604020202020204" pitchFamily="34" charset="0"/>
              <a:buChar char="•"/>
            </a:pPr>
            <a:r>
              <a:rPr lang="fr-FR" b="0" i="0">
                <a:effectLst/>
                <a:latin typeface="pplxSerif"/>
              </a:rPr>
              <a:t>Incidents traçabilité non remontés CHIMIO (tickets GLPI obligatoires).</a:t>
            </a:r>
          </a:p>
          <a:p>
            <a:pPr algn="l">
              <a:buFont typeface="Arial" panose="020B0604020202020204" pitchFamily="34" charset="0"/>
              <a:buChar char="•"/>
            </a:pPr>
            <a:r>
              <a:rPr lang="fr-FR" b="0" i="0">
                <a:effectLst/>
                <a:latin typeface="pplxSerif"/>
              </a:rPr>
              <a:t>Reprise reportée : priorité stabilisation pilotes (Montaigu, Pneumo, Gastro, Luçon).</a:t>
            </a:r>
          </a:p>
          <a:p>
            <a:pPr algn="l"/>
            <a:r>
              <a:rPr lang="fr-FR" b="0" i="0">
                <a:effectLst/>
                <a:latin typeface="pplxSerif"/>
              </a:rPr>
              <a:t>4. Intégration systèmes et comptes</a:t>
            </a:r>
          </a:p>
          <a:p>
            <a:pPr algn="l">
              <a:buFont typeface="Arial" panose="020B0604020202020204" pitchFamily="34" charset="0"/>
              <a:buChar char="•"/>
            </a:pPr>
            <a:r>
              <a:rPr lang="fr-FR" b="0" i="0">
                <a:effectLst/>
                <a:latin typeface="pplxSerif"/>
              </a:rPr>
              <a:t>Divergences comptes C-LOG/Chimio : défaut remontée administration (comparatif DSN, LDAP 2026). Si pas de code CHIMIO = pas de remontée dans chimio de la traça</a:t>
            </a:r>
          </a:p>
          <a:p>
            <a:pPr algn="l">
              <a:buFont typeface="Arial" panose="020B0604020202020204" pitchFamily="34" charset="0"/>
              <a:buChar char="•"/>
            </a:pPr>
            <a:r>
              <a:rPr lang="fr-FR" b="0" i="0">
                <a:effectLst/>
                <a:latin typeface="pplxSerif"/>
              </a:rPr>
              <a:t>Accès PDA : blocage puces, code PIN universel risqué (traçabilité nominative).</a:t>
            </a:r>
          </a:p>
          <a:p>
            <a:pPr algn="l"/>
            <a:r>
              <a:rPr lang="fr-FR" b="0" i="0">
                <a:effectLst/>
                <a:latin typeface="pplxSerif"/>
              </a:rPr>
              <a:t>5. Pilotage et gouvernance</a:t>
            </a:r>
          </a:p>
          <a:p>
            <a:pPr algn="l">
              <a:buFont typeface="Arial" panose="020B0604020202020204" pitchFamily="34" charset="0"/>
              <a:buChar char="•"/>
            </a:pPr>
            <a:r>
              <a:rPr lang="fr-FR" b="0" i="0">
                <a:effectLst/>
                <a:latin typeface="pplxSerif"/>
              </a:rPr>
              <a:t>Correctifs octobre sans homogénéisation complète.</a:t>
            </a:r>
          </a:p>
          <a:p>
            <a:pPr algn="l">
              <a:buFont typeface="Arial" panose="020B0604020202020204" pitchFamily="34" charset="0"/>
              <a:buChar char="•"/>
            </a:pPr>
            <a:r>
              <a:rPr lang="fr-FR" b="0" i="0">
                <a:effectLst/>
                <a:latin typeface="pplxSerif"/>
              </a:rPr>
              <a:t>Dépendance éditeur (audits, visites mensuelles dès oct. 2025, points Chloé Garrigue).</a:t>
            </a:r>
          </a:p>
          <a:p>
            <a:pPr algn="l">
              <a:buFont typeface="Arial" panose="020B0604020202020204" pitchFamily="34" charset="0"/>
              <a:buChar char="•"/>
            </a:pPr>
            <a:r>
              <a:rPr lang="fr-FR" b="0" i="0">
                <a:effectLst/>
                <a:latin typeface="pplxSerif"/>
              </a:rPr>
              <a:t>Pénalités/dédommagements évoqués (coût puces 1,60€, contrat maintenance).</a:t>
            </a:r>
          </a:p>
          <a:p>
            <a:pPr algn="l">
              <a:buFont typeface="Arial" panose="020B0604020202020204" pitchFamily="34" charset="0"/>
              <a:buChar char="•"/>
            </a:pPr>
            <a:r>
              <a:rPr lang="fr-FR" b="0" i="0">
                <a:effectLst/>
                <a:latin typeface="pplxSerif"/>
              </a:rPr>
              <a:t>Déploiement futur : progressif, tests IDE référentes, hebdo DSN/éditeur.</a:t>
            </a:r>
          </a:p>
          <a:p>
            <a:endParaRPr lang="fr-FR"/>
          </a:p>
          <a:p>
            <a:r>
              <a:rPr lang="fr-FR" b="1"/>
              <a:t>02/2024 Identification de lenteur au niveau des PDA en pneumo et des probleme de wifi sur le site de montaigu</a:t>
            </a:r>
          </a:p>
          <a:p>
            <a:r>
              <a:rPr lang="fr-FR" b="0"/>
              <a:t>Difficulté des administrations de J multiples à Luçon</a:t>
            </a:r>
          </a:p>
          <a:p>
            <a:r>
              <a:rPr lang="fr-FR" b="0"/>
              <a:t>Mise en évidence de problème de remontée d’information partielle nécessitant la resaisie en fin de journée</a:t>
            </a:r>
          </a:p>
          <a:p>
            <a:r>
              <a:rPr lang="fr-FR" b="0"/>
              <a:t>Arret de l’utilisation de x match en HDJ onco hémato car incompatibilité de l’ergonomie et  de la vitesse de traitement des données de l’activité</a:t>
            </a:r>
          </a:p>
          <a:p>
            <a:endParaRPr lang="fr-FR" b="1"/>
          </a:p>
          <a:p>
            <a:r>
              <a:rPr lang="fr-FR" b="1"/>
              <a:t>Question qui se posent : </a:t>
            </a:r>
            <a:r>
              <a:rPr lang="fr-FR" b="0"/>
              <a:t>la manipulation des PDA e l’hygiène : nettoyage, rythme, séquence port de gant ?</a:t>
            </a:r>
          </a:p>
          <a:p>
            <a:endParaRPr lang="fr-FR" dirty="0"/>
          </a:p>
        </p:txBody>
      </p:sp>
      <p:sp>
        <p:nvSpPr>
          <p:cNvPr id="4" name="Espace réservé du numéro de diapositive 3">
            <a:extLst>
              <a:ext uri="{FF2B5EF4-FFF2-40B4-BE49-F238E27FC236}">
                <a16:creationId xmlns:a16="http://schemas.microsoft.com/office/drawing/2014/main" id="{30DA432E-384F-3082-C524-153F61CA8AB0}"/>
              </a:ext>
            </a:extLst>
          </p:cNvPr>
          <p:cNvSpPr>
            <a:spLocks noGrp="1"/>
          </p:cNvSpPr>
          <p:nvPr>
            <p:ph type="sldNum" sz="quarter" idx="10"/>
          </p:nvPr>
        </p:nvSpPr>
        <p:spPr/>
        <p:txBody>
          <a:bodyPr/>
          <a:lstStyle/>
          <a:p>
            <a:fld id="{1216E2E7-7463-4B86-95CA-ED5D9DC42C0F}" type="slidenum">
              <a:rPr lang="fr-FR" smtClean="0"/>
              <a:t>41</a:t>
            </a:fld>
            <a:endParaRPr lang="fr-FR"/>
          </a:p>
        </p:txBody>
      </p:sp>
    </p:spTree>
    <p:extLst>
      <p:ext uri="{BB962C8B-B14F-4D97-AF65-F5344CB8AC3E}">
        <p14:creationId xmlns:p14="http://schemas.microsoft.com/office/powerpoint/2010/main" val="3157861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A83F4-0BA8-5700-DB9C-6FFBDED95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8D570D-F8DE-940F-953D-F50A7137E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B8DA0A-80F1-D5CB-F857-98063FC3CA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17375E"/>
                </a:solidFill>
                <a:effectLst/>
              </a:rPr>
              <a:t>Parc PDA hétérogène en fonction de la densité d’utilisation/lenteurs récurrentes (besoin de reset régulier des PDA avec synchronisation forcée)</a:t>
            </a:r>
            <a:r>
              <a:rPr lang="fr-FR" sz="1200">
                <a:solidFill>
                  <a:srgbClr val="17375E"/>
                </a:solidFill>
                <a:effectLst/>
                <a:sym typeface="Wingdings" panose="05000000000000000000" pitchFamily="2" charset="2"/>
              </a:rPr>
              <a:t></a:t>
            </a:r>
            <a:r>
              <a:rPr lang="fr-FR" sz="1200" b="1">
                <a:solidFill>
                  <a:srgbClr val="C00000"/>
                </a:solidFill>
                <a:effectLst/>
                <a:sym typeface="Wingdings" panose="05000000000000000000" pitchFamily="2" charset="2"/>
              </a:rPr>
              <a:t>script inefficace déconnexion récurrentes des PDA, les PDA perdent parfois le signal WIFI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C00000"/>
                </a:solidFill>
                <a:effectLst/>
                <a:sym typeface="Wingdings" panose="05000000000000000000" pitchFamily="2" charset="2"/>
              </a:rPr>
              <a:t>Difficulté d’administration des prémédications: page préméd reste figée necessitant la multiplication des supports pour l’administration (CHIMIO + CLOG)</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17375E"/>
                </a:solidFill>
                <a:effectLst/>
              </a:rPr>
              <a:t>Comptes C-LOG/Chimio divergents </a:t>
            </a:r>
            <a:r>
              <a:rPr lang="fr-FR" sz="1200">
                <a:solidFill>
                  <a:srgbClr val="C00000"/>
                </a:solidFill>
                <a:effectLst/>
              </a:rPr>
              <a:t>(</a:t>
            </a:r>
            <a:r>
              <a:rPr lang="fr-FR" sz="1200" b="1">
                <a:solidFill>
                  <a:srgbClr val="C00000"/>
                </a:solidFill>
                <a:effectLst/>
              </a:rPr>
              <a:t>remontée traçabilité défaillante: remontée d’information partielle nécessitant du temps de ressaisie en fin de journée</a:t>
            </a:r>
            <a:r>
              <a:rPr lang="fr-FR" sz="1200">
                <a:solidFill>
                  <a:srgbClr val="C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a:solidFill>
                <a:srgbClr val="C00000"/>
              </a:solidFill>
              <a:effectLst/>
              <a:sym typeface="Wingdings" panose="05000000000000000000" pitchFamily="2" charset="2"/>
            </a:endParaRPr>
          </a:p>
          <a:p>
            <a:pPr algn="l"/>
            <a:endParaRPr lang="fr-FR" dirty="0"/>
          </a:p>
        </p:txBody>
      </p:sp>
      <p:sp>
        <p:nvSpPr>
          <p:cNvPr id="4" name="Espace réservé du numéro de diapositive 3">
            <a:extLst>
              <a:ext uri="{FF2B5EF4-FFF2-40B4-BE49-F238E27FC236}">
                <a16:creationId xmlns:a16="http://schemas.microsoft.com/office/drawing/2014/main" id="{30DA432E-384F-3082-C524-153F61CA8AB0}"/>
              </a:ext>
            </a:extLst>
          </p:cNvPr>
          <p:cNvSpPr>
            <a:spLocks noGrp="1"/>
          </p:cNvSpPr>
          <p:nvPr>
            <p:ph type="sldNum" sz="quarter" idx="10"/>
          </p:nvPr>
        </p:nvSpPr>
        <p:spPr/>
        <p:txBody>
          <a:bodyPr/>
          <a:lstStyle/>
          <a:p>
            <a:fld id="{1216E2E7-7463-4B86-95CA-ED5D9DC42C0F}" type="slidenum">
              <a:rPr lang="fr-FR" smtClean="0"/>
              <a:t>42</a:t>
            </a:fld>
            <a:endParaRPr lang="fr-FR"/>
          </a:p>
        </p:txBody>
      </p:sp>
    </p:spTree>
    <p:extLst>
      <p:ext uri="{BB962C8B-B14F-4D97-AF65-F5344CB8AC3E}">
        <p14:creationId xmlns:p14="http://schemas.microsoft.com/office/powerpoint/2010/main" val="1867745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A83F4-0BA8-5700-DB9C-6FFBDED95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8D570D-F8DE-940F-953D-F50A7137E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B8DA0A-80F1-D5CB-F857-98063FC3CA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17375E"/>
                </a:solidFill>
                <a:effectLst/>
              </a:rPr>
              <a:t>Parc PDA hétérogène en fonction de la densité d’utilisation/lenteurs récurrentes (besoin de reset régulier des PDA avec synchronisation forcée)</a:t>
            </a:r>
            <a:r>
              <a:rPr lang="fr-FR" sz="1200">
                <a:solidFill>
                  <a:srgbClr val="17375E"/>
                </a:solidFill>
                <a:effectLst/>
                <a:sym typeface="Wingdings" panose="05000000000000000000" pitchFamily="2" charset="2"/>
              </a:rPr>
              <a:t></a:t>
            </a:r>
            <a:r>
              <a:rPr lang="fr-FR" sz="1200" b="1">
                <a:solidFill>
                  <a:srgbClr val="C00000"/>
                </a:solidFill>
                <a:effectLst/>
                <a:sym typeface="Wingdings" panose="05000000000000000000" pitchFamily="2" charset="2"/>
              </a:rPr>
              <a:t>script inefficace déconnexion récurrentes des PDA, les PDA perdent parfois le signal WIFI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C00000"/>
                </a:solidFill>
                <a:effectLst/>
                <a:sym typeface="Wingdings" panose="05000000000000000000" pitchFamily="2" charset="2"/>
              </a:rPr>
              <a:t>Difficulté d’administration des prémédications: page préméd reste figée necessitant la multiplication des supports pour l’administration (CHIMIO + CLOG)</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17375E"/>
                </a:solidFill>
                <a:effectLst/>
              </a:rPr>
              <a:t>Comptes C-LOG/Chimio divergents </a:t>
            </a:r>
            <a:r>
              <a:rPr lang="fr-FR" sz="1200">
                <a:solidFill>
                  <a:srgbClr val="C00000"/>
                </a:solidFill>
                <a:effectLst/>
              </a:rPr>
              <a:t>(</a:t>
            </a:r>
            <a:r>
              <a:rPr lang="fr-FR" sz="1200" b="1">
                <a:solidFill>
                  <a:srgbClr val="C00000"/>
                </a:solidFill>
                <a:effectLst/>
              </a:rPr>
              <a:t>remontée traçabilité défaillante: remontée d’information partielle nécessitant du temps de ressaisie en fin de journée</a:t>
            </a:r>
            <a:r>
              <a:rPr lang="fr-FR" sz="1200">
                <a:solidFill>
                  <a:srgbClr val="C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a:solidFill>
                <a:srgbClr val="C00000"/>
              </a:solidFill>
              <a:effectLst/>
              <a:sym typeface="Wingdings" panose="05000000000000000000" pitchFamily="2" charset="2"/>
            </a:endParaRPr>
          </a:p>
          <a:p>
            <a:pPr algn="l"/>
            <a:endParaRPr lang="fr-FR" dirty="0"/>
          </a:p>
        </p:txBody>
      </p:sp>
      <p:sp>
        <p:nvSpPr>
          <p:cNvPr id="4" name="Espace réservé du numéro de diapositive 3">
            <a:extLst>
              <a:ext uri="{FF2B5EF4-FFF2-40B4-BE49-F238E27FC236}">
                <a16:creationId xmlns:a16="http://schemas.microsoft.com/office/drawing/2014/main" id="{30DA432E-384F-3082-C524-153F61CA8AB0}"/>
              </a:ext>
            </a:extLst>
          </p:cNvPr>
          <p:cNvSpPr>
            <a:spLocks noGrp="1"/>
          </p:cNvSpPr>
          <p:nvPr>
            <p:ph type="sldNum" sz="quarter" idx="10"/>
          </p:nvPr>
        </p:nvSpPr>
        <p:spPr/>
        <p:txBody>
          <a:bodyPr/>
          <a:lstStyle/>
          <a:p>
            <a:fld id="{1216E2E7-7463-4B86-95CA-ED5D9DC42C0F}" type="slidenum">
              <a:rPr lang="fr-FR" smtClean="0"/>
              <a:t>43</a:t>
            </a:fld>
            <a:endParaRPr lang="fr-FR"/>
          </a:p>
        </p:txBody>
      </p:sp>
    </p:spTree>
    <p:extLst>
      <p:ext uri="{BB962C8B-B14F-4D97-AF65-F5344CB8AC3E}">
        <p14:creationId xmlns:p14="http://schemas.microsoft.com/office/powerpoint/2010/main" val="464761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A83F4-0BA8-5700-DB9C-6FFBDED95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8D570D-F8DE-940F-953D-F50A7137E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B8DA0A-80F1-D5CB-F857-98063FC3CA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17375E"/>
                </a:solidFill>
                <a:effectLst/>
              </a:rPr>
              <a:t>Parc PDA hétérogène en fonction de la densité d’utilisation/lenteurs récurrentes (besoin de reset régulier des PDA avec synchronisation forcée)</a:t>
            </a:r>
            <a:r>
              <a:rPr lang="fr-FR" sz="1200">
                <a:solidFill>
                  <a:srgbClr val="17375E"/>
                </a:solidFill>
                <a:effectLst/>
                <a:sym typeface="Wingdings" panose="05000000000000000000" pitchFamily="2" charset="2"/>
              </a:rPr>
              <a:t></a:t>
            </a:r>
            <a:r>
              <a:rPr lang="fr-FR" sz="1200" b="1">
                <a:solidFill>
                  <a:srgbClr val="C00000"/>
                </a:solidFill>
                <a:effectLst/>
                <a:sym typeface="Wingdings" panose="05000000000000000000" pitchFamily="2" charset="2"/>
              </a:rPr>
              <a:t>script inefficace déconnexion récurrentes des PDA, les PDA perdent parfois le signal WIFI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C00000"/>
                </a:solidFill>
                <a:effectLst/>
                <a:sym typeface="Wingdings" panose="05000000000000000000" pitchFamily="2" charset="2"/>
              </a:rPr>
              <a:t>Difficulté d’administration des prémédications: page préméd reste figée necessitant la multiplication des supports pour l’administration (CHIMIO + CLOG)</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rgbClr val="17375E"/>
                </a:solidFill>
                <a:effectLst/>
              </a:rPr>
              <a:t>Comptes C-LOG/Chimio divergents </a:t>
            </a:r>
            <a:r>
              <a:rPr lang="fr-FR" sz="1200">
                <a:solidFill>
                  <a:srgbClr val="C00000"/>
                </a:solidFill>
                <a:effectLst/>
              </a:rPr>
              <a:t>(</a:t>
            </a:r>
            <a:r>
              <a:rPr lang="fr-FR" sz="1200" b="1">
                <a:solidFill>
                  <a:srgbClr val="C00000"/>
                </a:solidFill>
                <a:effectLst/>
              </a:rPr>
              <a:t>remontée traçabilité défaillante: remontée d’information partielle nécessitant du temps de ressaisie en fin de journée</a:t>
            </a:r>
            <a:r>
              <a:rPr lang="fr-FR" sz="1200">
                <a:solidFill>
                  <a:srgbClr val="C00000"/>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a:solidFill>
                <a:srgbClr val="C00000"/>
              </a:solidFill>
              <a:effectLst/>
              <a:sym typeface="Wingdings" panose="05000000000000000000" pitchFamily="2" charset="2"/>
            </a:endParaRPr>
          </a:p>
          <a:p>
            <a:pPr algn="l"/>
            <a:endParaRPr lang="fr-FR" dirty="0"/>
          </a:p>
        </p:txBody>
      </p:sp>
      <p:sp>
        <p:nvSpPr>
          <p:cNvPr id="4" name="Espace réservé du numéro de diapositive 3">
            <a:extLst>
              <a:ext uri="{FF2B5EF4-FFF2-40B4-BE49-F238E27FC236}">
                <a16:creationId xmlns:a16="http://schemas.microsoft.com/office/drawing/2014/main" id="{30DA432E-384F-3082-C524-153F61CA8AB0}"/>
              </a:ext>
            </a:extLst>
          </p:cNvPr>
          <p:cNvSpPr>
            <a:spLocks noGrp="1"/>
          </p:cNvSpPr>
          <p:nvPr>
            <p:ph type="sldNum" sz="quarter" idx="10"/>
          </p:nvPr>
        </p:nvSpPr>
        <p:spPr/>
        <p:txBody>
          <a:bodyPr/>
          <a:lstStyle/>
          <a:p>
            <a:fld id="{1216E2E7-7463-4B86-95CA-ED5D9DC42C0F}" type="slidenum">
              <a:rPr lang="fr-FR" smtClean="0"/>
              <a:t>44</a:t>
            </a:fld>
            <a:endParaRPr lang="fr-FR"/>
          </a:p>
        </p:txBody>
      </p:sp>
    </p:spTree>
    <p:extLst>
      <p:ext uri="{BB962C8B-B14F-4D97-AF65-F5344CB8AC3E}">
        <p14:creationId xmlns:p14="http://schemas.microsoft.com/office/powerpoint/2010/main" val="115556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A83F4-0BA8-5700-DB9C-6FFBDED95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8D570D-F8DE-940F-953D-F50A7137E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B8DA0A-80F1-D5CB-F857-98063FC3CAC6}"/>
              </a:ext>
            </a:extLst>
          </p:cNvPr>
          <p:cNvSpPr>
            <a:spLocks noGrp="1"/>
          </p:cNvSpPr>
          <p:nvPr>
            <p:ph type="body" idx="1"/>
          </p:nvPr>
        </p:nvSpPr>
        <p:spPr/>
        <p:txBody>
          <a:bodyPr/>
          <a:lstStyle/>
          <a:p>
            <a:r>
              <a:rPr lang="fr-FR"/>
              <a:t>Parler du CREX en pneumologie sur l’erreur d’administration entre deux patients </a:t>
            </a:r>
            <a:r>
              <a:rPr lang="fr-FR">
                <a:sym typeface="Wingdings" panose="05000000000000000000" pitchFamily="2" charset="2"/>
              </a:rPr>
              <a:t> pas d’utilisation de la RFID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a:solidFill>
                  <a:srgbClr val="17375E"/>
                </a:solidFill>
              </a:rPr>
              <a:t>Sécurité patient renforcée : </a:t>
            </a:r>
            <a:r>
              <a:rPr lang="fr-FR" sz="1200">
                <a:solidFill>
                  <a:srgbClr val="17375E"/>
                </a:solidFill>
              </a:rPr>
              <a:t>outil fiable, sécurisé et pertinent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17375E"/>
                </a:solidFill>
              </a:rPr>
              <a:t>Outil simple d’utilisation et complet </a:t>
            </a:r>
            <a:r>
              <a:rPr lang="fr-FR" sz="1100">
                <a:solidFill>
                  <a:srgbClr val="17375E"/>
                </a:solidFill>
              </a:rPr>
              <a:t>(différents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a:solidFill>
                <a:srgbClr val="17375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a:solidFill>
                  <a:srgbClr val="17375E"/>
                </a:solidFill>
                <a:sym typeface="Wingdings" panose="05000000000000000000" pitchFamily="2" charset="2"/>
              </a:rPr>
              <a:t>Limites techiniques </a:t>
            </a:r>
            <a:r>
              <a:rPr lang="fr-FR" sz="1100">
                <a:solidFill>
                  <a:srgbClr val="17375E"/>
                </a:solidFill>
                <a:sym typeface="Wingdings" panose="05000000000000000000" pitchFamily="2" charset="2"/>
              </a:rPr>
              <a:t>rendant l’outil non compatible avec le fonctionnement des services de soin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a:solidFill>
                <a:srgbClr val="17375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rgbClr val="17375E"/>
              </a:solidFill>
            </a:endParaRPr>
          </a:p>
          <a:p>
            <a:endParaRPr lang="fr-FR" dirty="0"/>
          </a:p>
        </p:txBody>
      </p:sp>
      <p:sp>
        <p:nvSpPr>
          <p:cNvPr id="4" name="Espace réservé du numéro de diapositive 3">
            <a:extLst>
              <a:ext uri="{FF2B5EF4-FFF2-40B4-BE49-F238E27FC236}">
                <a16:creationId xmlns:a16="http://schemas.microsoft.com/office/drawing/2014/main" id="{30DA432E-384F-3082-C524-153F61CA8AB0}"/>
              </a:ext>
            </a:extLst>
          </p:cNvPr>
          <p:cNvSpPr>
            <a:spLocks noGrp="1"/>
          </p:cNvSpPr>
          <p:nvPr>
            <p:ph type="sldNum" sz="quarter" idx="10"/>
          </p:nvPr>
        </p:nvSpPr>
        <p:spPr/>
        <p:txBody>
          <a:bodyPr/>
          <a:lstStyle/>
          <a:p>
            <a:fld id="{1216E2E7-7463-4B86-95CA-ED5D9DC42C0F}" type="slidenum">
              <a:rPr lang="fr-FR" smtClean="0"/>
              <a:t>45</a:t>
            </a:fld>
            <a:endParaRPr lang="fr-FR"/>
          </a:p>
        </p:txBody>
      </p:sp>
    </p:spTree>
    <p:extLst>
      <p:ext uri="{BB962C8B-B14F-4D97-AF65-F5344CB8AC3E}">
        <p14:creationId xmlns:p14="http://schemas.microsoft.com/office/powerpoint/2010/main" val="4242841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A83F4-0BA8-5700-DB9C-6FFBDED95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8D570D-F8DE-940F-953D-F50A7137E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B8DA0A-80F1-D5CB-F857-98063FC3CAC6}"/>
              </a:ext>
            </a:extLst>
          </p:cNvPr>
          <p:cNvSpPr>
            <a:spLocks noGrp="1"/>
          </p:cNvSpPr>
          <p:nvPr>
            <p:ph type="body" idx="1"/>
          </p:nvPr>
        </p:nvSpPr>
        <p:spPr/>
        <p:txBody>
          <a:bodyPr/>
          <a:lstStyle/>
          <a:p>
            <a:r>
              <a:rPr lang="fr-FR"/>
              <a:t>Parler du CREX en pneumologie sur l’erreur d’administration entre deux patients </a:t>
            </a:r>
            <a:r>
              <a:rPr lang="fr-FR">
                <a:sym typeface="Wingdings" panose="05000000000000000000" pitchFamily="2" charset="2"/>
              </a:rPr>
              <a:t> pas d’utilisation de la RFID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a:solidFill>
                  <a:srgbClr val="17375E"/>
                </a:solidFill>
              </a:rPr>
              <a:t>Sécurité patient renforcée : </a:t>
            </a:r>
            <a:r>
              <a:rPr lang="fr-FR" sz="1200">
                <a:solidFill>
                  <a:srgbClr val="17375E"/>
                </a:solidFill>
              </a:rPr>
              <a:t>outil fiable, sécurisé et pertinent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17375E"/>
                </a:solidFill>
              </a:rPr>
              <a:t>Outil simple d’utilisation et complet </a:t>
            </a:r>
            <a:r>
              <a:rPr lang="fr-FR" sz="1100">
                <a:solidFill>
                  <a:srgbClr val="17375E"/>
                </a:solidFill>
              </a:rPr>
              <a:t>(différents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a:solidFill>
                <a:srgbClr val="17375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a:solidFill>
                  <a:srgbClr val="17375E"/>
                </a:solidFill>
                <a:sym typeface="Wingdings" panose="05000000000000000000" pitchFamily="2" charset="2"/>
              </a:rPr>
              <a:t>Limites techiniques </a:t>
            </a:r>
            <a:r>
              <a:rPr lang="fr-FR" sz="1100">
                <a:solidFill>
                  <a:srgbClr val="17375E"/>
                </a:solidFill>
                <a:sym typeface="Wingdings" panose="05000000000000000000" pitchFamily="2" charset="2"/>
              </a:rPr>
              <a:t>rendant l’outil non compatible avec le fonctionnement des services de soin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a:solidFill>
                <a:srgbClr val="17375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rgbClr val="17375E"/>
              </a:solidFill>
            </a:endParaRPr>
          </a:p>
          <a:p>
            <a:endParaRPr lang="fr-FR" dirty="0"/>
          </a:p>
        </p:txBody>
      </p:sp>
      <p:sp>
        <p:nvSpPr>
          <p:cNvPr id="4" name="Espace réservé du numéro de diapositive 3">
            <a:extLst>
              <a:ext uri="{FF2B5EF4-FFF2-40B4-BE49-F238E27FC236}">
                <a16:creationId xmlns:a16="http://schemas.microsoft.com/office/drawing/2014/main" id="{30DA432E-384F-3082-C524-153F61CA8AB0}"/>
              </a:ext>
            </a:extLst>
          </p:cNvPr>
          <p:cNvSpPr>
            <a:spLocks noGrp="1"/>
          </p:cNvSpPr>
          <p:nvPr>
            <p:ph type="sldNum" sz="quarter" idx="10"/>
          </p:nvPr>
        </p:nvSpPr>
        <p:spPr/>
        <p:txBody>
          <a:bodyPr/>
          <a:lstStyle/>
          <a:p>
            <a:fld id="{1216E2E7-7463-4B86-95CA-ED5D9DC42C0F}" type="slidenum">
              <a:rPr lang="fr-FR" smtClean="0"/>
              <a:t>46</a:t>
            </a:fld>
            <a:endParaRPr lang="fr-FR"/>
          </a:p>
        </p:txBody>
      </p:sp>
    </p:spTree>
    <p:extLst>
      <p:ext uri="{BB962C8B-B14F-4D97-AF65-F5344CB8AC3E}">
        <p14:creationId xmlns:p14="http://schemas.microsoft.com/office/powerpoint/2010/main" val="31746265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A83F4-0BA8-5700-DB9C-6FFBDED95B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8D570D-F8DE-940F-953D-F50A7137E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B8DA0A-80F1-D5CB-F857-98063FC3CAC6}"/>
              </a:ext>
            </a:extLst>
          </p:cNvPr>
          <p:cNvSpPr>
            <a:spLocks noGrp="1"/>
          </p:cNvSpPr>
          <p:nvPr>
            <p:ph type="body" idx="1"/>
          </p:nvPr>
        </p:nvSpPr>
        <p:spPr/>
        <p:txBody>
          <a:bodyPr/>
          <a:lstStyle/>
          <a:p>
            <a:r>
              <a:rPr lang="fr-FR"/>
              <a:t>Parler du CREX en pneumologie sur l’erreur d’administration entre deux patients </a:t>
            </a:r>
            <a:r>
              <a:rPr lang="fr-FR">
                <a:sym typeface="Wingdings" panose="05000000000000000000" pitchFamily="2" charset="2"/>
              </a:rPr>
              <a:t> pas d’utilisation de la RFID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a:solidFill>
                  <a:srgbClr val="17375E"/>
                </a:solidFill>
              </a:rPr>
              <a:t>Sécurité patient renforcée : </a:t>
            </a:r>
            <a:r>
              <a:rPr lang="fr-FR" sz="1200">
                <a:solidFill>
                  <a:srgbClr val="17375E"/>
                </a:solidFill>
              </a:rPr>
              <a:t>outil fiable, sécurisé et pertinent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17375E"/>
                </a:solidFill>
              </a:rPr>
              <a:t>Outil simple d’utilisation et complet </a:t>
            </a:r>
            <a:r>
              <a:rPr lang="fr-FR" sz="1100">
                <a:solidFill>
                  <a:srgbClr val="17375E"/>
                </a:solidFill>
              </a:rPr>
              <a:t>(différents modules)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a:solidFill>
                <a:srgbClr val="17375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a:solidFill>
                  <a:srgbClr val="17375E"/>
                </a:solidFill>
                <a:sym typeface="Wingdings" panose="05000000000000000000" pitchFamily="2" charset="2"/>
              </a:rPr>
              <a:t>Limites techiniques </a:t>
            </a:r>
            <a:r>
              <a:rPr lang="fr-FR" sz="1100">
                <a:solidFill>
                  <a:srgbClr val="17375E"/>
                </a:solidFill>
                <a:sym typeface="Wingdings" panose="05000000000000000000" pitchFamily="2" charset="2"/>
              </a:rPr>
              <a:t>rendant l’outil non compatible avec le fonctionnement des services de soin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a:solidFill>
                <a:srgbClr val="17375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a:solidFill>
                <a:srgbClr val="17375E"/>
              </a:solidFill>
            </a:endParaRPr>
          </a:p>
          <a:p>
            <a:endParaRPr lang="fr-FR" dirty="0"/>
          </a:p>
        </p:txBody>
      </p:sp>
      <p:sp>
        <p:nvSpPr>
          <p:cNvPr id="4" name="Espace réservé du numéro de diapositive 3">
            <a:extLst>
              <a:ext uri="{FF2B5EF4-FFF2-40B4-BE49-F238E27FC236}">
                <a16:creationId xmlns:a16="http://schemas.microsoft.com/office/drawing/2014/main" id="{30DA432E-384F-3082-C524-153F61CA8AB0}"/>
              </a:ext>
            </a:extLst>
          </p:cNvPr>
          <p:cNvSpPr>
            <a:spLocks noGrp="1"/>
          </p:cNvSpPr>
          <p:nvPr>
            <p:ph type="sldNum" sz="quarter" idx="10"/>
          </p:nvPr>
        </p:nvSpPr>
        <p:spPr/>
        <p:txBody>
          <a:bodyPr/>
          <a:lstStyle/>
          <a:p>
            <a:fld id="{1216E2E7-7463-4B86-95CA-ED5D9DC42C0F}" type="slidenum">
              <a:rPr lang="fr-FR" smtClean="0"/>
              <a:t>47</a:t>
            </a:fld>
            <a:endParaRPr lang="fr-FR"/>
          </a:p>
        </p:txBody>
      </p:sp>
    </p:spTree>
    <p:extLst>
      <p:ext uri="{BB962C8B-B14F-4D97-AF65-F5344CB8AC3E}">
        <p14:creationId xmlns:p14="http://schemas.microsoft.com/office/powerpoint/2010/main" val="339320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7379B-EB5A-2711-0F79-42D8B4731B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901AF7-80A9-4F52-1F8B-CECE0CBB04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F3E21C3-54DA-8A06-D5B2-D4582950AB8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843D736-FE3E-E84F-245C-0FB7C4252052}"/>
              </a:ext>
            </a:extLst>
          </p:cNvPr>
          <p:cNvSpPr>
            <a:spLocks noGrp="1"/>
          </p:cNvSpPr>
          <p:nvPr>
            <p:ph type="sldNum" sz="quarter" idx="10"/>
          </p:nvPr>
        </p:nvSpPr>
        <p:spPr/>
        <p:txBody>
          <a:bodyPr/>
          <a:lstStyle/>
          <a:p>
            <a:fld id="{1216E2E7-7463-4B86-95CA-ED5D9DC42C0F}" type="slidenum">
              <a:rPr lang="fr-FR" smtClean="0"/>
              <a:t>48</a:t>
            </a:fld>
            <a:endParaRPr lang="fr-FR"/>
          </a:p>
        </p:txBody>
      </p:sp>
    </p:spTree>
    <p:extLst>
      <p:ext uri="{BB962C8B-B14F-4D97-AF65-F5344CB8AC3E}">
        <p14:creationId xmlns:p14="http://schemas.microsoft.com/office/powerpoint/2010/main" val="3561867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5</a:t>
            </a:fld>
            <a:endParaRPr lang="fr-FR"/>
          </a:p>
        </p:txBody>
      </p:sp>
    </p:spTree>
    <p:extLst>
      <p:ext uri="{BB962C8B-B14F-4D97-AF65-F5344CB8AC3E}">
        <p14:creationId xmlns:p14="http://schemas.microsoft.com/office/powerpoint/2010/main" val="411131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6</a:t>
            </a:fld>
            <a:endParaRPr lang="fr-FR"/>
          </a:p>
        </p:txBody>
      </p:sp>
    </p:spTree>
    <p:extLst>
      <p:ext uri="{BB962C8B-B14F-4D97-AF65-F5344CB8AC3E}">
        <p14:creationId xmlns:p14="http://schemas.microsoft.com/office/powerpoint/2010/main" val="27155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Erreur d’administration : </a:t>
            </a:r>
            <a:r>
              <a:rPr lang="fr-FR" sz="1200" dirty="0">
                <a:solidFill>
                  <a:schemeClr val="tx2">
                    <a:lumMod val="75000"/>
                  </a:schemeClr>
                </a:solidFill>
              </a:rPr>
              <a:t>(erreur sur la chronologie d’administration, oubli d’administration d’une préparation, erreur patient)</a:t>
            </a:r>
          </a:p>
          <a:p>
            <a:endParaRPr lang="fr-FR" dirty="0"/>
          </a:p>
          <a:p>
            <a:r>
              <a:rPr lang="fr-FR" dirty="0"/>
              <a:t>Impact logistiques-dispensation, traçabilité, administration</a:t>
            </a:r>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7</a:t>
            </a:fld>
            <a:endParaRPr lang="fr-FR"/>
          </a:p>
        </p:txBody>
      </p:sp>
    </p:spTree>
    <p:extLst>
      <p:ext uri="{BB962C8B-B14F-4D97-AF65-F5344CB8AC3E}">
        <p14:creationId xmlns:p14="http://schemas.microsoft.com/office/powerpoint/2010/main" val="266247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Erreur d’administration : </a:t>
            </a:r>
            <a:r>
              <a:rPr lang="fr-FR" sz="1200" dirty="0">
                <a:solidFill>
                  <a:schemeClr val="tx2">
                    <a:lumMod val="75000"/>
                  </a:schemeClr>
                </a:solidFill>
              </a:rPr>
              <a:t>(erreur sur la chronologie d’administration, oubli d’administration d’une préparation, erreur patient)</a:t>
            </a:r>
          </a:p>
          <a:p>
            <a:endParaRPr lang="fr-FR" dirty="0"/>
          </a:p>
          <a:p>
            <a:r>
              <a:rPr lang="fr-FR" dirty="0"/>
              <a:t>Impact logistiques-dispensation, traçabilité, administration</a:t>
            </a:r>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8</a:t>
            </a:fld>
            <a:endParaRPr lang="fr-FR"/>
          </a:p>
        </p:txBody>
      </p:sp>
    </p:spTree>
    <p:extLst>
      <p:ext uri="{BB962C8B-B14F-4D97-AF65-F5344CB8AC3E}">
        <p14:creationId xmlns:p14="http://schemas.microsoft.com/office/powerpoint/2010/main" val="2505496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Erreur d’administration : </a:t>
            </a:r>
            <a:r>
              <a:rPr lang="fr-FR" sz="1200" dirty="0">
                <a:solidFill>
                  <a:schemeClr val="tx2">
                    <a:lumMod val="75000"/>
                  </a:schemeClr>
                </a:solidFill>
              </a:rPr>
              <a:t>(erreur sur la chronologie d’administration, oubli d’administration d’une préparation, erreur patient)</a:t>
            </a:r>
          </a:p>
          <a:p>
            <a:endParaRPr lang="fr-FR" dirty="0"/>
          </a:p>
          <a:p>
            <a:r>
              <a:rPr lang="fr-FR" dirty="0"/>
              <a:t>Impact logistiques-dispensation, traçabilité, administration</a:t>
            </a:r>
          </a:p>
        </p:txBody>
      </p:sp>
      <p:sp>
        <p:nvSpPr>
          <p:cNvPr id="4" name="Espace réservé du numéro de diapositive 3"/>
          <p:cNvSpPr>
            <a:spLocks noGrp="1"/>
          </p:cNvSpPr>
          <p:nvPr>
            <p:ph type="sldNum" sz="quarter" idx="10"/>
          </p:nvPr>
        </p:nvSpPr>
        <p:spPr/>
        <p:txBody>
          <a:bodyPr/>
          <a:lstStyle/>
          <a:p>
            <a:fld id="{1216E2E7-7463-4B86-95CA-ED5D9DC42C0F}" type="slidenum">
              <a:rPr lang="fr-FR" smtClean="0"/>
              <a:t>9</a:t>
            </a:fld>
            <a:endParaRPr lang="fr-FR"/>
          </a:p>
        </p:txBody>
      </p:sp>
    </p:spTree>
    <p:extLst>
      <p:ext uri="{BB962C8B-B14F-4D97-AF65-F5344CB8AC3E}">
        <p14:creationId xmlns:p14="http://schemas.microsoft.com/office/powerpoint/2010/main" val="1255611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0663B66A-6F10-4CCE-AFE4-A5FB406AE6C0}" type="datetimeFigureOut">
              <a:rPr lang="fr-FR" smtClean="0"/>
              <a:t>20/03/2026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2571579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63B66A-6F10-4CCE-AFE4-A5FB406AE6C0}" type="datetimeFigureOut">
              <a:rPr lang="fr-FR" smtClean="0"/>
              <a:t>20/03/2026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379617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63B66A-6F10-4CCE-AFE4-A5FB406AE6C0}" type="datetimeFigureOut">
              <a:rPr lang="fr-FR" smtClean="0"/>
              <a:t>20/03/2026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292472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663B66A-6F10-4CCE-AFE4-A5FB406AE6C0}" type="datetimeFigureOut">
              <a:rPr lang="fr-FR" smtClean="0"/>
              <a:t>20/03/2026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5123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663B66A-6F10-4CCE-AFE4-A5FB406AE6C0}" type="datetimeFigureOut">
              <a:rPr lang="fr-FR" smtClean="0"/>
              <a:t>20/03/2026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449033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663B66A-6F10-4CCE-AFE4-A5FB406AE6C0}" type="datetimeFigureOut">
              <a:rPr lang="fr-FR" smtClean="0"/>
              <a:t>20/03/2026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357880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663B66A-6F10-4CCE-AFE4-A5FB406AE6C0}" type="datetimeFigureOut">
              <a:rPr lang="fr-FR" smtClean="0"/>
              <a:t>20/03/2026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427039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663B66A-6F10-4CCE-AFE4-A5FB406AE6C0}" type="datetimeFigureOut">
              <a:rPr lang="fr-FR" smtClean="0"/>
              <a:t>20/03/2026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4042688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663B66A-6F10-4CCE-AFE4-A5FB406AE6C0}" type="datetimeFigureOut">
              <a:rPr lang="fr-FR" smtClean="0"/>
              <a:t>20/03/2026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346934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663B66A-6F10-4CCE-AFE4-A5FB406AE6C0}" type="datetimeFigureOut">
              <a:rPr lang="fr-FR" smtClean="0"/>
              <a:t>20/03/2026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2963376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663B66A-6F10-4CCE-AFE4-A5FB406AE6C0}" type="datetimeFigureOut">
              <a:rPr lang="fr-FR" smtClean="0"/>
              <a:t>20/03/2026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A3E2E0A-678F-4012-B539-62B1F17A2C1B}" type="slidenum">
              <a:rPr lang="fr-FR" smtClean="0"/>
              <a:t>‹N°›</a:t>
            </a:fld>
            <a:endParaRPr lang="fr-FR"/>
          </a:p>
        </p:txBody>
      </p:sp>
    </p:spTree>
    <p:extLst>
      <p:ext uri="{BB962C8B-B14F-4D97-AF65-F5344CB8AC3E}">
        <p14:creationId xmlns:p14="http://schemas.microsoft.com/office/powerpoint/2010/main" val="353473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663B66A-6F10-4CCE-AFE4-A5FB406AE6C0}" type="datetimeFigureOut">
              <a:rPr lang="fr-FR" smtClean="0"/>
              <a:t>20/03/2026</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3E2E0A-678F-4012-B539-62B1F17A2C1B}" type="slidenum">
              <a:rPr lang="fr-FR" smtClean="0"/>
              <a:t>‹N°›</a:t>
            </a:fld>
            <a:endParaRPr lang="fr-FR"/>
          </a:p>
        </p:txBody>
      </p:sp>
    </p:spTree>
    <p:extLst>
      <p:ext uri="{BB962C8B-B14F-4D97-AF65-F5344CB8AC3E}">
        <p14:creationId xmlns:p14="http://schemas.microsoft.com/office/powerpoint/2010/main" val="1438487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3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3.png"/><Relationship Id="rId15" Type="http://schemas.openxmlformats.org/officeDocument/2006/relationships/image" Target="../media/image34.png"/><Relationship Id="rId10" Type="http://schemas.openxmlformats.org/officeDocument/2006/relationships/image" Target="../media/image32.png"/><Relationship Id="rId4" Type="http://schemas.openxmlformats.org/officeDocument/2006/relationships/notesSlide" Target="../notesSlides/notesSlide23.xml"/><Relationship Id="rId9" Type="http://schemas.openxmlformats.org/officeDocument/2006/relationships/image" Target="../media/image28.png"/><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jp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rgbClr val="C9BBA1"/>
            </a:gs>
            <a:gs pos="2000">
              <a:schemeClr val="bg2">
                <a:lumMod val="75000"/>
              </a:schemeClr>
            </a:gs>
            <a:gs pos="100000">
              <a:schemeClr val="bg2">
                <a:lumMod val="90000"/>
              </a:schemeClr>
            </a:gs>
          </a:gsLst>
          <a:lin ang="8100000" scaled="1"/>
          <a:tileRect/>
        </a:gradFill>
        <a:effectLst/>
      </p:bgPr>
    </p:bg>
    <p:spTree>
      <p:nvGrpSpPr>
        <p:cNvPr id="1" name=""/>
        <p:cNvGrpSpPr/>
        <p:nvPr/>
      </p:nvGrpSpPr>
      <p:grpSpPr>
        <a:xfrm>
          <a:off x="0" y="0"/>
          <a:ext cx="0" cy="0"/>
          <a:chOff x="0" y="0"/>
          <a:chExt cx="0" cy="0"/>
        </a:xfrm>
      </p:grpSpPr>
      <p:cxnSp>
        <p:nvCxnSpPr>
          <p:cNvPr id="7" name="Connecteur droit 6"/>
          <p:cNvCxnSpPr/>
          <p:nvPr/>
        </p:nvCxnSpPr>
        <p:spPr>
          <a:xfrm>
            <a:off x="4427984" y="3651870"/>
            <a:ext cx="0" cy="13681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4427984" y="5020022"/>
            <a:ext cx="44644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re 6"/>
          <p:cNvSpPr txBox="1">
            <a:spLocks/>
          </p:cNvSpPr>
          <p:nvPr/>
        </p:nvSpPr>
        <p:spPr>
          <a:xfrm>
            <a:off x="3959933" y="699542"/>
            <a:ext cx="5173142" cy="18722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a:r>
              <a:rPr lang="fr-FR" sz="2400" b="1" cap="small" dirty="0">
                <a:solidFill>
                  <a:schemeClr val="bg1"/>
                </a:solidFill>
              </a:rPr>
              <a:t>La RFID au cœur de la sous-traitance des chimiothérapies</a:t>
            </a:r>
            <a:r>
              <a:rPr lang="fr-FR" sz="2400" b="1" cap="small">
                <a:solidFill>
                  <a:schemeClr val="bg1"/>
                </a:solidFill>
              </a:rPr>
              <a:t>: </a:t>
            </a:r>
          </a:p>
          <a:p>
            <a:pPr lvl="1" algn="ctr"/>
            <a:r>
              <a:rPr lang="fr-FR" sz="2400" b="1" cap="small">
                <a:solidFill>
                  <a:schemeClr val="bg1"/>
                </a:solidFill>
              </a:rPr>
              <a:t>entre </a:t>
            </a:r>
            <a:r>
              <a:rPr lang="fr-FR" sz="2400" b="1" cap="small" dirty="0">
                <a:solidFill>
                  <a:schemeClr val="bg1"/>
                </a:solidFill>
              </a:rPr>
              <a:t>innovation, traçabilité et sécurité patient</a:t>
            </a:r>
          </a:p>
        </p:txBody>
      </p:sp>
      <p:sp>
        <p:nvSpPr>
          <p:cNvPr id="11" name="Sous-titre 7"/>
          <p:cNvSpPr txBox="1">
            <a:spLocks/>
          </p:cNvSpPr>
          <p:nvPr/>
        </p:nvSpPr>
        <p:spPr>
          <a:xfrm>
            <a:off x="4427984" y="3841643"/>
            <a:ext cx="4813947"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FR" sz="1600" b="1">
                <a:solidFill>
                  <a:schemeClr val="bg1"/>
                </a:solidFill>
              </a:rPr>
              <a:t>Dr Andrieu, Pharmacien, Service de pharmacotechnie</a:t>
            </a:r>
          </a:p>
          <a:p>
            <a:pPr marL="0" indent="0" algn="ctr">
              <a:buNone/>
            </a:pPr>
            <a:r>
              <a:rPr lang="fr-FR" sz="1600" b="1">
                <a:solidFill>
                  <a:schemeClr val="bg1"/>
                </a:solidFill>
              </a:rPr>
              <a:t>Mme Augusto, IDE, service de gastro-entérologie</a:t>
            </a:r>
          </a:p>
          <a:p>
            <a:pPr marL="0" indent="0" algn="ctr">
              <a:buNone/>
            </a:pPr>
            <a:r>
              <a:rPr lang="fr-FR" sz="1600" b="1">
                <a:solidFill>
                  <a:schemeClr val="bg1"/>
                </a:solidFill>
              </a:rPr>
              <a:t>CHD Vendée, GHT85 </a:t>
            </a:r>
            <a:endParaRPr lang="fr-FR" sz="1600" b="1" dirty="0">
              <a:solidFill>
                <a:schemeClr val="bg1"/>
              </a:solidFill>
            </a:endParaRPr>
          </a:p>
        </p:txBody>
      </p:sp>
      <p:pic>
        <p:nvPicPr>
          <p:cNvPr id="5" name="Image 4">
            <a:extLst>
              <a:ext uri="{FF2B5EF4-FFF2-40B4-BE49-F238E27FC236}">
                <a16:creationId xmlns:a16="http://schemas.microsoft.com/office/drawing/2014/main" id="{A00E7F5E-2ADB-BE5D-1345-3C67227B1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003" y="0"/>
            <a:ext cx="3677929" cy="5143500"/>
          </a:xfrm>
          <a:prstGeom prst="rect">
            <a:avLst/>
          </a:prstGeom>
          <a:effectLst>
            <a:glow rad="127000">
              <a:srgbClr val="C9BBA1"/>
            </a:glow>
          </a:effectLst>
        </p:spPr>
      </p:pic>
    </p:spTree>
    <p:extLst>
      <p:ext uri="{BB962C8B-B14F-4D97-AF65-F5344CB8AC3E}">
        <p14:creationId xmlns:p14="http://schemas.microsoft.com/office/powerpoint/2010/main" val="184269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9A5D074-7852-B212-EEE6-43D1924D137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CA8955E-8FE1-619F-6185-D44E460DA562}"/>
              </a:ext>
            </a:extLst>
          </p:cNvPr>
          <p:cNvSpPr/>
          <p:nvPr/>
        </p:nvSpPr>
        <p:spPr>
          <a:xfrm>
            <a:off x="190604" y="295049"/>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BPP 2023 (4,39: Les enregistrements assurent la traçabilité de chaque lot de préparation, y compris sa délivrance et son expédition le cas échéant)</a:t>
            </a:r>
          </a:p>
          <a:p>
            <a:pPr algn="ctr"/>
            <a:r>
              <a:rPr lang="fr-FR" dirty="0"/>
              <a:t>Certification ISO 9001</a:t>
            </a:r>
          </a:p>
        </p:txBody>
      </p:sp>
      <p:sp>
        <p:nvSpPr>
          <p:cNvPr id="5" name="Rectangle 1">
            <a:extLst>
              <a:ext uri="{FF2B5EF4-FFF2-40B4-BE49-F238E27FC236}">
                <a16:creationId xmlns:a16="http://schemas.microsoft.com/office/drawing/2014/main" id="{BC6445F9-160C-AFE5-E73E-06D3D37D71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137D8D0-7E07-4D36-340E-03972DC4B179}"/>
              </a:ext>
            </a:extLst>
          </p:cNvPr>
          <p:cNvSpPr>
            <a:spLocks noGrp="1"/>
          </p:cNvSpPr>
          <p:nvPr>
            <p:ph type="title"/>
          </p:nvPr>
        </p:nvSpPr>
        <p:spPr>
          <a:xfrm>
            <a:off x="457200" y="267494"/>
            <a:ext cx="8229600" cy="651719"/>
          </a:xfrm>
        </p:spPr>
        <p:txBody>
          <a:bodyPr>
            <a:normAutofit/>
          </a:bodyPr>
          <a:lstStyle/>
          <a:p>
            <a:r>
              <a:rPr lang="fr-FR" sz="3200" dirty="0">
                <a:solidFill>
                  <a:schemeClr val="tx2">
                    <a:lumMod val="75000"/>
                  </a:schemeClr>
                </a:solidFill>
              </a:rPr>
              <a:t>Pourquoi mettre en place la traçabilité </a:t>
            </a:r>
            <a:r>
              <a:rPr lang="fr-FR" sz="3200">
                <a:solidFill>
                  <a:schemeClr val="tx2">
                    <a:lumMod val="75000"/>
                  </a:schemeClr>
                </a:solidFill>
              </a:rPr>
              <a:t>par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E1A1E2A5-054E-9B0C-6418-CF4B8ECEE9E3}"/>
              </a:ext>
            </a:extLst>
          </p:cNvPr>
          <p:cNvSpPr>
            <a:spLocks noGrp="1"/>
          </p:cNvSpPr>
          <p:nvPr>
            <p:ph type="sldNum" sz="quarter" idx="12"/>
          </p:nvPr>
        </p:nvSpPr>
        <p:spPr/>
        <p:txBody>
          <a:bodyPr/>
          <a:lstStyle/>
          <a:p>
            <a:fld id="{FA3E2E0A-678F-4012-B539-62B1F17A2C1B}" type="slidenum">
              <a:rPr lang="fr-FR" smtClean="0"/>
              <a:t>10</a:t>
            </a:fld>
            <a:endParaRPr lang="fr-FR"/>
          </a:p>
        </p:txBody>
      </p:sp>
      <p:sp>
        <p:nvSpPr>
          <p:cNvPr id="9" name="ZoneTexte 8">
            <a:extLst>
              <a:ext uri="{FF2B5EF4-FFF2-40B4-BE49-F238E27FC236}">
                <a16:creationId xmlns:a16="http://schemas.microsoft.com/office/drawing/2014/main" id="{D3C82A80-9F2F-4D23-1334-F74E34D1D55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502D8F96-CD54-60BF-AB79-504B3E6BE79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4" name="ZoneTexte 13">
            <a:extLst>
              <a:ext uri="{FF2B5EF4-FFF2-40B4-BE49-F238E27FC236}">
                <a16:creationId xmlns:a16="http://schemas.microsoft.com/office/drawing/2014/main" id="{A373F7ED-6A29-7BD5-7DC1-655E06E88527}"/>
              </a:ext>
            </a:extLst>
          </p:cNvPr>
          <p:cNvSpPr txBox="1"/>
          <p:nvPr/>
        </p:nvSpPr>
        <p:spPr>
          <a:xfrm>
            <a:off x="204345" y="1069812"/>
            <a:ext cx="7413209" cy="677108"/>
          </a:xfrm>
          <a:prstGeom prst="rect">
            <a:avLst/>
          </a:prstGeom>
          <a:noFill/>
        </p:spPr>
        <p:txBody>
          <a:bodyPr wrap="square" rtlCol="0">
            <a:spAutoFit/>
          </a:bodyPr>
          <a:lstStyle/>
          <a:p>
            <a:r>
              <a:rPr lang="fr-FR" sz="1400" b="1" dirty="0">
                <a:solidFill>
                  <a:schemeClr val="tx2">
                    <a:lumMod val="75000"/>
                  </a:schemeClr>
                </a:solidFill>
              </a:rPr>
              <a:t>La RFID (Identification par radiofréquence):</a:t>
            </a:r>
            <a:r>
              <a:rPr lang="fr-FR" sz="1400" dirty="0">
                <a:solidFill>
                  <a:schemeClr val="tx2">
                    <a:lumMod val="75000"/>
                  </a:schemeClr>
                </a:solidFill>
              </a:rPr>
              <a:t> </a:t>
            </a:r>
            <a:r>
              <a:rPr lang="fr-FR" sz="1200" dirty="0">
                <a:solidFill>
                  <a:schemeClr val="tx2">
                    <a:lumMod val="75000"/>
                  </a:schemeClr>
                </a:solidFill>
              </a:rPr>
              <a:t>technologie permettant de mémoriser, stocker, enregistrer et récupérer des données à distance grâce à des puces apposées sur un objet</a:t>
            </a:r>
          </a:p>
          <a:p>
            <a:pPr marL="285750" indent="-285750">
              <a:buFont typeface="Wingdings" panose="05000000000000000000" pitchFamily="2" charset="2"/>
              <a:buChar char="è"/>
            </a:pPr>
            <a:r>
              <a:rPr lang="fr-FR" sz="1200" b="1" dirty="0">
                <a:solidFill>
                  <a:schemeClr val="tx2">
                    <a:lumMod val="75000"/>
                  </a:schemeClr>
                </a:solidFill>
                <a:sym typeface="Wingdings" panose="05000000000000000000" pitchFamily="2" charset="2"/>
              </a:rPr>
              <a:t>Système en </a:t>
            </a:r>
            <a:r>
              <a:rPr lang="fr-FR" sz="1200" b="1">
                <a:solidFill>
                  <a:schemeClr val="tx2">
                    <a:lumMod val="75000"/>
                  </a:schemeClr>
                </a:solidFill>
                <a:sym typeface="Wingdings" panose="05000000000000000000" pitchFamily="2" charset="2"/>
              </a:rPr>
              <a:t>boucle fermée</a:t>
            </a:r>
            <a:endParaRPr lang="fr-FR" sz="1200" b="1" dirty="0">
              <a:solidFill>
                <a:schemeClr val="tx2">
                  <a:lumMod val="75000"/>
                </a:schemeClr>
              </a:solidFill>
              <a:sym typeface="Wingdings" panose="05000000000000000000" pitchFamily="2" charset="2"/>
            </a:endParaRPr>
          </a:p>
        </p:txBody>
      </p:sp>
      <p:grpSp>
        <p:nvGrpSpPr>
          <p:cNvPr id="23" name="Groupe 22">
            <a:extLst>
              <a:ext uri="{FF2B5EF4-FFF2-40B4-BE49-F238E27FC236}">
                <a16:creationId xmlns:a16="http://schemas.microsoft.com/office/drawing/2014/main" id="{1577F9DE-5420-459E-B19B-E5B73F010A53}"/>
              </a:ext>
            </a:extLst>
          </p:cNvPr>
          <p:cNvGrpSpPr/>
          <p:nvPr/>
        </p:nvGrpSpPr>
        <p:grpSpPr>
          <a:xfrm>
            <a:off x="7305583" y="957402"/>
            <a:ext cx="1544434" cy="1634670"/>
            <a:chOff x="7305583" y="957402"/>
            <a:chExt cx="1544434" cy="1634670"/>
          </a:xfrm>
        </p:grpSpPr>
        <p:pic>
          <p:nvPicPr>
            <p:cNvPr id="21" name="Image 20">
              <a:extLst>
                <a:ext uri="{FF2B5EF4-FFF2-40B4-BE49-F238E27FC236}">
                  <a16:creationId xmlns:a16="http://schemas.microsoft.com/office/drawing/2014/main" id="{9F3069BD-41D2-490B-8AD7-75D702960B1D}"/>
                </a:ext>
              </a:extLst>
            </p:cNvPr>
            <p:cNvPicPr>
              <a:picLocks noChangeAspect="1"/>
            </p:cNvPicPr>
            <p:nvPr/>
          </p:nvPicPr>
          <p:blipFill>
            <a:blip r:embed="rId4"/>
            <a:stretch>
              <a:fillRect/>
            </a:stretch>
          </p:blipFill>
          <p:spPr>
            <a:xfrm>
              <a:off x="7305583" y="957402"/>
              <a:ext cx="1544434" cy="1634670"/>
            </a:xfrm>
            <a:prstGeom prst="rect">
              <a:avLst/>
            </a:prstGeom>
          </p:spPr>
        </p:pic>
        <p:sp>
          <p:nvSpPr>
            <p:cNvPr id="22" name="Rectangle 21">
              <a:extLst>
                <a:ext uri="{FF2B5EF4-FFF2-40B4-BE49-F238E27FC236}">
                  <a16:creationId xmlns:a16="http://schemas.microsoft.com/office/drawing/2014/main" id="{CBB49586-8F6B-4CDE-B293-A8AE5B51CE9B}"/>
                </a:ext>
              </a:extLst>
            </p:cNvPr>
            <p:cNvSpPr/>
            <p:nvPr/>
          </p:nvSpPr>
          <p:spPr>
            <a:xfrm>
              <a:off x="8003333" y="1702487"/>
              <a:ext cx="313083" cy="77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a:extLst>
              <a:ext uri="{FF2B5EF4-FFF2-40B4-BE49-F238E27FC236}">
                <a16:creationId xmlns:a16="http://schemas.microsoft.com/office/drawing/2014/main" id="{7325E334-7570-4B73-BE84-EC6624886B97}"/>
              </a:ext>
            </a:extLst>
          </p:cNvPr>
          <p:cNvGrpSpPr/>
          <p:nvPr/>
        </p:nvGrpSpPr>
        <p:grpSpPr>
          <a:xfrm>
            <a:off x="361953" y="4855279"/>
            <a:ext cx="7864614" cy="207785"/>
            <a:chOff x="361953" y="4855279"/>
            <a:chExt cx="7864614" cy="207785"/>
          </a:xfrm>
        </p:grpSpPr>
        <p:sp>
          <p:nvSpPr>
            <p:cNvPr id="15" name="Flèche : chevron 14">
              <a:extLst>
                <a:ext uri="{FF2B5EF4-FFF2-40B4-BE49-F238E27FC236}">
                  <a16:creationId xmlns:a16="http://schemas.microsoft.com/office/drawing/2014/main" id="{C4F588F5-9316-49E2-B334-15C904FCDE56}"/>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16" name="Flèche : chevron 15">
              <a:extLst>
                <a:ext uri="{FF2B5EF4-FFF2-40B4-BE49-F238E27FC236}">
                  <a16:creationId xmlns:a16="http://schemas.microsoft.com/office/drawing/2014/main" id="{2413E0EE-1F9C-451F-ACE1-DFF3DA929B21}"/>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7" name="Flèche : chevron 16">
              <a:extLst>
                <a:ext uri="{FF2B5EF4-FFF2-40B4-BE49-F238E27FC236}">
                  <a16:creationId xmlns:a16="http://schemas.microsoft.com/office/drawing/2014/main" id="{3120DE63-5BA3-4749-A19F-13831B12D9C8}"/>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8" name="Flèche : chevron 17">
              <a:extLst>
                <a:ext uri="{FF2B5EF4-FFF2-40B4-BE49-F238E27FC236}">
                  <a16:creationId xmlns:a16="http://schemas.microsoft.com/office/drawing/2014/main" id="{19CA6AF6-173A-4449-BB39-880E355FD3EF}"/>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3956605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9A5D074-7852-B212-EEE6-43D1924D137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CA8955E-8FE1-619F-6185-D44E460DA562}"/>
              </a:ext>
            </a:extLst>
          </p:cNvPr>
          <p:cNvSpPr/>
          <p:nvPr/>
        </p:nvSpPr>
        <p:spPr>
          <a:xfrm>
            <a:off x="190604" y="295049"/>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BPP 2023 (4,39: Les enregistrements assurent la traçabilité de chaque lot de préparation, y compris sa délivrance et son expédition le cas échéant)</a:t>
            </a:r>
          </a:p>
          <a:p>
            <a:pPr algn="ctr"/>
            <a:r>
              <a:rPr lang="fr-FR"/>
              <a:t>Certification ISO 9001</a:t>
            </a:r>
            <a:endParaRPr lang="fr-FR" dirty="0"/>
          </a:p>
        </p:txBody>
      </p:sp>
      <p:sp>
        <p:nvSpPr>
          <p:cNvPr id="5" name="Rectangle 1">
            <a:extLst>
              <a:ext uri="{FF2B5EF4-FFF2-40B4-BE49-F238E27FC236}">
                <a16:creationId xmlns:a16="http://schemas.microsoft.com/office/drawing/2014/main" id="{BC6445F9-160C-AFE5-E73E-06D3D37D71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137D8D0-7E07-4D36-340E-03972DC4B179}"/>
              </a:ext>
            </a:extLst>
          </p:cNvPr>
          <p:cNvSpPr>
            <a:spLocks noGrp="1"/>
          </p:cNvSpPr>
          <p:nvPr>
            <p:ph type="title"/>
          </p:nvPr>
        </p:nvSpPr>
        <p:spPr>
          <a:xfrm>
            <a:off x="457200" y="267494"/>
            <a:ext cx="8229600" cy="651719"/>
          </a:xfrm>
        </p:spPr>
        <p:txBody>
          <a:bodyPr>
            <a:normAutofit/>
          </a:bodyPr>
          <a:lstStyle/>
          <a:p>
            <a:r>
              <a:rPr lang="fr-FR" sz="3200" dirty="0">
                <a:solidFill>
                  <a:schemeClr val="tx2">
                    <a:lumMod val="75000"/>
                  </a:schemeClr>
                </a:solidFill>
              </a:rPr>
              <a:t>Pourquoi mettre en place la traçabilité </a:t>
            </a:r>
            <a:r>
              <a:rPr lang="fr-FR" sz="3200">
                <a:solidFill>
                  <a:schemeClr val="tx2">
                    <a:lumMod val="75000"/>
                  </a:schemeClr>
                </a:solidFill>
              </a:rPr>
              <a:t>par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E1A1E2A5-054E-9B0C-6418-CF4B8ECEE9E3}"/>
              </a:ext>
            </a:extLst>
          </p:cNvPr>
          <p:cNvSpPr>
            <a:spLocks noGrp="1"/>
          </p:cNvSpPr>
          <p:nvPr>
            <p:ph type="sldNum" sz="quarter" idx="12"/>
          </p:nvPr>
        </p:nvSpPr>
        <p:spPr/>
        <p:txBody>
          <a:bodyPr/>
          <a:lstStyle/>
          <a:p>
            <a:fld id="{FA3E2E0A-678F-4012-B539-62B1F17A2C1B}" type="slidenum">
              <a:rPr lang="fr-FR" smtClean="0"/>
              <a:t>11</a:t>
            </a:fld>
            <a:endParaRPr lang="fr-FR" dirty="0"/>
          </a:p>
        </p:txBody>
      </p:sp>
      <p:sp>
        <p:nvSpPr>
          <p:cNvPr id="9" name="ZoneTexte 8">
            <a:extLst>
              <a:ext uri="{FF2B5EF4-FFF2-40B4-BE49-F238E27FC236}">
                <a16:creationId xmlns:a16="http://schemas.microsoft.com/office/drawing/2014/main" id="{D3C82A80-9F2F-4D23-1334-F74E34D1D55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502D8F96-CD54-60BF-AB79-504B3E6BE79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4" name="ZoneTexte 13">
            <a:extLst>
              <a:ext uri="{FF2B5EF4-FFF2-40B4-BE49-F238E27FC236}">
                <a16:creationId xmlns:a16="http://schemas.microsoft.com/office/drawing/2014/main" id="{A373F7ED-6A29-7BD5-7DC1-655E06E88527}"/>
              </a:ext>
            </a:extLst>
          </p:cNvPr>
          <p:cNvSpPr txBox="1"/>
          <p:nvPr/>
        </p:nvSpPr>
        <p:spPr>
          <a:xfrm>
            <a:off x="204345" y="1069812"/>
            <a:ext cx="7413209" cy="892552"/>
          </a:xfrm>
          <a:prstGeom prst="rect">
            <a:avLst/>
          </a:prstGeom>
          <a:noFill/>
        </p:spPr>
        <p:txBody>
          <a:bodyPr wrap="square" rtlCol="0">
            <a:spAutoFit/>
          </a:bodyPr>
          <a:lstStyle/>
          <a:p>
            <a:r>
              <a:rPr lang="fr-FR" sz="1400" b="1" dirty="0">
                <a:solidFill>
                  <a:schemeClr val="tx2">
                    <a:lumMod val="75000"/>
                  </a:schemeClr>
                </a:solidFill>
              </a:rPr>
              <a:t>La RFID (Identification par radiofréquence):</a:t>
            </a:r>
            <a:r>
              <a:rPr lang="fr-FR" sz="1400" dirty="0">
                <a:solidFill>
                  <a:schemeClr val="tx2">
                    <a:lumMod val="75000"/>
                  </a:schemeClr>
                </a:solidFill>
              </a:rPr>
              <a:t> </a:t>
            </a:r>
            <a:r>
              <a:rPr lang="fr-FR" sz="1200" dirty="0">
                <a:solidFill>
                  <a:schemeClr val="tx2">
                    <a:lumMod val="75000"/>
                  </a:schemeClr>
                </a:solidFill>
              </a:rPr>
              <a:t>technologie permettant de mémoriser, stocker, enregistrer et récupérer des données à distance grâce à des puces apposées sur un objet</a:t>
            </a:r>
          </a:p>
          <a:p>
            <a:pPr marL="285750" indent="-285750">
              <a:buFont typeface="Wingdings" panose="05000000000000000000" pitchFamily="2" charset="2"/>
              <a:buChar char="è"/>
            </a:pPr>
            <a:r>
              <a:rPr lang="fr-FR" sz="1200" b="1" dirty="0">
                <a:solidFill>
                  <a:schemeClr val="tx2">
                    <a:lumMod val="75000"/>
                  </a:schemeClr>
                </a:solidFill>
                <a:sym typeface="Wingdings" panose="05000000000000000000" pitchFamily="2" charset="2"/>
              </a:rPr>
              <a:t>Système en </a:t>
            </a:r>
            <a:r>
              <a:rPr lang="fr-FR" sz="1200" b="1">
                <a:solidFill>
                  <a:schemeClr val="tx2">
                    <a:lumMod val="75000"/>
                  </a:schemeClr>
                </a:solidFill>
                <a:sym typeface="Wingdings" panose="05000000000000000000" pitchFamily="2" charset="2"/>
              </a:rPr>
              <a:t>boucle fermée</a:t>
            </a:r>
            <a:endParaRPr lang="fr-FR" sz="1200" b="1" dirty="0">
              <a:solidFill>
                <a:schemeClr val="tx2">
                  <a:lumMod val="75000"/>
                </a:schemeClr>
              </a:solidFill>
              <a:sym typeface="Wingdings" panose="05000000000000000000" pitchFamily="2" charset="2"/>
            </a:endParaRPr>
          </a:p>
          <a:p>
            <a:endParaRPr lang="fr-FR" sz="1400" b="1" u="sng" dirty="0">
              <a:solidFill>
                <a:schemeClr val="tx2">
                  <a:lumMod val="75000"/>
                </a:schemeClr>
              </a:solidFill>
            </a:endParaRPr>
          </a:p>
        </p:txBody>
      </p:sp>
      <p:grpSp>
        <p:nvGrpSpPr>
          <p:cNvPr id="23" name="Groupe 22">
            <a:extLst>
              <a:ext uri="{FF2B5EF4-FFF2-40B4-BE49-F238E27FC236}">
                <a16:creationId xmlns:a16="http://schemas.microsoft.com/office/drawing/2014/main" id="{1577F9DE-5420-459E-B19B-E5B73F010A53}"/>
              </a:ext>
            </a:extLst>
          </p:cNvPr>
          <p:cNvGrpSpPr/>
          <p:nvPr/>
        </p:nvGrpSpPr>
        <p:grpSpPr>
          <a:xfrm>
            <a:off x="7305583" y="957402"/>
            <a:ext cx="1544434" cy="1634670"/>
            <a:chOff x="7305583" y="957402"/>
            <a:chExt cx="1544434" cy="1634670"/>
          </a:xfrm>
        </p:grpSpPr>
        <p:pic>
          <p:nvPicPr>
            <p:cNvPr id="21" name="Image 20">
              <a:extLst>
                <a:ext uri="{FF2B5EF4-FFF2-40B4-BE49-F238E27FC236}">
                  <a16:creationId xmlns:a16="http://schemas.microsoft.com/office/drawing/2014/main" id="{9F3069BD-41D2-490B-8AD7-75D702960B1D}"/>
                </a:ext>
              </a:extLst>
            </p:cNvPr>
            <p:cNvPicPr>
              <a:picLocks noChangeAspect="1"/>
            </p:cNvPicPr>
            <p:nvPr/>
          </p:nvPicPr>
          <p:blipFill>
            <a:blip r:embed="rId4"/>
            <a:stretch>
              <a:fillRect/>
            </a:stretch>
          </p:blipFill>
          <p:spPr>
            <a:xfrm>
              <a:off x="7305583" y="957402"/>
              <a:ext cx="1544434" cy="1634670"/>
            </a:xfrm>
            <a:prstGeom prst="rect">
              <a:avLst/>
            </a:prstGeom>
          </p:spPr>
        </p:pic>
        <p:sp>
          <p:nvSpPr>
            <p:cNvPr id="22" name="Rectangle 21">
              <a:extLst>
                <a:ext uri="{FF2B5EF4-FFF2-40B4-BE49-F238E27FC236}">
                  <a16:creationId xmlns:a16="http://schemas.microsoft.com/office/drawing/2014/main" id="{CBB49586-8F6B-4CDE-B293-A8AE5B51CE9B}"/>
                </a:ext>
              </a:extLst>
            </p:cNvPr>
            <p:cNvSpPr/>
            <p:nvPr/>
          </p:nvSpPr>
          <p:spPr>
            <a:xfrm>
              <a:off x="8003333" y="1702487"/>
              <a:ext cx="313083" cy="77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Flèche : pentagone 18">
            <a:extLst>
              <a:ext uri="{FF2B5EF4-FFF2-40B4-BE49-F238E27FC236}">
                <a16:creationId xmlns:a16="http://schemas.microsoft.com/office/drawing/2014/main" id="{ADC82564-D012-41BE-8113-92647ADBE163}"/>
              </a:ext>
            </a:extLst>
          </p:cNvPr>
          <p:cNvSpPr/>
          <p:nvPr/>
        </p:nvSpPr>
        <p:spPr>
          <a:xfrm>
            <a:off x="168420" y="2389962"/>
            <a:ext cx="1667276" cy="441964"/>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6EA2ECBF-E588-ED58-704D-AF94F7DD8136}"/>
              </a:ext>
            </a:extLst>
          </p:cNvPr>
          <p:cNvSpPr>
            <a:spLocks noGrp="1"/>
          </p:cNvSpPr>
          <p:nvPr>
            <p:ph idx="1"/>
          </p:nvPr>
        </p:nvSpPr>
        <p:spPr>
          <a:xfrm>
            <a:off x="190603" y="2427396"/>
            <a:ext cx="5785943" cy="2667743"/>
          </a:xfrm>
        </p:spPr>
        <p:txBody>
          <a:bodyPr>
            <a:noAutofit/>
          </a:bodyPr>
          <a:lstStyle/>
          <a:p>
            <a:pPr marL="0" indent="0">
              <a:buNone/>
            </a:pPr>
            <a:r>
              <a:rPr lang="fr-FR" sz="1600" b="1">
                <a:solidFill>
                  <a:schemeClr val="bg1"/>
                </a:solidFill>
              </a:rPr>
              <a:t>Objectifs :</a:t>
            </a:r>
            <a:endParaRPr lang="fr-FR" sz="1600" b="1" dirty="0">
              <a:solidFill>
                <a:schemeClr val="bg1"/>
              </a:solidFill>
            </a:endParaRPr>
          </a:p>
          <a:p>
            <a:pPr marL="0" indent="0">
              <a:buNone/>
            </a:pPr>
            <a:endParaRPr lang="fr-FR" sz="1100" b="1" u="sng" dirty="0">
              <a:solidFill>
                <a:schemeClr val="tx2">
                  <a:lumMod val="75000"/>
                </a:schemeClr>
              </a:solidFill>
            </a:endParaRPr>
          </a:p>
          <a:p>
            <a:pPr>
              <a:buFont typeface="Wingdings" panose="05000000000000000000" pitchFamily="2" charset="2"/>
              <a:buChar char="v"/>
            </a:pPr>
            <a:r>
              <a:rPr lang="fr-FR" sz="1200" b="1">
                <a:solidFill>
                  <a:schemeClr val="tx2">
                    <a:lumMod val="75000"/>
                  </a:schemeClr>
                </a:solidFill>
              </a:rPr>
              <a:t>Optimisation de la traçabilité </a:t>
            </a:r>
            <a:r>
              <a:rPr lang="fr-FR" sz="1200">
                <a:solidFill>
                  <a:schemeClr val="tx2">
                    <a:lumMod val="75000"/>
                  </a:schemeClr>
                </a:solidFill>
              </a:rPr>
              <a:t>lors des étapes de réception et de transport vers les sites extérieurs.</a:t>
            </a:r>
          </a:p>
          <a:p>
            <a:pPr>
              <a:buFont typeface="Wingdings" panose="05000000000000000000" pitchFamily="2" charset="2"/>
              <a:buChar char="v"/>
            </a:pPr>
            <a:r>
              <a:rPr lang="fr-FR" sz="1200" b="1">
                <a:solidFill>
                  <a:schemeClr val="tx2">
                    <a:lumMod val="75000"/>
                  </a:schemeClr>
                </a:solidFill>
              </a:rPr>
              <a:t>Sécurisation et traçabilité </a:t>
            </a:r>
            <a:r>
              <a:rPr lang="fr-FR" sz="1200">
                <a:solidFill>
                  <a:schemeClr val="tx2">
                    <a:lumMod val="75000"/>
                  </a:schemeClr>
                </a:solidFill>
              </a:rPr>
              <a:t>de l’étape d’administration.</a:t>
            </a:r>
          </a:p>
          <a:p>
            <a:pPr>
              <a:buFont typeface="Wingdings" panose="05000000000000000000" pitchFamily="2" charset="2"/>
              <a:buChar char="v"/>
            </a:pPr>
            <a:r>
              <a:rPr lang="fr-FR" sz="1200" b="1">
                <a:solidFill>
                  <a:schemeClr val="tx2">
                    <a:lumMod val="75000"/>
                  </a:schemeClr>
                </a:solidFill>
              </a:rPr>
              <a:t>Amélioration de la visibilité en temps réel </a:t>
            </a:r>
            <a:r>
              <a:rPr lang="fr-FR" sz="1200">
                <a:solidFill>
                  <a:schemeClr val="tx2">
                    <a:lumMod val="75000"/>
                  </a:schemeClr>
                </a:solidFill>
              </a:rPr>
              <a:t>sur l’état d’avancement de la production.</a:t>
            </a:r>
          </a:p>
          <a:p>
            <a:pPr>
              <a:buFont typeface="Wingdings" panose="05000000000000000000" pitchFamily="2" charset="2"/>
              <a:buChar char="v"/>
            </a:pPr>
            <a:r>
              <a:rPr lang="fr-FR" sz="1200" b="1">
                <a:solidFill>
                  <a:schemeClr val="tx2">
                    <a:lumMod val="75000"/>
                  </a:schemeClr>
                </a:solidFill>
              </a:rPr>
              <a:t>Conformité aux exigences réglementaires </a:t>
            </a:r>
            <a:r>
              <a:rPr lang="fr-FR" sz="1200">
                <a:solidFill>
                  <a:schemeClr val="tx2">
                    <a:lumMod val="75000"/>
                  </a:schemeClr>
                </a:solidFill>
              </a:rPr>
              <a:t>(critères HAS).</a:t>
            </a:r>
            <a:endParaRPr lang="fr-FR" sz="1400" dirty="0">
              <a:solidFill>
                <a:schemeClr val="tx2">
                  <a:lumMod val="75000"/>
                </a:schemeClr>
              </a:solidFill>
            </a:endParaRPr>
          </a:p>
        </p:txBody>
      </p:sp>
      <p:grpSp>
        <p:nvGrpSpPr>
          <p:cNvPr id="20" name="Groupe 19">
            <a:extLst>
              <a:ext uri="{FF2B5EF4-FFF2-40B4-BE49-F238E27FC236}">
                <a16:creationId xmlns:a16="http://schemas.microsoft.com/office/drawing/2014/main" id="{8FE5D633-286B-4D9D-B449-FC81E9D23948}"/>
              </a:ext>
            </a:extLst>
          </p:cNvPr>
          <p:cNvGrpSpPr/>
          <p:nvPr/>
        </p:nvGrpSpPr>
        <p:grpSpPr>
          <a:xfrm>
            <a:off x="361953" y="4855279"/>
            <a:ext cx="7864614" cy="207785"/>
            <a:chOff x="361953" y="4855279"/>
            <a:chExt cx="7864614" cy="207785"/>
          </a:xfrm>
        </p:grpSpPr>
        <p:sp>
          <p:nvSpPr>
            <p:cNvPr id="24" name="Flèche : chevron 23">
              <a:extLst>
                <a:ext uri="{FF2B5EF4-FFF2-40B4-BE49-F238E27FC236}">
                  <a16:creationId xmlns:a16="http://schemas.microsoft.com/office/drawing/2014/main" id="{ED4003A6-4D84-40EF-A2E2-5DDB34F84CC1}"/>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25" name="Flèche : chevron 24">
              <a:extLst>
                <a:ext uri="{FF2B5EF4-FFF2-40B4-BE49-F238E27FC236}">
                  <a16:creationId xmlns:a16="http://schemas.microsoft.com/office/drawing/2014/main" id="{9DCD751F-F668-4FAB-AFC7-D1414A1AFDD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26" name="Flèche : chevron 25">
              <a:extLst>
                <a:ext uri="{FF2B5EF4-FFF2-40B4-BE49-F238E27FC236}">
                  <a16:creationId xmlns:a16="http://schemas.microsoft.com/office/drawing/2014/main" id="{12A27359-CFE4-4CF6-B3A0-1336B52F3B86}"/>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7" name="Flèche : chevron 26">
              <a:extLst>
                <a:ext uri="{FF2B5EF4-FFF2-40B4-BE49-F238E27FC236}">
                  <a16:creationId xmlns:a16="http://schemas.microsoft.com/office/drawing/2014/main" id="{09221819-7F98-47C4-839E-8924296E6FD3}"/>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3180839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9A5D074-7852-B212-EEE6-43D1924D137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CA8955E-8FE1-619F-6185-D44E460DA562}"/>
              </a:ext>
            </a:extLst>
          </p:cNvPr>
          <p:cNvSpPr/>
          <p:nvPr/>
        </p:nvSpPr>
        <p:spPr>
          <a:xfrm>
            <a:off x="190604" y="295049"/>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BPP 2023 (4,39: Les enregistrements assurent la traçabilité de chaque lot de préparation, y compris sa délivrance et son expédition le cas échéant)</a:t>
            </a:r>
          </a:p>
          <a:p>
            <a:pPr algn="ctr"/>
            <a:r>
              <a:rPr lang="fr-FR"/>
              <a:t>Certification ISO 9001</a:t>
            </a:r>
            <a:endParaRPr lang="fr-FR" dirty="0"/>
          </a:p>
        </p:txBody>
      </p:sp>
      <p:sp>
        <p:nvSpPr>
          <p:cNvPr id="5" name="Rectangle 1">
            <a:extLst>
              <a:ext uri="{FF2B5EF4-FFF2-40B4-BE49-F238E27FC236}">
                <a16:creationId xmlns:a16="http://schemas.microsoft.com/office/drawing/2014/main" id="{BC6445F9-160C-AFE5-E73E-06D3D37D71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137D8D0-7E07-4D36-340E-03972DC4B179}"/>
              </a:ext>
            </a:extLst>
          </p:cNvPr>
          <p:cNvSpPr>
            <a:spLocks noGrp="1"/>
          </p:cNvSpPr>
          <p:nvPr>
            <p:ph type="title"/>
          </p:nvPr>
        </p:nvSpPr>
        <p:spPr>
          <a:xfrm>
            <a:off x="457200" y="267494"/>
            <a:ext cx="8229600" cy="651719"/>
          </a:xfrm>
        </p:spPr>
        <p:txBody>
          <a:bodyPr>
            <a:normAutofit/>
          </a:bodyPr>
          <a:lstStyle/>
          <a:p>
            <a:r>
              <a:rPr lang="fr-FR" sz="3200" dirty="0">
                <a:solidFill>
                  <a:schemeClr val="tx2">
                    <a:lumMod val="75000"/>
                  </a:schemeClr>
                </a:solidFill>
              </a:rPr>
              <a:t>Pourquoi mettre en place la traçabilité </a:t>
            </a:r>
            <a:r>
              <a:rPr lang="fr-FR" sz="3200">
                <a:solidFill>
                  <a:schemeClr val="tx2">
                    <a:lumMod val="75000"/>
                  </a:schemeClr>
                </a:solidFill>
              </a:rPr>
              <a:t>par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E1A1E2A5-054E-9B0C-6418-CF4B8ECEE9E3}"/>
              </a:ext>
            </a:extLst>
          </p:cNvPr>
          <p:cNvSpPr>
            <a:spLocks noGrp="1"/>
          </p:cNvSpPr>
          <p:nvPr>
            <p:ph type="sldNum" sz="quarter" idx="12"/>
          </p:nvPr>
        </p:nvSpPr>
        <p:spPr/>
        <p:txBody>
          <a:bodyPr/>
          <a:lstStyle/>
          <a:p>
            <a:fld id="{FA3E2E0A-678F-4012-B539-62B1F17A2C1B}" type="slidenum">
              <a:rPr lang="fr-FR" smtClean="0"/>
              <a:t>12</a:t>
            </a:fld>
            <a:endParaRPr lang="fr-FR" dirty="0"/>
          </a:p>
        </p:txBody>
      </p:sp>
      <p:sp>
        <p:nvSpPr>
          <p:cNvPr id="9" name="ZoneTexte 8">
            <a:extLst>
              <a:ext uri="{FF2B5EF4-FFF2-40B4-BE49-F238E27FC236}">
                <a16:creationId xmlns:a16="http://schemas.microsoft.com/office/drawing/2014/main" id="{D3C82A80-9F2F-4D23-1334-F74E34D1D55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502D8F96-CD54-60BF-AB79-504B3E6BE79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7" name="ZoneTexte 6">
            <a:extLst>
              <a:ext uri="{FF2B5EF4-FFF2-40B4-BE49-F238E27FC236}">
                <a16:creationId xmlns:a16="http://schemas.microsoft.com/office/drawing/2014/main" id="{B021A59C-5FD0-45A1-883D-DDF6BD4C5285}"/>
              </a:ext>
            </a:extLst>
          </p:cNvPr>
          <p:cNvSpPr txBox="1"/>
          <p:nvPr/>
        </p:nvSpPr>
        <p:spPr>
          <a:xfrm>
            <a:off x="6598727" y="3206506"/>
            <a:ext cx="1800200" cy="374848"/>
          </a:xfrm>
          <a:prstGeom prst="rect">
            <a:avLst/>
          </a:prstGeom>
          <a:noFill/>
        </p:spPr>
        <p:txBody>
          <a:bodyPr wrap="square" rtlCol="0">
            <a:spAutoFit/>
          </a:bodyPr>
          <a:lstStyle/>
          <a:p>
            <a:r>
              <a:rPr lang="fr-FR" b="1" cap="small" dirty="0">
                <a:solidFill>
                  <a:schemeClr val="tx2">
                    <a:lumMod val="75000"/>
                  </a:schemeClr>
                </a:solidFill>
              </a:rPr>
              <a:t>Sécurité patient</a:t>
            </a:r>
          </a:p>
        </p:txBody>
      </p:sp>
      <p:sp>
        <p:nvSpPr>
          <p:cNvPr id="13" name="ZoneTexte 12">
            <a:extLst>
              <a:ext uri="{FF2B5EF4-FFF2-40B4-BE49-F238E27FC236}">
                <a16:creationId xmlns:a16="http://schemas.microsoft.com/office/drawing/2014/main" id="{8A1F9F61-1230-BCF2-0054-3D65D9790FF3}"/>
              </a:ext>
            </a:extLst>
          </p:cNvPr>
          <p:cNvSpPr txBox="1"/>
          <p:nvPr/>
        </p:nvSpPr>
        <p:spPr>
          <a:xfrm>
            <a:off x="6605827" y="3572998"/>
            <a:ext cx="2023454" cy="369332"/>
          </a:xfrm>
          <a:prstGeom prst="rect">
            <a:avLst/>
          </a:prstGeom>
          <a:noFill/>
        </p:spPr>
        <p:txBody>
          <a:bodyPr wrap="square" rtlCol="0">
            <a:spAutoFit/>
          </a:bodyPr>
          <a:lstStyle/>
          <a:p>
            <a:r>
              <a:rPr lang="fr-FR" b="1" cap="small">
                <a:solidFill>
                  <a:schemeClr val="tx2">
                    <a:lumMod val="75000"/>
                  </a:schemeClr>
                </a:solidFill>
              </a:rPr>
              <a:t>Confort soignant</a:t>
            </a:r>
            <a:endParaRPr lang="fr-FR" b="1" cap="small" dirty="0">
              <a:solidFill>
                <a:schemeClr val="tx2">
                  <a:lumMod val="75000"/>
                </a:schemeClr>
              </a:solidFill>
            </a:endParaRPr>
          </a:p>
        </p:txBody>
      </p:sp>
      <p:sp>
        <p:nvSpPr>
          <p:cNvPr id="14" name="ZoneTexte 13">
            <a:extLst>
              <a:ext uri="{FF2B5EF4-FFF2-40B4-BE49-F238E27FC236}">
                <a16:creationId xmlns:a16="http://schemas.microsoft.com/office/drawing/2014/main" id="{A373F7ED-6A29-7BD5-7DC1-655E06E88527}"/>
              </a:ext>
            </a:extLst>
          </p:cNvPr>
          <p:cNvSpPr txBox="1"/>
          <p:nvPr/>
        </p:nvSpPr>
        <p:spPr>
          <a:xfrm>
            <a:off x="204345" y="1069812"/>
            <a:ext cx="7413209" cy="892552"/>
          </a:xfrm>
          <a:prstGeom prst="rect">
            <a:avLst/>
          </a:prstGeom>
          <a:noFill/>
        </p:spPr>
        <p:txBody>
          <a:bodyPr wrap="square" rtlCol="0">
            <a:spAutoFit/>
          </a:bodyPr>
          <a:lstStyle/>
          <a:p>
            <a:r>
              <a:rPr lang="fr-FR" sz="1400" b="1" dirty="0">
                <a:solidFill>
                  <a:schemeClr val="tx2">
                    <a:lumMod val="75000"/>
                  </a:schemeClr>
                </a:solidFill>
              </a:rPr>
              <a:t>La RFID (Identification par radiofréquence):</a:t>
            </a:r>
            <a:r>
              <a:rPr lang="fr-FR" sz="1400" dirty="0">
                <a:solidFill>
                  <a:schemeClr val="tx2">
                    <a:lumMod val="75000"/>
                  </a:schemeClr>
                </a:solidFill>
              </a:rPr>
              <a:t> </a:t>
            </a:r>
            <a:r>
              <a:rPr lang="fr-FR" sz="1200" dirty="0">
                <a:solidFill>
                  <a:schemeClr val="tx2">
                    <a:lumMod val="75000"/>
                  </a:schemeClr>
                </a:solidFill>
              </a:rPr>
              <a:t>technologie permettant de mémoriser, stocker, enregistrer et récupérer des données à distance grâce à des puces apposées sur un objet</a:t>
            </a:r>
          </a:p>
          <a:p>
            <a:pPr marL="285750" indent="-285750">
              <a:buFont typeface="Wingdings" panose="05000000000000000000" pitchFamily="2" charset="2"/>
              <a:buChar char="è"/>
            </a:pPr>
            <a:r>
              <a:rPr lang="fr-FR" sz="1200" b="1" dirty="0">
                <a:solidFill>
                  <a:schemeClr val="tx2">
                    <a:lumMod val="75000"/>
                  </a:schemeClr>
                </a:solidFill>
                <a:sym typeface="Wingdings" panose="05000000000000000000" pitchFamily="2" charset="2"/>
              </a:rPr>
              <a:t>Système en </a:t>
            </a:r>
            <a:r>
              <a:rPr lang="fr-FR" sz="1200" b="1">
                <a:solidFill>
                  <a:schemeClr val="tx2">
                    <a:lumMod val="75000"/>
                  </a:schemeClr>
                </a:solidFill>
                <a:sym typeface="Wingdings" panose="05000000000000000000" pitchFamily="2" charset="2"/>
              </a:rPr>
              <a:t>boucle fermée</a:t>
            </a:r>
            <a:endParaRPr lang="fr-FR" sz="1200" b="1" dirty="0">
              <a:solidFill>
                <a:schemeClr val="tx2">
                  <a:lumMod val="75000"/>
                </a:schemeClr>
              </a:solidFill>
              <a:sym typeface="Wingdings" panose="05000000000000000000" pitchFamily="2" charset="2"/>
            </a:endParaRPr>
          </a:p>
          <a:p>
            <a:endParaRPr lang="fr-FR" sz="1400" b="1" u="sng" dirty="0">
              <a:solidFill>
                <a:schemeClr val="tx2">
                  <a:lumMod val="75000"/>
                </a:schemeClr>
              </a:solidFill>
            </a:endParaRPr>
          </a:p>
        </p:txBody>
      </p:sp>
      <p:sp>
        <p:nvSpPr>
          <p:cNvPr id="16" name="ZoneTexte 15">
            <a:extLst>
              <a:ext uri="{FF2B5EF4-FFF2-40B4-BE49-F238E27FC236}">
                <a16:creationId xmlns:a16="http://schemas.microsoft.com/office/drawing/2014/main" id="{6550E335-20FA-4216-9B6D-DB1D1F3D03F4}"/>
              </a:ext>
            </a:extLst>
          </p:cNvPr>
          <p:cNvSpPr txBox="1"/>
          <p:nvPr/>
        </p:nvSpPr>
        <p:spPr>
          <a:xfrm>
            <a:off x="6576666" y="2840548"/>
            <a:ext cx="1800200" cy="374848"/>
          </a:xfrm>
          <a:prstGeom prst="rect">
            <a:avLst/>
          </a:prstGeom>
          <a:noFill/>
        </p:spPr>
        <p:txBody>
          <a:bodyPr wrap="square" rtlCol="0">
            <a:spAutoFit/>
          </a:bodyPr>
          <a:lstStyle/>
          <a:p>
            <a:r>
              <a:rPr lang="fr-FR" b="1" cap="small">
                <a:solidFill>
                  <a:schemeClr val="tx2">
                    <a:lumMod val="75000"/>
                  </a:schemeClr>
                </a:solidFill>
              </a:rPr>
              <a:t>Traçabilité</a:t>
            </a:r>
            <a:endParaRPr lang="fr-FR" b="1" cap="small" dirty="0">
              <a:solidFill>
                <a:schemeClr val="tx2">
                  <a:lumMod val="75000"/>
                </a:schemeClr>
              </a:solidFill>
            </a:endParaRPr>
          </a:p>
        </p:txBody>
      </p:sp>
      <p:grpSp>
        <p:nvGrpSpPr>
          <p:cNvPr id="23" name="Groupe 22">
            <a:extLst>
              <a:ext uri="{FF2B5EF4-FFF2-40B4-BE49-F238E27FC236}">
                <a16:creationId xmlns:a16="http://schemas.microsoft.com/office/drawing/2014/main" id="{1577F9DE-5420-459E-B19B-E5B73F010A53}"/>
              </a:ext>
            </a:extLst>
          </p:cNvPr>
          <p:cNvGrpSpPr/>
          <p:nvPr/>
        </p:nvGrpSpPr>
        <p:grpSpPr>
          <a:xfrm>
            <a:off x="7305583" y="957402"/>
            <a:ext cx="1544434" cy="1634670"/>
            <a:chOff x="7305583" y="957402"/>
            <a:chExt cx="1544434" cy="1634670"/>
          </a:xfrm>
        </p:grpSpPr>
        <p:pic>
          <p:nvPicPr>
            <p:cNvPr id="21" name="Image 20">
              <a:extLst>
                <a:ext uri="{FF2B5EF4-FFF2-40B4-BE49-F238E27FC236}">
                  <a16:creationId xmlns:a16="http://schemas.microsoft.com/office/drawing/2014/main" id="{9F3069BD-41D2-490B-8AD7-75D702960B1D}"/>
                </a:ext>
              </a:extLst>
            </p:cNvPr>
            <p:cNvPicPr>
              <a:picLocks noChangeAspect="1"/>
            </p:cNvPicPr>
            <p:nvPr/>
          </p:nvPicPr>
          <p:blipFill>
            <a:blip r:embed="rId4"/>
            <a:stretch>
              <a:fillRect/>
            </a:stretch>
          </p:blipFill>
          <p:spPr>
            <a:xfrm>
              <a:off x="7305583" y="957402"/>
              <a:ext cx="1544434" cy="1634670"/>
            </a:xfrm>
            <a:prstGeom prst="rect">
              <a:avLst/>
            </a:prstGeom>
          </p:spPr>
        </p:pic>
        <p:sp>
          <p:nvSpPr>
            <p:cNvPr id="22" name="Rectangle 21">
              <a:extLst>
                <a:ext uri="{FF2B5EF4-FFF2-40B4-BE49-F238E27FC236}">
                  <a16:creationId xmlns:a16="http://schemas.microsoft.com/office/drawing/2014/main" id="{CBB49586-8F6B-4CDE-B293-A8AE5B51CE9B}"/>
                </a:ext>
              </a:extLst>
            </p:cNvPr>
            <p:cNvSpPr/>
            <p:nvPr/>
          </p:nvSpPr>
          <p:spPr>
            <a:xfrm>
              <a:off x="8003333" y="1702487"/>
              <a:ext cx="313083" cy="77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Flèche : droite 1">
            <a:extLst>
              <a:ext uri="{FF2B5EF4-FFF2-40B4-BE49-F238E27FC236}">
                <a16:creationId xmlns:a16="http://schemas.microsoft.com/office/drawing/2014/main" id="{2B3F33D4-25BC-4F8C-8F04-2C919947ACD5}"/>
              </a:ext>
            </a:extLst>
          </p:cNvPr>
          <p:cNvSpPr/>
          <p:nvPr/>
        </p:nvSpPr>
        <p:spPr>
          <a:xfrm>
            <a:off x="5943488" y="3394662"/>
            <a:ext cx="513620" cy="308680"/>
          </a:xfrm>
          <a:prstGeom prst="rightArrow">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pentagone 18">
            <a:extLst>
              <a:ext uri="{FF2B5EF4-FFF2-40B4-BE49-F238E27FC236}">
                <a16:creationId xmlns:a16="http://schemas.microsoft.com/office/drawing/2014/main" id="{ADC82564-D012-41BE-8113-92647ADBE163}"/>
              </a:ext>
            </a:extLst>
          </p:cNvPr>
          <p:cNvSpPr/>
          <p:nvPr/>
        </p:nvSpPr>
        <p:spPr>
          <a:xfrm>
            <a:off x="168420" y="2389962"/>
            <a:ext cx="1667276" cy="441964"/>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6EA2ECBF-E588-ED58-704D-AF94F7DD8136}"/>
              </a:ext>
            </a:extLst>
          </p:cNvPr>
          <p:cNvSpPr>
            <a:spLocks noGrp="1"/>
          </p:cNvSpPr>
          <p:nvPr>
            <p:ph idx="1"/>
          </p:nvPr>
        </p:nvSpPr>
        <p:spPr>
          <a:xfrm>
            <a:off x="190603" y="2427396"/>
            <a:ext cx="5785943" cy="2667743"/>
          </a:xfrm>
        </p:spPr>
        <p:txBody>
          <a:bodyPr>
            <a:noAutofit/>
          </a:bodyPr>
          <a:lstStyle/>
          <a:p>
            <a:pPr marL="0" indent="0">
              <a:buNone/>
            </a:pPr>
            <a:r>
              <a:rPr lang="fr-FR" sz="1600" b="1">
                <a:solidFill>
                  <a:schemeClr val="bg1"/>
                </a:solidFill>
              </a:rPr>
              <a:t>Objectifs :</a:t>
            </a:r>
            <a:endParaRPr lang="fr-FR" sz="1600" b="1" dirty="0">
              <a:solidFill>
                <a:schemeClr val="bg1"/>
              </a:solidFill>
            </a:endParaRPr>
          </a:p>
          <a:p>
            <a:pPr marL="0" indent="0">
              <a:buNone/>
            </a:pPr>
            <a:endParaRPr lang="fr-FR" sz="1100" b="1" u="sng" dirty="0">
              <a:solidFill>
                <a:schemeClr val="tx2">
                  <a:lumMod val="75000"/>
                </a:schemeClr>
              </a:solidFill>
            </a:endParaRPr>
          </a:p>
          <a:p>
            <a:pPr>
              <a:buFont typeface="Wingdings" panose="05000000000000000000" pitchFamily="2" charset="2"/>
              <a:buChar char="v"/>
            </a:pPr>
            <a:r>
              <a:rPr lang="fr-FR" sz="1200" b="1">
                <a:solidFill>
                  <a:schemeClr val="tx2">
                    <a:lumMod val="75000"/>
                  </a:schemeClr>
                </a:solidFill>
              </a:rPr>
              <a:t>Optimisation de la traçabilité </a:t>
            </a:r>
            <a:r>
              <a:rPr lang="fr-FR" sz="1200">
                <a:solidFill>
                  <a:schemeClr val="tx2">
                    <a:lumMod val="75000"/>
                  </a:schemeClr>
                </a:solidFill>
              </a:rPr>
              <a:t>lors des étapes de réception et de transport vers les sites extérieurs.</a:t>
            </a:r>
          </a:p>
          <a:p>
            <a:pPr>
              <a:buFont typeface="Wingdings" panose="05000000000000000000" pitchFamily="2" charset="2"/>
              <a:buChar char="v"/>
            </a:pPr>
            <a:r>
              <a:rPr lang="fr-FR" sz="1200" b="1">
                <a:solidFill>
                  <a:schemeClr val="tx2">
                    <a:lumMod val="75000"/>
                  </a:schemeClr>
                </a:solidFill>
              </a:rPr>
              <a:t>Sécurisation et traçabilité </a:t>
            </a:r>
            <a:r>
              <a:rPr lang="fr-FR" sz="1200">
                <a:solidFill>
                  <a:schemeClr val="tx2">
                    <a:lumMod val="75000"/>
                  </a:schemeClr>
                </a:solidFill>
              </a:rPr>
              <a:t>de l’étape d’administration.</a:t>
            </a:r>
          </a:p>
          <a:p>
            <a:pPr>
              <a:buFont typeface="Wingdings" panose="05000000000000000000" pitchFamily="2" charset="2"/>
              <a:buChar char="v"/>
            </a:pPr>
            <a:r>
              <a:rPr lang="fr-FR" sz="1200" b="1">
                <a:solidFill>
                  <a:schemeClr val="tx2">
                    <a:lumMod val="75000"/>
                  </a:schemeClr>
                </a:solidFill>
              </a:rPr>
              <a:t>Amélioration de la visibilité en temps réel </a:t>
            </a:r>
            <a:r>
              <a:rPr lang="fr-FR" sz="1200">
                <a:solidFill>
                  <a:schemeClr val="tx2">
                    <a:lumMod val="75000"/>
                  </a:schemeClr>
                </a:solidFill>
              </a:rPr>
              <a:t>sur l’état d’avancement de la production.</a:t>
            </a:r>
          </a:p>
          <a:p>
            <a:pPr>
              <a:buFont typeface="Wingdings" panose="05000000000000000000" pitchFamily="2" charset="2"/>
              <a:buChar char="v"/>
            </a:pPr>
            <a:r>
              <a:rPr lang="fr-FR" sz="1200" b="1">
                <a:solidFill>
                  <a:schemeClr val="tx2">
                    <a:lumMod val="75000"/>
                  </a:schemeClr>
                </a:solidFill>
              </a:rPr>
              <a:t>Conformité aux exigences réglementaires </a:t>
            </a:r>
            <a:r>
              <a:rPr lang="fr-FR" sz="1200">
                <a:solidFill>
                  <a:schemeClr val="tx2">
                    <a:lumMod val="75000"/>
                  </a:schemeClr>
                </a:solidFill>
              </a:rPr>
              <a:t>(critères HAS).</a:t>
            </a:r>
            <a:endParaRPr lang="fr-FR" sz="1400" dirty="0">
              <a:solidFill>
                <a:schemeClr val="tx2">
                  <a:lumMod val="75000"/>
                </a:schemeClr>
              </a:solidFill>
            </a:endParaRPr>
          </a:p>
        </p:txBody>
      </p:sp>
      <p:grpSp>
        <p:nvGrpSpPr>
          <p:cNvPr id="20" name="Groupe 19">
            <a:extLst>
              <a:ext uri="{FF2B5EF4-FFF2-40B4-BE49-F238E27FC236}">
                <a16:creationId xmlns:a16="http://schemas.microsoft.com/office/drawing/2014/main" id="{8FE5D633-286B-4D9D-B449-FC81E9D23948}"/>
              </a:ext>
            </a:extLst>
          </p:cNvPr>
          <p:cNvGrpSpPr/>
          <p:nvPr/>
        </p:nvGrpSpPr>
        <p:grpSpPr>
          <a:xfrm>
            <a:off x="361953" y="4855279"/>
            <a:ext cx="7864614" cy="207785"/>
            <a:chOff x="361953" y="4855279"/>
            <a:chExt cx="7864614" cy="207785"/>
          </a:xfrm>
        </p:grpSpPr>
        <p:sp>
          <p:nvSpPr>
            <p:cNvPr id="24" name="Flèche : chevron 23">
              <a:extLst>
                <a:ext uri="{FF2B5EF4-FFF2-40B4-BE49-F238E27FC236}">
                  <a16:creationId xmlns:a16="http://schemas.microsoft.com/office/drawing/2014/main" id="{ED4003A6-4D84-40EF-A2E2-5DDB34F84CC1}"/>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25" name="Flèche : chevron 24">
              <a:extLst>
                <a:ext uri="{FF2B5EF4-FFF2-40B4-BE49-F238E27FC236}">
                  <a16:creationId xmlns:a16="http://schemas.microsoft.com/office/drawing/2014/main" id="{9DCD751F-F668-4FAB-AFC7-D1414A1AFDD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26" name="Flèche : chevron 25">
              <a:extLst>
                <a:ext uri="{FF2B5EF4-FFF2-40B4-BE49-F238E27FC236}">
                  <a16:creationId xmlns:a16="http://schemas.microsoft.com/office/drawing/2014/main" id="{12A27359-CFE4-4CF6-B3A0-1336B52F3B86}"/>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7" name="Flèche : chevron 26">
              <a:extLst>
                <a:ext uri="{FF2B5EF4-FFF2-40B4-BE49-F238E27FC236}">
                  <a16:creationId xmlns:a16="http://schemas.microsoft.com/office/drawing/2014/main" id="{09221819-7F98-47C4-839E-8924296E6FD3}"/>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3577227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13</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7" name="Rectangle 16">
            <a:extLst>
              <a:ext uri="{FF2B5EF4-FFF2-40B4-BE49-F238E27FC236}">
                <a16:creationId xmlns:a16="http://schemas.microsoft.com/office/drawing/2014/main" id="{BCF6F719-2355-4FC9-8523-6E9813B42461}"/>
              </a:ext>
            </a:extLst>
          </p:cNvPr>
          <p:cNvSpPr/>
          <p:nvPr/>
        </p:nvSpPr>
        <p:spPr>
          <a:xfrm>
            <a:off x="5801446" y="1791109"/>
            <a:ext cx="163934" cy="36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8FB400A3-9CD7-4453-B11B-9CE4BDDE4E3C}"/>
              </a:ext>
            </a:extLst>
          </p:cNvPr>
          <p:cNvPicPr>
            <a:picLocks noChangeAspect="1"/>
          </p:cNvPicPr>
          <p:nvPr/>
        </p:nvPicPr>
        <p:blipFill>
          <a:blip r:embed="rId4"/>
          <a:stretch>
            <a:fillRect/>
          </a:stretch>
        </p:blipFill>
        <p:spPr>
          <a:xfrm>
            <a:off x="6422372" y="1167599"/>
            <a:ext cx="2395255" cy="2177130"/>
          </a:xfrm>
          <a:prstGeom prst="rect">
            <a:avLst/>
          </a:prstGeom>
        </p:spPr>
      </p:pic>
      <p:sp>
        <p:nvSpPr>
          <p:cNvPr id="2" name="Flèche : pentagone 1">
            <a:extLst>
              <a:ext uri="{FF2B5EF4-FFF2-40B4-BE49-F238E27FC236}">
                <a16:creationId xmlns:a16="http://schemas.microsoft.com/office/drawing/2014/main" id="{C54F0A92-E981-41BA-8A02-39E76CE68195}"/>
              </a:ext>
            </a:extLst>
          </p:cNvPr>
          <p:cNvSpPr/>
          <p:nvPr/>
        </p:nvSpPr>
        <p:spPr>
          <a:xfrm>
            <a:off x="137824" y="1046914"/>
            <a:ext cx="4415662" cy="46166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64744" y="1086808"/>
            <a:ext cx="4227184" cy="3899814"/>
          </a:xfrm>
        </p:spPr>
        <p:txBody>
          <a:bodyPr>
            <a:noAutofit/>
          </a:bodyPr>
          <a:lstStyle/>
          <a:p>
            <a:pPr marL="0" indent="0">
              <a:buNone/>
            </a:pPr>
            <a:r>
              <a:rPr lang="fr-FR" sz="1600" b="1" dirty="0">
                <a:solidFill>
                  <a:schemeClr val="bg1"/>
                </a:solidFill>
              </a:rPr>
              <a:t>En pharmacotechnie : encodage et dispensation</a:t>
            </a:r>
          </a:p>
          <a:p>
            <a:pPr marL="0" indent="0">
              <a:buNone/>
            </a:pPr>
            <a:endParaRPr lang="fr-FR" sz="800" b="1" u="sng" cap="small" dirty="0">
              <a:solidFill>
                <a:schemeClr val="tx2">
                  <a:lumMod val="75000"/>
                </a:schemeClr>
              </a:solidFill>
            </a:endParaRPr>
          </a:p>
          <a:p>
            <a:pPr marL="0" indent="0">
              <a:buNone/>
            </a:pPr>
            <a:r>
              <a:rPr lang="fr-FR" sz="1200">
                <a:solidFill>
                  <a:schemeClr val="tx2">
                    <a:lumMod val="75000"/>
                  </a:schemeClr>
                </a:solidFill>
              </a:rPr>
              <a:t>Matériel nécessaire :</a:t>
            </a:r>
            <a:endParaRPr lang="fr-FR" sz="1200" dirty="0">
              <a:solidFill>
                <a:schemeClr val="tx2">
                  <a:lumMod val="75000"/>
                </a:schemeClr>
              </a:solidFill>
            </a:endParaRPr>
          </a:p>
          <a:p>
            <a:pPr>
              <a:buFont typeface="Wingdings" panose="05000000000000000000" pitchFamily="2" charset="2"/>
              <a:buChar char="v"/>
            </a:pPr>
            <a:r>
              <a:rPr lang="fr-FR" sz="1200" dirty="0">
                <a:solidFill>
                  <a:schemeClr val="tx2">
                    <a:lumMod val="75000"/>
                  </a:schemeClr>
                </a:solidFill>
              </a:rPr>
              <a:t>Puces RFID</a:t>
            </a:r>
          </a:p>
          <a:p>
            <a:pPr>
              <a:buFont typeface="Wingdings" panose="05000000000000000000" pitchFamily="2" charset="2"/>
              <a:buChar char="v"/>
            </a:pPr>
            <a:r>
              <a:rPr lang="fr-FR" sz="1200" dirty="0">
                <a:solidFill>
                  <a:schemeClr val="tx2">
                    <a:lumMod val="75000"/>
                  </a:schemeClr>
                </a:solidFill>
              </a:rPr>
              <a:t>Antenne d’encodage</a:t>
            </a:r>
          </a:p>
          <a:p>
            <a:pPr>
              <a:buFont typeface="Wingdings" panose="05000000000000000000" pitchFamily="2" charset="2"/>
              <a:buChar char="v"/>
            </a:pPr>
            <a:r>
              <a:rPr lang="fr-FR" sz="1200" dirty="0">
                <a:solidFill>
                  <a:schemeClr val="tx2">
                    <a:lumMod val="75000"/>
                  </a:schemeClr>
                </a:solidFill>
              </a:rPr>
              <a:t>Antenne de libération</a:t>
            </a:r>
          </a:p>
          <a:p>
            <a:pPr>
              <a:buFontTx/>
              <a:buChar char="-"/>
            </a:pPr>
            <a:endParaRPr lang="fr-FR" sz="800" dirty="0">
              <a:solidFill>
                <a:schemeClr val="tx2">
                  <a:lumMod val="75000"/>
                </a:schemeClr>
              </a:solidFill>
            </a:endParaRPr>
          </a:p>
          <a:p>
            <a:pPr marL="0" indent="0">
              <a:buNone/>
            </a:pPr>
            <a:r>
              <a:rPr lang="fr-FR" sz="1200" b="1" dirty="0">
                <a:solidFill>
                  <a:schemeClr val="tx2">
                    <a:lumMod val="75000"/>
                  </a:schemeClr>
                </a:solidFill>
              </a:rPr>
              <a:t>Interfaces logiciels</a:t>
            </a:r>
          </a:p>
          <a:p>
            <a:pPr marL="0" indent="0">
              <a:buNone/>
            </a:pPr>
            <a:r>
              <a:rPr lang="fr-FR" sz="1200">
                <a:solidFill>
                  <a:schemeClr val="tx2">
                    <a:lumMod val="75000"/>
                  </a:schemeClr>
                </a:solidFill>
              </a:rPr>
              <a:t>Logiciels RFID / Drugcam</a:t>
            </a:r>
            <a:r>
              <a:rPr lang="fr-FR" sz="1200">
                <a:solidFill>
                  <a:schemeClr val="tx2">
                    <a:lumMod val="75000"/>
                  </a:schemeClr>
                </a:solidFill>
                <a:cs typeface="Calibri" panose="020F0502020204030204" pitchFamily="34" charset="0"/>
              </a:rPr>
              <a:t>® </a:t>
            </a:r>
            <a:r>
              <a:rPr lang="fr-FR" sz="1200">
                <a:solidFill>
                  <a:schemeClr val="tx2">
                    <a:lumMod val="75000"/>
                  </a:schemeClr>
                </a:solidFill>
              </a:rPr>
              <a:t>/ CHIMIO</a:t>
            </a:r>
            <a:r>
              <a:rPr lang="fr-FR" sz="1200" dirty="0">
                <a:solidFill>
                  <a:schemeClr val="tx2">
                    <a:lumMod val="75000"/>
                  </a:schemeClr>
                </a:solidFill>
                <a:cs typeface="Calibri" panose="020F0502020204030204" pitchFamily="34" charset="0"/>
              </a:rPr>
              <a:t>®</a:t>
            </a:r>
          </a:p>
          <a:p>
            <a:pPr marL="0" indent="0">
              <a:buNone/>
            </a:pPr>
            <a:r>
              <a:rPr lang="fr-FR" sz="1200">
                <a:solidFill>
                  <a:schemeClr val="tx2">
                    <a:lumMod val="75000"/>
                  </a:schemeClr>
                </a:solidFill>
                <a:cs typeface="Calibri" panose="020F0502020204030204" pitchFamily="34" charset="0"/>
              </a:rPr>
              <a:t>Modules métiers </a:t>
            </a:r>
            <a:r>
              <a:rPr lang="fr-FR" sz="1200" dirty="0">
                <a:solidFill>
                  <a:schemeClr val="tx2">
                    <a:lumMod val="75000"/>
                  </a:schemeClr>
                </a:solidFill>
                <a:cs typeface="Calibri" panose="020F0502020204030204" pitchFamily="34" charset="0"/>
              </a:rPr>
              <a:t>(pharmacie, transport, services </a:t>
            </a:r>
            <a:r>
              <a:rPr lang="fr-FR" sz="1200">
                <a:solidFill>
                  <a:schemeClr val="tx2">
                    <a:lumMod val="75000"/>
                  </a:schemeClr>
                </a:solidFill>
                <a:cs typeface="Calibri" panose="020F0502020204030204" pitchFamily="34" charset="0"/>
              </a:rPr>
              <a:t>de soins)</a:t>
            </a:r>
            <a:endParaRPr lang="fr-FR" sz="1200" dirty="0">
              <a:solidFill>
                <a:schemeClr val="tx2">
                  <a:lumMod val="75000"/>
                </a:schemeClr>
              </a:solidFill>
              <a:cs typeface="Calibri" panose="020F0502020204030204" pitchFamily="34" charset="0"/>
            </a:endParaRPr>
          </a:p>
          <a:p>
            <a:pPr marL="0" indent="0">
              <a:buNone/>
            </a:pPr>
            <a:endParaRPr lang="fr-FR" sz="1000" dirty="0">
              <a:solidFill>
                <a:schemeClr val="tx2">
                  <a:lumMod val="75000"/>
                </a:schemeClr>
              </a:solidFill>
              <a:cs typeface="Calibri" panose="020F0502020204030204" pitchFamily="34" charset="0"/>
            </a:endParaRPr>
          </a:p>
        </p:txBody>
      </p:sp>
      <p:grpSp>
        <p:nvGrpSpPr>
          <p:cNvPr id="14" name="Groupe 13">
            <a:extLst>
              <a:ext uri="{FF2B5EF4-FFF2-40B4-BE49-F238E27FC236}">
                <a16:creationId xmlns:a16="http://schemas.microsoft.com/office/drawing/2014/main" id="{B04FCBA6-E29D-47F1-836F-85D5FAD56788}"/>
              </a:ext>
            </a:extLst>
          </p:cNvPr>
          <p:cNvGrpSpPr/>
          <p:nvPr/>
        </p:nvGrpSpPr>
        <p:grpSpPr>
          <a:xfrm>
            <a:off x="361953" y="4855279"/>
            <a:ext cx="7864614" cy="207785"/>
            <a:chOff x="361953" y="4855279"/>
            <a:chExt cx="7864614" cy="207785"/>
          </a:xfrm>
        </p:grpSpPr>
        <p:sp>
          <p:nvSpPr>
            <p:cNvPr id="19" name="Flèche : chevron 18">
              <a:extLst>
                <a:ext uri="{FF2B5EF4-FFF2-40B4-BE49-F238E27FC236}">
                  <a16:creationId xmlns:a16="http://schemas.microsoft.com/office/drawing/2014/main" id="{3597AA2B-0652-4CD9-86D6-1053A37EDEDA}"/>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20" name="Flèche : chevron 19">
              <a:extLst>
                <a:ext uri="{FF2B5EF4-FFF2-40B4-BE49-F238E27FC236}">
                  <a16:creationId xmlns:a16="http://schemas.microsoft.com/office/drawing/2014/main" id="{3523441A-677B-44D2-9E61-48D3F933E66C}"/>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21" name="Flèche : chevron 20">
              <a:extLst>
                <a:ext uri="{FF2B5EF4-FFF2-40B4-BE49-F238E27FC236}">
                  <a16:creationId xmlns:a16="http://schemas.microsoft.com/office/drawing/2014/main" id="{9A133E6A-1711-4166-AD6E-8DEB7C3235F3}"/>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2" name="Flèche : chevron 21">
              <a:extLst>
                <a:ext uri="{FF2B5EF4-FFF2-40B4-BE49-F238E27FC236}">
                  <a16:creationId xmlns:a16="http://schemas.microsoft.com/office/drawing/2014/main" id="{707FAC5A-8171-4C71-91F5-B5D540583B61}"/>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76033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14</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8FB400A3-9CD7-4453-B11B-9CE4BDDE4E3C}"/>
              </a:ext>
            </a:extLst>
          </p:cNvPr>
          <p:cNvPicPr>
            <a:picLocks noChangeAspect="1"/>
          </p:cNvPicPr>
          <p:nvPr/>
        </p:nvPicPr>
        <p:blipFill>
          <a:blip r:embed="rId4"/>
          <a:stretch>
            <a:fillRect/>
          </a:stretch>
        </p:blipFill>
        <p:spPr>
          <a:xfrm>
            <a:off x="6422372" y="1167599"/>
            <a:ext cx="2395255" cy="2177130"/>
          </a:xfrm>
          <a:prstGeom prst="rect">
            <a:avLst/>
          </a:prstGeom>
        </p:spPr>
      </p:pic>
      <p:sp>
        <p:nvSpPr>
          <p:cNvPr id="2" name="Flèche : pentagone 1">
            <a:extLst>
              <a:ext uri="{FF2B5EF4-FFF2-40B4-BE49-F238E27FC236}">
                <a16:creationId xmlns:a16="http://schemas.microsoft.com/office/drawing/2014/main" id="{C54F0A92-E981-41BA-8A02-39E76CE68195}"/>
              </a:ext>
            </a:extLst>
          </p:cNvPr>
          <p:cNvSpPr/>
          <p:nvPr/>
        </p:nvSpPr>
        <p:spPr>
          <a:xfrm>
            <a:off x="137824" y="1046914"/>
            <a:ext cx="4415662" cy="46166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64744" y="1086808"/>
            <a:ext cx="4227184" cy="3899814"/>
          </a:xfrm>
        </p:spPr>
        <p:txBody>
          <a:bodyPr>
            <a:noAutofit/>
          </a:bodyPr>
          <a:lstStyle/>
          <a:p>
            <a:pPr marL="0" indent="0">
              <a:buNone/>
            </a:pPr>
            <a:r>
              <a:rPr lang="fr-FR" sz="1600" b="1" dirty="0">
                <a:solidFill>
                  <a:schemeClr val="bg1"/>
                </a:solidFill>
              </a:rPr>
              <a:t>En pharmacotechnie : encodage et dispensation</a:t>
            </a:r>
          </a:p>
          <a:p>
            <a:pPr marL="0" indent="0">
              <a:buNone/>
            </a:pPr>
            <a:endParaRPr lang="fr-FR" sz="800" b="1" u="sng" cap="small" dirty="0">
              <a:solidFill>
                <a:schemeClr val="tx2">
                  <a:lumMod val="75000"/>
                </a:schemeClr>
              </a:solidFill>
            </a:endParaRPr>
          </a:p>
          <a:p>
            <a:pPr marL="0" indent="0">
              <a:buNone/>
            </a:pPr>
            <a:r>
              <a:rPr lang="fr-FR" sz="1200" dirty="0">
                <a:solidFill>
                  <a:schemeClr val="tx2">
                    <a:lumMod val="75000"/>
                  </a:schemeClr>
                </a:solidFill>
              </a:rPr>
              <a:t>Matériel nécessaire:</a:t>
            </a:r>
          </a:p>
          <a:p>
            <a:pPr>
              <a:buFont typeface="Wingdings" panose="05000000000000000000" pitchFamily="2" charset="2"/>
              <a:buChar char="v"/>
            </a:pPr>
            <a:r>
              <a:rPr lang="fr-FR" sz="1200" dirty="0">
                <a:solidFill>
                  <a:schemeClr val="tx2">
                    <a:lumMod val="75000"/>
                  </a:schemeClr>
                </a:solidFill>
              </a:rPr>
              <a:t>Puces RFID</a:t>
            </a:r>
          </a:p>
          <a:p>
            <a:pPr>
              <a:buFont typeface="Wingdings" panose="05000000000000000000" pitchFamily="2" charset="2"/>
              <a:buChar char="v"/>
            </a:pPr>
            <a:r>
              <a:rPr lang="fr-FR" sz="1200" dirty="0">
                <a:solidFill>
                  <a:schemeClr val="tx2">
                    <a:lumMod val="75000"/>
                  </a:schemeClr>
                </a:solidFill>
              </a:rPr>
              <a:t>Antenne d’encodage</a:t>
            </a:r>
          </a:p>
          <a:p>
            <a:pPr>
              <a:buFont typeface="Wingdings" panose="05000000000000000000" pitchFamily="2" charset="2"/>
              <a:buChar char="v"/>
            </a:pPr>
            <a:r>
              <a:rPr lang="fr-FR" sz="1200" dirty="0">
                <a:solidFill>
                  <a:schemeClr val="tx2">
                    <a:lumMod val="75000"/>
                  </a:schemeClr>
                </a:solidFill>
              </a:rPr>
              <a:t>Antenne de libération</a:t>
            </a:r>
          </a:p>
          <a:p>
            <a:pPr>
              <a:buFontTx/>
              <a:buChar char="-"/>
            </a:pPr>
            <a:endParaRPr lang="fr-FR" sz="700" dirty="0">
              <a:solidFill>
                <a:schemeClr val="tx2">
                  <a:lumMod val="75000"/>
                </a:schemeClr>
              </a:solidFill>
            </a:endParaRPr>
          </a:p>
          <a:p>
            <a:pPr marL="0" indent="0">
              <a:buNone/>
            </a:pPr>
            <a:r>
              <a:rPr lang="fr-FR" sz="1200" b="1" dirty="0">
                <a:solidFill>
                  <a:schemeClr val="tx2">
                    <a:lumMod val="75000"/>
                  </a:schemeClr>
                </a:solidFill>
              </a:rPr>
              <a:t>Interfaces logiciels</a:t>
            </a:r>
          </a:p>
          <a:p>
            <a:pPr marL="0" indent="0">
              <a:buNone/>
            </a:pPr>
            <a:r>
              <a:rPr lang="fr-FR" sz="1200">
                <a:solidFill>
                  <a:schemeClr val="tx2">
                    <a:lumMod val="75000"/>
                  </a:schemeClr>
                </a:solidFill>
              </a:rPr>
              <a:t>Logiciels RFID / Drugcam</a:t>
            </a:r>
            <a:r>
              <a:rPr lang="fr-FR" sz="1200">
                <a:solidFill>
                  <a:schemeClr val="tx2">
                    <a:lumMod val="75000"/>
                  </a:schemeClr>
                </a:solidFill>
                <a:cs typeface="Calibri" panose="020F0502020204030204" pitchFamily="34" charset="0"/>
              </a:rPr>
              <a:t>® </a:t>
            </a:r>
            <a:r>
              <a:rPr lang="fr-FR" sz="1200">
                <a:solidFill>
                  <a:schemeClr val="tx2">
                    <a:lumMod val="75000"/>
                  </a:schemeClr>
                </a:solidFill>
              </a:rPr>
              <a:t>/ CHIMIO</a:t>
            </a:r>
            <a:r>
              <a:rPr lang="fr-FR" sz="1200" dirty="0">
                <a:solidFill>
                  <a:schemeClr val="tx2">
                    <a:lumMod val="75000"/>
                  </a:schemeClr>
                </a:solidFill>
                <a:cs typeface="Calibri" panose="020F0502020204030204" pitchFamily="34" charset="0"/>
              </a:rPr>
              <a:t>®</a:t>
            </a:r>
          </a:p>
          <a:p>
            <a:pPr marL="0" indent="0">
              <a:buNone/>
            </a:pPr>
            <a:r>
              <a:rPr lang="fr-FR" sz="1200">
                <a:solidFill>
                  <a:schemeClr val="tx2">
                    <a:lumMod val="75000"/>
                  </a:schemeClr>
                </a:solidFill>
                <a:cs typeface="Calibri" panose="020F0502020204030204" pitchFamily="34" charset="0"/>
              </a:rPr>
              <a:t>Modules métiers </a:t>
            </a:r>
            <a:r>
              <a:rPr lang="fr-FR" sz="1200" dirty="0">
                <a:solidFill>
                  <a:schemeClr val="tx2">
                    <a:lumMod val="75000"/>
                  </a:schemeClr>
                </a:solidFill>
                <a:cs typeface="Calibri" panose="020F0502020204030204" pitchFamily="34" charset="0"/>
              </a:rPr>
              <a:t>(pharmacie, transport, services </a:t>
            </a:r>
            <a:r>
              <a:rPr lang="fr-FR" sz="1200">
                <a:solidFill>
                  <a:schemeClr val="tx2">
                    <a:lumMod val="75000"/>
                  </a:schemeClr>
                </a:solidFill>
                <a:cs typeface="Calibri" panose="020F0502020204030204" pitchFamily="34" charset="0"/>
              </a:rPr>
              <a:t>de soins)</a:t>
            </a:r>
            <a:endParaRPr lang="fr-FR" sz="1200" dirty="0">
              <a:solidFill>
                <a:schemeClr val="tx2">
                  <a:lumMod val="75000"/>
                </a:schemeClr>
              </a:solidFill>
              <a:cs typeface="Calibri" panose="020F0502020204030204" pitchFamily="34" charset="0"/>
            </a:endParaRPr>
          </a:p>
          <a:p>
            <a:pPr marL="0" indent="0">
              <a:buNone/>
            </a:pPr>
            <a:endParaRPr lang="fr-FR" sz="900" dirty="0">
              <a:solidFill>
                <a:schemeClr val="tx2">
                  <a:lumMod val="75000"/>
                </a:schemeClr>
              </a:solidFill>
              <a:cs typeface="Calibri" panose="020F0502020204030204" pitchFamily="34" charset="0"/>
            </a:endParaRPr>
          </a:p>
          <a:p>
            <a:pPr marL="0" indent="0">
              <a:buNone/>
            </a:pPr>
            <a:r>
              <a:rPr lang="fr-FR" sz="1200">
                <a:solidFill>
                  <a:schemeClr val="tx2">
                    <a:lumMod val="75000"/>
                  </a:schemeClr>
                </a:solidFill>
                <a:cs typeface="Calibri" panose="020F0502020204030204" pitchFamily="34" charset="0"/>
              </a:rPr>
              <a:t>Dispensation </a:t>
            </a:r>
            <a:r>
              <a:rPr lang="fr-FR" sz="1200" b="1">
                <a:solidFill>
                  <a:schemeClr val="tx2">
                    <a:lumMod val="75000"/>
                  </a:schemeClr>
                </a:solidFill>
                <a:cs typeface="Calibri" panose="020F0502020204030204" pitchFamily="34" charset="0"/>
              </a:rPr>
              <a:t>par lots </a:t>
            </a:r>
            <a:r>
              <a:rPr lang="fr-FR" sz="1200">
                <a:solidFill>
                  <a:schemeClr val="tx2">
                    <a:lumMod val="75000"/>
                  </a:schemeClr>
                </a:solidFill>
                <a:cs typeface="Calibri" panose="020F0502020204030204" pitchFamily="34" charset="0"/>
              </a:rPr>
              <a:t>et selon le </a:t>
            </a:r>
            <a:r>
              <a:rPr lang="fr-FR" sz="1200" dirty="0">
                <a:solidFill>
                  <a:schemeClr val="tx2">
                    <a:lumMod val="75000"/>
                  </a:schemeClr>
                </a:solidFill>
                <a:cs typeface="Calibri" panose="020F0502020204030204" pitchFamily="34" charset="0"/>
              </a:rPr>
              <a:t>mode de </a:t>
            </a:r>
            <a:r>
              <a:rPr lang="fr-FR" sz="1200" b="1" dirty="0">
                <a:solidFill>
                  <a:schemeClr val="tx2">
                    <a:lumMod val="75000"/>
                  </a:schemeClr>
                </a:solidFill>
                <a:cs typeface="Calibri" panose="020F0502020204030204" pitchFamily="34" charset="0"/>
              </a:rPr>
              <a:t>conservation</a:t>
            </a:r>
            <a:endParaRPr lang="fr-FR" sz="1200" dirty="0">
              <a:solidFill>
                <a:schemeClr val="tx2">
                  <a:lumMod val="75000"/>
                </a:schemeClr>
              </a:solidFill>
            </a:endParaRPr>
          </a:p>
          <a:p>
            <a:pPr marL="0" indent="0">
              <a:buNone/>
            </a:pPr>
            <a:r>
              <a:rPr lang="fr-FR" sz="1200" b="1" dirty="0">
                <a:solidFill>
                  <a:schemeClr val="tx2">
                    <a:lumMod val="75000"/>
                  </a:schemeClr>
                </a:solidFill>
              </a:rPr>
              <a:t>V</a:t>
            </a:r>
            <a:r>
              <a:rPr lang="fr-FR" sz="1200" b="1">
                <a:solidFill>
                  <a:schemeClr val="tx2">
                    <a:lumMod val="75000"/>
                  </a:schemeClr>
                </a:solidFill>
              </a:rPr>
              <a:t>isibilité</a:t>
            </a:r>
            <a:r>
              <a:rPr lang="fr-FR" sz="1200">
                <a:solidFill>
                  <a:schemeClr val="tx2">
                    <a:lumMod val="75000"/>
                  </a:schemeClr>
                </a:solidFill>
              </a:rPr>
              <a:t> </a:t>
            </a:r>
            <a:r>
              <a:rPr lang="fr-FR" sz="1200" dirty="0">
                <a:solidFill>
                  <a:schemeClr val="tx2">
                    <a:lumMod val="75000"/>
                  </a:schemeClr>
                </a:solidFill>
              </a:rPr>
              <a:t>de l’état d’avancement de la production</a:t>
            </a:r>
          </a:p>
          <a:p>
            <a:pPr marL="0" indent="0">
              <a:buNone/>
            </a:pPr>
            <a:endParaRPr lang="fr-FR" sz="900" dirty="0">
              <a:solidFill>
                <a:schemeClr val="tx2">
                  <a:lumMod val="75000"/>
                </a:schemeClr>
              </a:solidFill>
            </a:endParaRPr>
          </a:p>
          <a:p>
            <a:pPr marL="0" indent="0">
              <a:buNone/>
            </a:pPr>
            <a:r>
              <a:rPr lang="fr-FR" sz="1200">
                <a:solidFill>
                  <a:schemeClr val="tx2">
                    <a:lumMod val="75000"/>
                  </a:schemeClr>
                </a:solidFill>
              </a:rPr>
              <a:t>Désattribution / Réattribution </a:t>
            </a:r>
            <a:r>
              <a:rPr lang="fr-FR" sz="1200" dirty="0">
                <a:solidFill>
                  <a:schemeClr val="tx2">
                    <a:lumMod val="75000"/>
                  </a:schemeClr>
                </a:solidFill>
              </a:rPr>
              <a:t>des préparations</a:t>
            </a:r>
          </a:p>
        </p:txBody>
      </p:sp>
      <p:grpSp>
        <p:nvGrpSpPr>
          <p:cNvPr id="14" name="Groupe 13">
            <a:extLst>
              <a:ext uri="{FF2B5EF4-FFF2-40B4-BE49-F238E27FC236}">
                <a16:creationId xmlns:a16="http://schemas.microsoft.com/office/drawing/2014/main" id="{30C523B8-C327-4267-8633-3CBC74499F1F}"/>
              </a:ext>
            </a:extLst>
          </p:cNvPr>
          <p:cNvGrpSpPr/>
          <p:nvPr/>
        </p:nvGrpSpPr>
        <p:grpSpPr>
          <a:xfrm>
            <a:off x="361953" y="4855279"/>
            <a:ext cx="7864614" cy="207785"/>
            <a:chOff x="361953" y="4855279"/>
            <a:chExt cx="7864614" cy="207785"/>
          </a:xfrm>
        </p:grpSpPr>
        <p:sp>
          <p:nvSpPr>
            <p:cNvPr id="19" name="Flèche : chevron 18">
              <a:extLst>
                <a:ext uri="{FF2B5EF4-FFF2-40B4-BE49-F238E27FC236}">
                  <a16:creationId xmlns:a16="http://schemas.microsoft.com/office/drawing/2014/main" id="{13BDB7D4-8F05-45DE-B879-95AEE8A1445C}"/>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20" name="Flèche : chevron 19">
              <a:extLst>
                <a:ext uri="{FF2B5EF4-FFF2-40B4-BE49-F238E27FC236}">
                  <a16:creationId xmlns:a16="http://schemas.microsoft.com/office/drawing/2014/main" id="{7359D48D-3C2A-49E4-B81A-CD5ACA21FF9B}"/>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21" name="Flèche : chevron 20">
              <a:extLst>
                <a:ext uri="{FF2B5EF4-FFF2-40B4-BE49-F238E27FC236}">
                  <a16:creationId xmlns:a16="http://schemas.microsoft.com/office/drawing/2014/main" id="{69858D3A-C7DC-4264-AEC2-24C4521DF02A}"/>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2" name="Flèche : chevron 21">
              <a:extLst>
                <a:ext uri="{FF2B5EF4-FFF2-40B4-BE49-F238E27FC236}">
                  <a16:creationId xmlns:a16="http://schemas.microsoft.com/office/drawing/2014/main" id="{BE7D2B26-67F3-415E-A174-9DF8D2C8EA47}"/>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3688479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15</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8FB400A3-9CD7-4453-B11B-9CE4BDDE4E3C}"/>
              </a:ext>
            </a:extLst>
          </p:cNvPr>
          <p:cNvPicPr>
            <a:picLocks noChangeAspect="1"/>
          </p:cNvPicPr>
          <p:nvPr/>
        </p:nvPicPr>
        <p:blipFill>
          <a:blip r:embed="rId6"/>
          <a:stretch>
            <a:fillRect/>
          </a:stretch>
        </p:blipFill>
        <p:spPr>
          <a:xfrm>
            <a:off x="6422372" y="1167599"/>
            <a:ext cx="2395255" cy="2177130"/>
          </a:xfrm>
          <a:prstGeom prst="rect">
            <a:avLst/>
          </a:prstGeom>
        </p:spPr>
      </p:pic>
      <p:sp>
        <p:nvSpPr>
          <p:cNvPr id="2" name="Flèche : pentagone 1">
            <a:extLst>
              <a:ext uri="{FF2B5EF4-FFF2-40B4-BE49-F238E27FC236}">
                <a16:creationId xmlns:a16="http://schemas.microsoft.com/office/drawing/2014/main" id="{C54F0A92-E981-41BA-8A02-39E76CE68195}"/>
              </a:ext>
            </a:extLst>
          </p:cNvPr>
          <p:cNvSpPr/>
          <p:nvPr/>
        </p:nvSpPr>
        <p:spPr>
          <a:xfrm>
            <a:off x="137824" y="1046914"/>
            <a:ext cx="4415662" cy="46166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64744" y="1086808"/>
            <a:ext cx="4227184" cy="3899814"/>
          </a:xfrm>
        </p:spPr>
        <p:txBody>
          <a:bodyPr>
            <a:noAutofit/>
          </a:bodyPr>
          <a:lstStyle/>
          <a:p>
            <a:pPr marL="0" indent="0">
              <a:buNone/>
            </a:pPr>
            <a:r>
              <a:rPr lang="fr-FR" sz="1600" b="1" dirty="0">
                <a:solidFill>
                  <a:schemeClr val="bg1"/>
                </a:solidFill>
              </a:rPr>
              <a:t>En pharmacotechnie : encodage et dispensation</a:t>
            </a:r>
          </a:p>
          <a:p>
            <a:pPr marL="0" indent="0">
              <a:buNone/>
            </a:pPr>
            <a:endParaRPr lang="fr-FR" sz="800" b="1" u="sng" cap="small" dirty="0">
              <a:solidFill>
                <a:schemeClr val="tx2">
                  <a:lumMod val="75000"/>
                </a:schemeClr>
              </a:solidFill>
            </a:endParaRPr>
          </a:p>
          <a:p>
            <a:pPr marL="0" indent="0">
              <a:buNone/>
            </a:pPr>
            <a:r>
              <a:rPr lang="fr-FR" sz="1200" dirty="0">
                <a:solidFill>
                  <a:schemeClr val="tx2">
                    <a:lumMod val="75000"/>
                  </a:schemeClr>
                </a:solidFill>
              </a:rPr>
              <a:t>Matériel nécessaire:</a:t>
            </a:r>
          </a:p>
          <a:p>
            <a:pPr>
              <a:buFont typeface="Wingdings" panose="05000000000000000000" pitchFamily="2" charset="2"/>
              <a:buChar char="v"/>
            </a:pPr>
            <a:r>
              <a:rPr lang="fr-FR" sz="1200" dirty="0">
                <a:solidFill>
                  <a:schemeClr val="tx2">
                    <a:lumMod val="75000"/>
                  </a:schemeClr>
                </a:solidFill>
              </a:rPr>
              <a:t>Puces RFID</a:t>
            </a:r>
          </a:p>
          <a:p>
            <a:pPr>
              <a:buFont typeface="Wingdings" panose="05000000000000000000" pitchFamily="2" charset="2"/>
              <a:buChar char="v"/>
            </a:pPr>
            <a:r>
              <a:rPr lang="fr-FR" sz="1200" dirty="0">
                <a:solidFill>
                  <a:schemeClr val="tx2">
                    <a:lumMod val="75000"/>
                  </a:schemeClr>
                </a:solidFill>
              </a:rPr>
              <a:t>Antenne d’encodage</a:t>
            </a:r>
          </a:p>
          <a:p>
            <a:pPr>
              <a:buFont typeface="Wingdings" panose="05000000000000000000" pitchFamily="2" charset="2"/>
              <a:buChar char="v"/>
            </a:pPr>
            <a:r>
              <a:rPr lang="fr-FR" sz="1200" dirty="0">
                <a:solidFill>
                  <a:schemeClr val="tx2">
                    <a:lumMod val="75000"/>
                  </a:schemeClr>
                </a:solidFill>
              </a:rPr>
              <a:t>Antenne de libération</a:t>
            </a:r>
          </a:p>
          <a:p>
            <a:pPr>
              <a:buFontTx/>
              <a:buChar char="-"/>
            </a:pPr>
            <a:endParaRPr lang="fr-FR" sz="700" dirty="0">
              <a:solidFill>
                <a:schemeClr val="tx2">
                  <a:lumMod val="75000"/>
                </a:schemeClr>
              </a:solidFill>
            </a:endParaRPr>
          </a:p>
          <a:p>
            <a:pPr marL="0" indent="0">
              <a:buNone/>
            </a:pPr>
            <a:r>
              <a:rPr lang="fr-FR" sz="1200" b="1" dirty="0">
                <a:solidFill>
                  <a:schemeClr val="tx2">
                    <a:lumMod val="75000"/>
                  </a:schemeClr>
                </a:solidFill>
              </a:rPr>
              <a:t>Interfaces logiciels</a:t>
            </a:r>
          </a:p>
          <a:p>
            <a:pPr marL="0" indent="0">
              <a:buNone/>
            </a:pPr>
            <a:r>
              <a:rPr lang="fr-FR" sz="1200">
                <a:solidFill>
                  <a:schemeClr val="tx2">
                    <a:lumMod val="75000"/>
                  </a:schemeClr>
                </a:solidFill>
              </a:rPr>
              <a:t>Logiciels RFID / Drugcam</a:t>
            </a:r>
            <a:r>
              <a:rPr lang="fr-FR" sz="1200">
                <a:solidFill>
                  <a:schemeClr val="tx2">
                    <a:lumMod val="75000"/>
                  </a:schemeClr>
                </a:solidFill>
                <a:cs typeface="Calibri" panose="020F0502020204030204" pitchFamily="34" charset="0"/>
              </a:rPr>
              <a:t>® </a:t>
            </a:r>
            <a:r>
              <a:rPr lang="fr-FR" sz="1200">
                <a:solidFill>
                  <a:schemeClr val="tx2">
                    <a:lumMod val="75000"/>
                  </a:schemeClr>
                </a:solidFill>
              </a:rPr>
              <a:t>/ CHIMIO</a:t>
            </a:r>
            <a:r>
              <a:rPr lang="fr-FR" sz="1200" dirty="0">
                <a:solidFill>
                  <a:schemeClr val="tx2">
                    <a:lumMod val="75000"/>
                  </a:schemeClr>
                </a:solidFill>
                <a:cs typeface="Calibri" panose="020F0502020204030204" pitchFamily="34" charset="0"/>
              </a:rPr>
              <a:t>®</a:t>
            </a:r>
          </a:p>
          <a:p>
            <a:pPr marL="0" indent="0">
              <a:buNone/>
            </a:pPr>
            <a:r>
              <a:rPr lang="fr-FR" sz="1200">
                <a:solidFill>
                  <a:schemeClr val="tx2">
                    <a:lumMod val="75000"/>
                  </a:schemeClr>
                </a:solidFill>
                <a:cs typeface="Calibri" panose="020F0502020204030204" pitchFamily="34" charset="0"/>
              </a:rPr>
              <a:t>Modules métiers </a:t>
            </a:r>
            <a:r>
              <a:rPr lang="fr-FR" sz="1200" dirty="0">
                <a:solidFill>
                  <a:schemeClr val="tx2">
                    <a:lumMod val="75000"/>
                  </a:schemeClr>
                </a:solidFill>
                <a:cs typeface="Calibri" panose="020F0502020204030204" pitchFamily="34" charset="0"/>
              </a:rPr>
              <a:t>(pharmacie, transport, services </a:t>
            </a:r>
            <a:r>
              <a:rPr lang="fr-FR" sz="1200">
                <a:solidFill>
                  <a:schemeClr val="tx2">
                    <a:lumMod val="75000"/>
                  </a:schemeClr>
                </a:solidFill>
                <a:cs typeface="Calibri" panose="020F0502020204030204" pitchFamily="34" charset="0"/>
              </a:rPr>
              <a:t>de soins)</a:t>
            </a:r>
            <a:endParaRPr lang="fr-FR" sz="1200" dirty="0">
              <a:solidFill>
                <a:schemeClr val="tx2">
                  <a:lumMod val="75000"/>
                </a:schemeClr>
              </a:solidFill>
              <a:cs typeface="Calibri" panose="020F0502020204030204" pitchFamily="34" charset="0"/>
            </a:endParaRPr>
          </a:p>
          <a:p>
            <a:pPr marL="0" indent="0">
              <a:buNone/>
            </a:pPr>
            <a:endParaRPr lang="fr-FR" sz="900" dirty="0">
              <a:solidFill>
                <a:schemeClr val="tx2">
                  <a:lumMod val="75000"/>
                </a:schemeClr>
              </a:solidFill>
              <a:cs typeface="Calibri" panose="020F0502020204030204" pitchFamily="34" charset="0"/>
            </a:endParaRPr>
          </a:p>
          <a:p>
            <a:pPr marL="0" indent="0">
              <a:buNone/>
            </a:pPr>
            <a:r>
              <a:rPr lang="fr-FR" sz="1200">
                <a:solidFill>
                  <a:schemeClr val="tx2">
                    <a:lumMod val="75000"/>
                  </a:schemeClr>
                </a:solidFill>
                <a:cs typeface="Calibri" panose="020F0502020204030204" pitchFamily="34" charset="0"/>
              </a:rPr>
              <a:t>Dispensation </a:t>
            </a:r>
            <a:r>
              <a:rPr lang="fr-FR" sz="1200" b="1">
                <a:solidFill>
                  <a:schemeClr val="tx2">
                    <a:lumMod val="75000"/>
                  </a:schemeClr>
                </a:solidFill>
                <a:cs typeface="Calibri" panose="020F0502020204030204" pitchFamily="34" charset="0"/>
              </a:rPr>
              <a:t>par lots </a:t>
            </a:r>
            <a:r>
              <a:rPr lang="fr-FR" sz="1200">
                <a:solidFill>
                  <a:schemeClr val="tx2">
                    <a:lumMod val="75000"/>
                  </a:schemeClr>
                </a:solidFill>
                <a:cs typeface="Calibri" panose="020F0502020204030204" pitchFamily="34" charset="0"/>
              </a:rPr>
              <a:t>et selon le </a:t>
            </a:r>
            <a:r>
              <a:rPr lang="fr-FR" sz="1200" dirty="0">
                <a:solidFill>
                  <a:schemeClr val="tx2">
                    <a:lumMod val="75000"/>
                  </a:schemeClr>
                </a:solidFill>
                <a:cs typeface="Calibri" panose="020F0502020204030204" pitchFamily="34" charset="0"/>
              </a:rPr>
              <a:t>mode de </a:t>
            </a:r>
            <a:r>
              <a:rPr lang="fr-FR" sz="1200" b="1" dirty="0">
                <a:solidFill>
                  <a:schemeClr val="tx2">
                    <a:lumMod val="75000"/>
                  </a:schemeClr>
                </a:solidFill>
                <a:cs typeface="Calibri" panose="020F0502020204030204" pitchFamily="34" charset="0"/>
              </a:rPr>
              <a:t>conservation</a:t>
            </a:r>
            <a:endParaRPr lang="fr-FR" sz="1200" dirty="0">
              <a:solidFill>
                <a:schemeClr val="tx2">
                  <a:lumMod val="75000"/>
                </a:schemeClr>
              </a:solidFill>
            </a:endParaRPr>
          </a:p>
          <a:p>
            <a:pPr marL="0" indent="0">
              <a:buNone/>
            </a:pPr>
            <a:r>
              <a:rPr lang="fr-FR" sz="1200" b="1" dirty="0">
                <a:solidFill>
                  <a:schemeClr val="tx2">
                    <a:lumMod val="75000"/>
                  </a:schemeClr>
                </a:solidFill>
              </a:rPr>
              <a:t>V</a:t>
            </a:r>
            <a:r>
              <a:rPr lang="fr-FR" sz="1200" b="1">
                <a:solidFill>
                  <a:schemeClr val="tx2">
                    <a:lumMod val="75000"/>
                  </a:schemeClr>
                </a:solidFill>
              </a:rPr>
              <a:t>isibilité</a:t>
            </a:r>
            <a:r>
              <a:rPr lang="fr-FR" sz="1200">
                <a:solidFill>
                  <a:schemeClr val="tx2">
                    <a:lumMod val="75000"/>
                  </a:schemeClr>
                </a:solidFill>
              </a:rPr>
              <a:t> </a:t>
            </a:r>
            <a:r>
              <a:rPr lang="fr-FR" sz="1200" dirty="0">
                <a:solidFill>
                  <a:schemeClr val="tx2">
                    <a:lumMod val="75000"/>
                  </a:schemeClr>
                </a:solidFill>
              </a:rPr>
              <a:t>de l’état d’avancement de la production</a:t>
            </a:r>
          </a:p>
          <a:p>
            <a:pPr marL="0" indent="0">
              <a:buNone/>
            </a:pPr>
            <a:endParaRPr lang="fr-FR" sz="900" dirty="0">
              <a:solidFill>
                <a:schemeClr val="tx2">
                  <a:lumMod val="75000"/>
                </a:schemeClr>
              </a:solidFill>
            </a:endParaRPr>
          </a:p>
          <a:p>
            <a:pPr marL="0" indent="0">
              <a:buNone/>
            </a:pPr>
            <a:r>
              <a:rPr lang="fr-FR" sz="1200">
                <a:solidFill>
                  <a:schemeClr val="tx2">
                    <a:lumMod val="75000"/>
                  </a:schemeClr>
                </a:solidFill>
              </a:rPr>
              <a:t>Désattribution / Réattribution </a:t>
            </a:r>
            <a:r>
              <a:rPr lang="fr-FR" sz="1200" dirty="0">
                <a:solidFill>
                  <a:schemeClr val="tx2">
                    <a:lumMod val="75000"/>
                  </a:schemeClr>
                </a:solidFill>
              </a:rPr>
              <a:t>des préparations</a:t>
            </a:r>
          </a:p>
        </p:txBody>
      </p:sp>
      <p:pic>
        <p:nvPicPr>
          <p:cNvPr id="13" name="Oncology_FR">
            <a:hlinkClick r:id="" action="ppaction://media"/>
            <a:extLst>
              <a:ext uri="{FF2B5EF4-FFF2-40B4-BE49-F238E27FC236}">
                <a16:creationId xmlns:a16="http://schemas.microsoft.com/office/drawing/2014/main" id="{EB2EE935-9FFD-440D-A15B-BDC8734F1686}"/>
              </a:ext>
            </a:extLst>
          </p:cNvPr>
          <p:cNvPicPr>
            <a:picLocks noChangeAspect="1"/>
          </p:cNvPicPr>
          <p:nvPr>
            <a:videoFile r:link="rId1"/>
            <p:extLst>
              <p:ext uri="{DAA4B4D4-6D71-4841-9C94-3DE7FCFB9230}">
                <p14:media xmlns:p14="http://schemas.microsoft.com/office/powerpoint/2010/main" r:embed="rId2">
                  <p14:trim st="1359" end="53446.6666"/>
                </p14:media>
              </p:ext>
            </p:extLst>
          </p:nvPr>
        </p:nvPicPr>
        <p:blipFill>
          <a:blip r:embed="rId7"/>
          <a:stretch>
            <a:fillRect/>
          </a:stretch>
        </p:blipFill>
        <p:spPr>
          <a:xfrm>
            <a:off x="4283968" y="3141850"/>
            <a:ext cx="3517580" cy="1668102"/>
          </a:xfrm>
          <a:prstGeom prst="rect">
            <a:avLst/>
          </a:prstGeom>
          <a:ln>
            <a:solidFill>
              <a:schemeClr val="accent1"/>
            </a:solidFill>
          </a:ln>
        </p:spPr>
      </p:pic>
      <p:grpSp>
        <p:nvGrpSpPr>
          <p:cNvPr id="19" name="Groupe 18">
            <a:extLst>
              <a:ext uri="{FF2B5EF4-FFF2-40B4-BE49-F238E27FC236}">
                <a16:creationId xmlns:a16="http://schemas.microsoft.com/office/drawing/2014/main" id="{C021133E-7BFF-4CCF-8165-2C8914DB1144}"/>
              </a:ext>
            </a:extLst>
          </p:cNvPr>
          <p:cNvGrpSpPr/>
          <p:nvPr/>
        </p:nvGrpSpPr>
        <p:grpSpPr>
          <a:xfrm>
            <a:off x="361953" y="4855279"/>
            <a:ext cx="7864614" cy="207785"/>
            <a:chOff x="361953" y="4855279"/>
            <a:chExt cx="7864614" cy="207785"/>
          </a:xfrm>
        </p:grpSpPr>
        <p:sp>
          <p:nvSpPr>
            <p:cNvPr id="20" name="Flèche : chevron 19">
              <a:extLst>
                <a:ext uri="{FF2B5EF4-FFF2-40B4-BE49-F238E27FC236}">
                  <a16:creationId xmlns:a16="http://schemas.microsoft.com/office/drawing/2014/main" id="{A58E9FCB-54A2-44FE-A595-C66116E135C2}"/>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21" name="Flèche : chevron 20">
              <a:extLst>
                <a:ext uri="{FF2B5EF4-FFF2-40B4-BE49-F238E27FC236}">
                  <a16:creationId xmlns:a16="http://schemas.microsoft.com/office/drawing/2014/main" id="{E933A372-E7C4-496E-8642-283EF95D58B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22" name="Flèche : chevron 21">
              <a:extLst>
                <a:ext uri="{FF2B5EF4-FFF2-40B4-BE49-F238E27FC236}">
                  <a16:creationId xmlns:a16="http://schemas.microsoft.com/office/drawing/2014/main" id="{F0C68984-DD68-4DFF-9A4D-4DC431317DF9}"/>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3" name="Flèche : chevron 22">
              <a:extLst>
                <a:ext uri="{FF2B5EF4-FFF2-40B4-BE49-F238E27FC236}">
                  <a16:creationId xmlns:a16="http://schemas.microsoft.com/office/drawing/2014/main" id="{2484D2A0-6C6F-40E6-87EF-B1398EFFA9C8}"/>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4" name="ZoneTexte 3">
            <a:extLst>
              <a:ext uri="{FF2B5EF4-FFF2-40B4-BE49-F238E27FC236}">
                <a16:creationId xmlns:a16="http://schemas.microsoft.com/office/drawing/2014/main" id="{A1D6C3E5-88EF-47FC-97C0-E608A00C6594}"/>
              </a:ext>
            </a:extLst>
          </p:cNvPr>
          <p:cNvSpPr txBox="1"/>
          <p:nvPr/>
        </p:nvSpPr>
        <p:spPr>
          <a:xfrm>
            <a:off x="7811456" y="4652123"/>
            <a:ext cx="861251" cy="169277"/>
          </a:xfrm>
          <a:prstGeom prst="rect">
            <a:avLst/>
          </a:prstGeom>
          <a:noFill/>
        </p:spPr>
        <p:txBody>
          <a:bodyPr wrap="square" rtlCol="0">
            <a:spAutoFit/>
          </a:bodyPr>
          <a:lstStyle/>
          <a:p>
            <a:r>
              <a:rPr lang="fr-FR" sz="500">
                <a:solidFill>
                  <a:srgbClr val="C9BBA1"/>
                </a:solidFill>
              </a:rPr>
              <a:t>Source BIOLOG-ID</a:t>
            </a:r>
          </a:p>
        </p:txBody>
      </p:sp>
    </p:spTree>
    <p:extLst>
      <p:ext uri="{BB962C8B-B14F-4D97-AF65-F5344CB8AC3E}">
        <p14:creationId xmlns:p14="http://schemas.microsoft.com/office/powerpoint/2010/main" val="18551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16</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4"/>
          <a:stretch>
            <a:fillRect/>
          </a:stretch>
        </p:blipFill>
        <p:spPr>
          <a:xfrm>
            <a:off x="6444208" y="1165950"/>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5"/>
          <a:stretch>
            <a:fillRect/>
          </a:stretch>
        </p:blipFill>
        <p:spPr>
          <a:xfrm>
            <a:off x="5803466" y="3230211"/>
            <a:ext cx="3044696" cy="1423064"/>
          </a:xfrm>
          <a:prstGeom prst="rect">
            <a:avLst/>
          </a:prstGeom>
        </p:spPr>
      </p:pic>
      <p:sp>
        <p:nvSpPr>
          <p:cNvPr id="2" name="Flèche : pentagone 1">
            <a:extLst>
              <a:ext uri="{FF2B5EF4-FFF2-40B4-BE49-F238E27FC236}">
                <a16:creationId xmlns:a16="http://schemas.microsoft.com/office/drawing/2014/main" id="{7F85CF8C-52C2-4DFD-B6A3-A754A3C526A6}"/>
              </a:ext>
            </a:extLst>
          </p:cNvPr>
          <p:cNvSpPr/>
          <p:nvPr/>
        </p:nvSpPr>
        <p:spPr>
          <a:xfrm>
            <a:off x="107504" y="1009518"/>
            <a:ext cx="4527075" cy="482112"/>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62113" y="1049486"/>
            <a:ext cx="4409887" cy="3394472"/>
          </a:xfrm>
        </p:spPr>
        <p:txBody>
          <a:bodyPr>
            <a:normAutofit/>
          </a:bodyPr>
          <a:lstStyle/>
          <a:p>
            <a:pPr marL="0" indent="0">
              <a:buNone/>
            </a:pPr>
            <a:r>
              <a:rPr lang="fr-FR" sz="1600" b="1">
                <a:solidFill>
                  <a:schemeClr val="bg1"/>
                </a:solidFill>
              </a:rPr>
              <a:t>Dans les services de soins : étape de réception</a:t>
            </a:r>
          </a:p>
          <a:p>
            <a:pPr marL="0" indent="0">
              <a:buNone/>
            </a:pPr>
            <a:endParaRPr lang="fr-FR" sz="1100" b="1" u="sng" cap="small"/>
          </a:p>
          <a:p>
            <a:pPr marL="0" indent="0">
              <a:buNone/>
            </a:pPr>
            <a:r>
              <a:rPr lang="fr-FR" sz="1200">
                <a:solidFill>
                  <a:schemeClr val="tx2">
                    <a:lumMod val="75000"/>
                  </a:schemeClr>
                </a:solidFill>
              </a:rPr>
              <a:t>Bornes de réception permettant la </a:t>
            </a:r>
            <a:r>
              <a:rPr lang="fr-FR" sz="1200" b="1">
                <a:solidFill>
                  <a:schemeClr val="tx2">
                    <a:lumMod val="75000"/>
                  </a:schemeClr>
                </a:solidFill>
              </a:rPr>
              <a:t>réception par lots</a:t>
            </a:r>
          </a:p>
          <a:p>
            <a:pPr marL="0" indent="0">
              <a:buNone/>
            </a:pPr>
            <a:endParaRPr lang="fr-FR" sz="1200" b="1" u="sng">
              <a:solidFill>
                <a:schemeClr val="tx2">
                  <a:lumMod val="75000"/>
                </a:schemeClr>
              </a:solidFill>
            </a:endParaRPr>
          </a:p>
          <a:p>
            <a:pPr marL="0" indent="0">
              <a:buNone/>
            </a:pPr>
            <a:r>
              <a:rPr lang="fr-FR" sz="1200">
                <a:solidFill>
                  <a:schemeClr val="tx2">
                    <a:lumMod val="75000"/>
                  </a:schemeClr>
                </a:solidFill>
              </a:rPr>
              <a:t>Nombreuses informations dans le module du logiciel RFID :</a:t>
            </a:r>
          </a:p>
          <a:p>
            <a:pPr>
              <a:buFont typeface="Wingdings" panose="05000000000000000000" pitchFamily="2" charset="2"/>
              <a:buChar char="v"/>
            </a:pPr>
            <a:r>
              <a:rPr lang="fr-FR" sz="1200">
                <a:solidFill>
                  <a:schemeClr val="tx2">
                    <a:lumMod val="75000"/>
                  </a:schemeClr>
                </a:solidFill>
              </a:rPr>
              <a:t>Lieu de réception</a:t>
            </a:r>
          </a:p>
          <a:p>
            <a:pPr>
              <a:buFont typeface="Wingdings" panose="05000000000000000000" pitchFamily="2" charset="2"/>
              <a:buChar char="v"/>
            </a:pPr>
            <a:r>
              <a:rPr lang="fr-FR" sz="1200">
                <a:solidFill>
                  <a:schemeClr val="tx2">
                    <a:lumMod val="75000"/>
                  </a:schemeClr>
                </a:solidFill>
              </a:rPr>
              <a:t>Date et heure de réception</a:t>
            </a:r>
          </a:p>
          <a:p>
            <a:pPr>
              <a:buFont typeface="Wingdings" panose="05000000000000000000" pitchFamily="2" charset="2"/>
              <a:buChar char="v"/>
            </a:pPr>
            <a:r>
              <a:rPr lang="fr-FR" sz="1200">
                <a:solidFill>
                  <a:schemeClr val="tx2">
                    <a:lumMod val="75000"/>
                  </a:schemeClr>
                </a:solidFill>
              </a:rPr>
              <a:t>Mode de conservation des préparations</a:t>
            </a:r>
          </a:p>
          <a:p>
            <a:pPr marL="0" indent="0">
              <a:buNone/>
            </a:pPr>
            <a:endParaRPr lang="fr-FR" sz="1100">
              <a:latin typeface="Calibri" panose="020F0502020204030204" pitchFamily="34" charset="0"/>
              <a:cs typeface="Calibri" panose="020F0502020204030204" pitchFamily="34" charset="0"/>
            </a:endParaRPr>
          </a:p>
        </p:txBody>
      </p:sp>
      <p:grpSp>
        <p:nvGrpSpPr>
          <p:cNvPr id="13" name="Groupe 12">
            <a:extLst>
              <a:ext uri="{FF2B5EF4-FFF2-40B4-BE49-F238E27FC236}">
                <a16:creationId xmlns:a16="http://schemas.microsoft.com/office/drawing/2014/main" id="{B4A86E87-FA60-4A09-877C-37A52D44B238}"/>
              </a:ext>
            </a:extLst>
          </p:cNvPr>
          <p:cNvGrpSpPr/>
          <p:nvPr/>
        </p:nvGrpSpPr>
        <p:grpSpPr>
          <a:xfrm>
            <a:off x="361953" y="4855279"/>
            <a:ext cx="7864614" cy="207785"/>
            <a:chOff x="361953" y="4855279"/>
            <a:chExt cx="7864614" cy="207785"/>
          </a:xfrm>
        </p:grpSpPr>
        <p:sp>
          <p:nvSpPr>
            <p:cNvPr id="14" name="Flèche : chevron 13">
              <a:extLst>
                <a:ext uri="{FF2B5EF4-FFF2-40B4-BE49-F238E27FC236}">
                  <a16:creationId xmlns:a16="http://schemas.microsoft.com/office/drawing/2014/main" id="{1C376EBC-22AA-4688-B358-0BE86E197796}"/>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5" name="Flèche : chevron 14">
              <a:extLst>
                <a:ext uri="{FF2B5EF4-FFF2-40B4-BE49-F238E27FC236}">
                  <a16:creationId xmlns:a16="http://schemas.microsoft.com/office/drawing/2014/main" id="{FA3EEDC6-0345-422F-8F02-41E23970AC8A}"/>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16" name="Flèche : chevron 15">
              <a:extLst>
                <a:ext uri="{FF2B5EF4-FFF2-40B4-BE49-F238E27FC236}">
                  <a16:creationId xmlns:a16="http://schemas.microsoft.com/office/drawing/2014/main" id="{02CB397C-54C3-4047-A970-0B61595F9A87}"/>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7" name="Flèche : chevron 16">
              <a:extLst>
                <a:ext uri="{FF2B5EF4-FFF2-40B4-BE49-F238E27FC236}">
                  <a16:creationId xmlns:a16="http://schemas.microsoft.com/office/drawing/2014/main" id="{96E2E697-01E1-42FB-841D-9A2675C06E03}"/>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1961263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59A63BB-C847-1809-60F0-99C5582FA13F}"/>
              </a:ext>
            </a:extLst>
          </p:cNvPr>
          <p:cNvSpPr/>
          <p:nvPr/>
        </p:nvSpPr>
        <p:spPr>
          <a:xfrm>
            <a:off x="179512" y="282882"/>
            <a:ext cx="8856984"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17</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6"/>
          <a:stretch>
            <a:fillRect/>
          </a:stretch>
        </p:blipFill>
        <p:spPr>
          <a:xfrm>
            <a:off x="6444208" y="1165950"/>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7"/>
          <a:stretch>
            <a:fillRect/>
          </a:stretch>
        </p:blipFill>
        <p:spPr>
          <a:xfrm>
            <a:off x="5803466" y="3230211"/>
            <a:ext cx="3044696" cy="1423064"/>
          </a:xfrm>
          <a:prstGeom prst="rect">
            <a:avLst/>
          </a:prstGeom>
        </p:spPr>
      </p:pic>
      <p:pic>
        <p:nvPicPr>
          <p:cNvPr id="20" name="Oncology_FR">
            <a:hlinkClick r:id="" action="ppaction://media"/>
            <a:extLst>
              <a:ext uri="{FF2B5EF4-FFF2-40B4-BE49-F238E27FC236}">
                <a16:creationId xmlns:a16="http://schemas.microsoft.com/office/drawing/2014/main" id="{EA006459-8551-458F-A87D-3C6CB39359D8}"/>
              </a:ext>
            </a:extLst>
          </p:cNvPr>
          <p:cNvPicPr>
            <a:picLocks noChangeAspect="1"/>
          </p:cNvPicPr>
          <p:nvPr>
            <a:videoFile r:link="rId1"/>
            <p:extLst>
              <p:ext uri="{DAA4B4D4-6D71-4841-9C94-3DE7FCFB9230}">
                <p14:media xmlns:p14="http://schemas.microsoft.com/office/powerpoint/2010/main" r:embed="rId2">
                  <p14:trim st="31602" end="24261.6666"/>
                </p14:media>
              </p:ext>
            </p:extLst>
          </p:nvPr>
        </p:nvPicPr>
        <p:blipFill>
          <a:blip r:embed="rId8"/>
          <a:stretch>
            <a:fillRect/>
          </a:stretch>
        </p:blipFill>
        <p:spPr>
          <a:xfrm>
            <a:off x="1844411" y="3144815"/>
            <a:ext cx="3402722" cy="1613634"/>
          </a:xfrm>
          <a:prstGeom prst="rect">
            <a:avLst/>
          </a:prstGeom>
          <a:ln>
            <a:solidFill>
              <a:srgbClr val="0F78D1"/>
            </a:solidFill>
          </a:ln>
        </p:spPr>
      </p:pic>
      <p:sp>
        <p:nvSpPr>
          <p:cNvPr id="2" name="Flèche : pentagone 1">
            <a:extLst>
              <a:ext uri="{FF2B5EF4-FFF2-40B4-BE49-F238E27FC236}">
                <a16:creationId xmlns:a16="http://schemas.microsoft.com/office/drawing/2014/main" id="{7F85CF8C-52C2-4DFD-B6A3-A754A3C526A6}"/>
              </a:ext>
            </a:extLst>
          </p:cNvPr>
          <p:cNvSpPr/>
          <p:nvPr/>
        </p:nvSpPr>
        <p:spPr>
          <a:xfrm>
            <a:off x="107504" y="1009518"/>
            <a:ext cx="4527075" cy="482112"/>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62113" y="1049486"/>
            <a:ext cx="4409887" cy="3394472"/>
          </a:xfrm>
        </p:spPr>
        <p:txBody>
          <a:bodyPr>
            <a:normAutofit/>
          </a:bodyPr>
          <a:lstStyle/>
          <a:p>
            <a:pPr marL="0" indent="0">
              <a:buNone/>
            </a:pPr>
            <a:r>
              <a:rPr lang="fr-FR" sz="1600" b="1">
                <a:solidFill>
                  <a:schemeClr val="bg1"/>
                </a:solidFill>
              </a:rPr>
              <a:t>Dans les services de soins : étape de réception</a:t>
            </a:r>
          </a:p>
          <a:p>
            <a:pPr marL="0" indent="0">
              <a:buNone/>
            </a:pPr>
            <a:endParaRPr lang="fr-FR" sz="1100" b="1" u="sng" cap="small"/>
          </a:p>
          <a:p>
            <a:pPr marL="0" indent="0">
              <a:buNone/>
            </a:pPr>
            <a:r>
              <a:rPr lang="fr-FR" sz="1200">
                <a:solidFill>
                  <a:schemeClr val="tx2">
                    <a:lumMod val="75000"/>
                  </a:schemeClr>
                </a:solidFill>
              </a:rPr>
              <a:t>Bornes de réception permettant la </a:t>
            </a:r>
            <a:r>
              <a:rPr lang="fr-FR" sz="1200" b="1" u="sng">
                <a:solidFill>
                  <a:schemeClr val="tx2">
                    <a:lumMod val="75000"/>
                  </a:schemeClr>
                </a:solidFill>
              </a:rPr>
              <a:t>réception par lots</a:t>
            </a:r>
          </a:p>
          <a:p>
            <a:pPr marL="0" indent="0">
              <a:buNone/>
            </a:pPr>
            <a:endParaRPr lang="fr-FR" sz="1200" b="1" u="sng">
              <a:solidFill>
                <a:schemeClr val="tx2">
                  <a:lumMod val="75000"/>
                </a:schemeClr>
              </a:solidFill>
            </a:endParaRPr>
          </a:p>
          <a:p>
            <a:pPr marL="0" indent="0">
              <a:buNone/>
            </a:pPr>
            <a:r>
              <a:rPr lang="fr-FR" sz="1200">
                <a:solidFill>
                  <a:schemeClr val="tx2">
                    <a:lumMod val="75000"/>
                  </a:schemeClr>
                </a:solidFill>
              </a:rPr>
              <a:t>Nombreuses informations dans le module du logiciel RFID :</a:t>
            </a:r>
          </a:p>
          <a:p>
            <a:pPr>
              <a:buFont typeface="Wingdings" panose="05000000000000000000" pitchFamily="2" charset="2"/>
              <a:buChar char="v"/>
            </a:pPr>
            <a:r>
              <a:rPr lang="fr-FR" sz="1200">
                <a:solidFill>
                  <a:schemeClr val="tx2">
                    <a:lumMod val="75000"/>
                  </a:schemeClr>
                </a:solidFill>
              </a:rPr>
              <a:t>Lieu de réception</a:t>
            </a:r>
          </a:p>
          <a:p>
            <a:pPr>
              <a:buFont typeface="Wingdings" panose="05000000000000000000" pitchFamily="2" charset="2"/>
              <a:buChar char="v"/>
            </a:pPr>
            <a:r>
              <a:rPr lang="fr-FR" sz="1200">
                <a:solidFill>
                  <a:schemeClr val="tx2">
                    <a:lumMod val="75000"/>
                  </a:schemeClr>
                </a:solidFill>
              </a:rPr>
              <a:t>Date et heure de réception</a:t>
            </a:r>
          </a:p>
          <a:p>
            <a:pPr>
              <a:buFont typeface="Wingdings" panose="05000000000000000000" pitchFamily="2" charset="2"/>
              <a:buChar char="v"/>
            </a:pPr>
            <a:r>
              <a:rPr lang="fr-FR" sz="1200">
                <a:solidFill>
                  <a:schemeClr val="tx2">
                    <a:lumMod val="75000"/>
                  </a:schemeClr>
                </a:solidFill>
              </a:rPr>
              <a:t>Mode de conservation des préparations</a:t>
            </a:r>
          </a:p>
          <a:p>
            <a:pPr marL="0" indent="0">
              <a:buNone/>
            </a:pPr>
            <a:endParaRPr lang="fr-FR" sz="1100">
              <a:latin typeface="Calibri" panose="020F0502020204030204" pitchFamily="34" charset="0"/>
              <a:cs typeface="Calibri" panose="020F0502020204030204" pitchFamily="34" charset="0"/>
            </a:endParaRPr>
          </a:p>
        </p:txBody>
      </p:sp>
      <p:grpSp>
        <p:nvGrpSpPr>
          <p:cNvPr id="13" name="Groupe 12">
            <a:extLst>
              <a:ext uri="{FF2B5EF4-FFF2-40B4-BE49-F238E27FC236}">
                <a16:creationId xmlns:a16="http://schemas.microsoft.com/office/drawing/2014/main" id="{5CC0D27B-D4A5-4ACD-9936-0E67091B0F18}"/>
              </a:ext>
            </a:extLst>
          </p:cNvPr>
          <p:cNvGrpSpPr/>
          <p:nvPr/>
        </p:nvGrpSpPr>
        <p:grpSpPr>
          <a:xfrm>
            <a:off x="361953" y="4855279"/>
            <a:ext cx="7864614" cy="207785"/>
            <a:chOff x="361953" y="4855279"/>
            <a:chExt cx="7864614" cy="207785"/>
          </a:xfrm>
        </p:grpSpPr>
        <p:sp>
          <p:nvSpPr>
            <p:cNvPr id="14" name="Flèche : chevron 13">
              <a:extLst>
                <a:ext uri="{FF2B5EF4-FFF2-40B4-BE49-F238E27FC236}">
                  <a16:creationId xmlns:a16="http://schemas.microsoft.com/office/drawing/2014/main" id="{2E75DA0A-C9D8-42D3-9B92-E4F3F4A4EC61}"/>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5" name="Flèche : chevron 14">
              <a:extLst>
                <a:ext uri="{FF2B5EF4-FFF2-40B4-BE49-F238E27FC236}">
                  <a16:creationId xmlns:a16="http://schemas.microsoft.com/office/drawing/2014/main" id="{C2FDDF9B-12F0-4CE2-94C5-485CBF9B3AFE}"/>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16" name="Flèche : chevron 15">
              <a:extLst>
                <a:ext uri="{FF2B5EF4-FFF2-40B4-BE49-F238E27FC236}">
                  <a16:creationId xmlns:a16="http://schemas.microsoft.com/office/drawing/2014/main" id="{CE4D640A-B26C-47EE-A0FB-99B0742F3819}"/>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7" name="Flèche : chevron 16">
              <a:extLst>
                <a:ext uri="{FF2B5EF4-FFF2-40B4-BE49-F238E27FC236}">
                  <a16:creationId xmlns:a16="http://schemas.microsoft.com/office/drawing/2014/main" id="{DBABBB65-F6FC-4A6E-9528-64D312A87233}"/>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19" name="ZoneTexte 18">
            <a:extLst>
              <a:ext uri="{FF2B5EF4-FFF2-40B4-BE49-F238E27FC236}">
                <a16:creationId xmlns:a16="http://schemas.microsoft.com/office/drawing/2014/main" id="{973F4F41-D578-4BD0-B924-AE671A9035FB}"/>
              </a:ext>
            </a:extLst>
          </p:cNvPr>
          <p:cNvSpPr txBox="1"/>
          <p:nvPr/>
        </p:nvSpPr>
        <p:spPr>
          <a:xfrm>
            <a:off x="5372840" y="4615184"/>
            <a:ext cx="861251" cy="169277"/>
          </a:xfrm>
          <a:prstGeom prst="rect">
            <a:avLst/>
          </a:prstGeom>
          <a:noFill/>
        </p:spPr>
        <p:txBody>
          <a:bodyPr wrap="square" rtlCol="0">
            <a:spAutoFit/>
          </a:bodyPr>
          <a:lstStyle/>
          <a:p>
            <a:r>
              <a:rPr lang="fr-FR" sz="500">
                <a:solidFill>
                  <a:srgbClr val="C9BBA1"/>
                </a:solidFill>
              </a:rPr>
              <a:t>Source BIOLOG-ID</a:t>
            </a:r>
          </a:p>
        </p:txBody>
      </p:sp>
    </p:spTree>
    <p:extLst>
      <p:ext uri="{BB962C8B-B14F-4D97-AF65-F5344CB8AC3E}">
        <p14:creationId xmlns:p14="http://schemas.microsoft.com/office/powerpoint/2010/main" val="15554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30" name="Flèche : pentagone 29">
            <a:extLst>
              <a:ext uri="{FF2B5EF4-FFF2-40B4-BE49-F238E27FC236}">
                <a16:creationId xmlns:a16="http://schemas.microsoft.com/office/drawing/2014/main" id="{4A0D5BDE-9F96-4205-BA3D-2F197EC6B213}"/>
              </a:ext>
            </a:extLst>
          </p:cNvPr>
          <p:cNvSpPr/>
          <p:nvPr/>
        </p:nvSpPr>
        <p:spPr>
          <a:xfrm>
            <a:off x="170812" y="1062706"/>
            <a:ext cx="3537092" cy="284908"/>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18</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4">
            <a:alphaModFix amt="0"/>
          </a:blip>
          <a:stretch>
            <a:fillRect/>
          </a:stretch>
        </p:blipFill>
        <p:spPr>
          <a:xfrm>
            <a:off x="6413180" y="1244666"/>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5">
            <a:alphaModFix amt="0"/>
          </a:blip>
          <a:stretch>
            <a:fillRect/>
          </a:stretch>
        </p:blipFill>
        <p:spPr>
          <a:xfrm>
            <a:off x="5455577" y="3308927"/>
            <a:ext cx="3361557" cy="1571162"/>
          </a:xfrm>
          <a:prstGeom prst="rect">
            <a:avLst/>
          </a:prstGeom>
        </p:spPr>
      </p:pic>
      <p:pic>
        <p:nvPicPr>
          <p:cNvPr id="13" name="Image 12">
            <a:extLst>
              <a:ext uri="{FF2B5EF4-FFF2-40B4-BE49-F238E27FC236}">
                <a16:creationId xmlns:a16="http://schemas.microsoft.com/office/drawing/2014/main" id="{A607208B-0BAD-472B-8625-E5521C7E8F9B}"/>
              </a:ext>
            </a:extLst>
          </p:cNvPr>
          <p:cNvPicPr>
            <a:picLocks noChangeAspect="1"/>
          </p:cNvPicPr>
          <p:nvPr/>
        </p:nvPicPr>
        <p:blipFill>
          <a:blip r:embed="rId6"/>
          <a:stretch>
            <a:fillRect/>
          </a:stretch>
        </p:blipFill>
        <p:spPr>
          <a:xfrm>
            <a:off x="381799" y="1781483"/>
            <a:ext cx="1113640" cy="768942"/>
          </a:xfrm>
          <a:prstGeom prst="rect">
            <a:avLst/>
          </a:prstGeom>
        </p:spPr>
      </p:pic>
      <p:sp>
        <p:nvSpPr>
          <p:cNvPr id="21" name="ZoneTexte 20">
            <a:extLst>
              <a:ext uri="{FF2B5EF4-FFF2-40B4-BE49-F238E27FC236}">
                <a16:creationId xmlns:a16="http://schemas.microsoft.com/office/drawing/2014/main" id="{727B5FC4-3381-4152-8840-A4F42BC3D093}"/>
              </a:ext>
            </a:extLst>
          </p:cNvPr>
          <p:cNvSpPr txBox="1"/>
          <p:nvPr/>
        </p:nvSpPr>
        <p:spPr>
          <a:xfrm>
            <a:off x="280419" y="2571750"/>
            <a:ext cx="1275100" cy="230832"/>
          </a:xfrm>
          <a:prstGeom prst="rect">
            <a:avLst/>
          </a:prstGeom>
          <a:noFill/>
        </p:spPr>
        <p:txBody>
          <a:bodyPr wrap="square" rtlCol="0">
            <a:spAutoFit/>
          </a:bodyPr>
          <a:lstStyle/>
          <a:p>
            <a:pPr algn="ctr"/>
            <a:r>
              <a:rPr lang="fr-FR" sz="900" b="1">
                <a:solidFill>
                  <a:schemeClr val="tx2">
                    <a:lumMod val="75000"/>
                  </a:schemeClr>
                </a:solidFill>
              </a:rPr>
              <a:t>Identifiant personnel</a:t>
            </a:r>
          </a:p>
        </p:txBody>
      </p:sp>
      <p:sp>
        <p:nvSpPr>
          <p:cNvPr id="35" name="Flèche : pentagone 34">
            <a:extLst>
              <a:ext uri="{FF2B5EF4-FFF2-40B4-BE49-F238E27FC236}">
                <a16:creationId xmlns:a16="http://schemas.microsoft.com/office/drawing/2014/main" id="{DD3D516C-1FC4-43AB-9301-549B9089F204}"/>
              </a:ext>
            </a:extLst>
          </p:cNvPr>
          <p:cNvSpPr/>
          <p:nvPr/>
        </p:nvSpPr>
        <p:spPr>
          <a:xfrm>
            <a:off x="155856" y="964798"/>
            <a:ext cx="4587660" cy="37283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47454" y="954121"/>
            <a:ext cx="4432709" cy="3394472"/>
          </a:xfrm>
        </p:spPr>
        <p:txBody>
          <a:bodyPr>
            <a:normAutofit/>
          </a:bodyPr>
          <a:lstStyle/>
          <a:p>
            <a:pPr marL="0" indent="0">
              <a:buNone/>
            </a:pPr>
            <a:r>
              <a:rPr lang="fr-FR" sz="1600" b="1">
                <a:solidFill>
                  <a:schemeClr val="bg1"/>
                </a:solidFill>
              </a:rPr>
              <a:t>Dans les services de soins : étape d’administration</a:t>
            </a:r>
          </a:p>
          <a:p>
            <a:pPr marL="0" indent="0">
              <a:buNone/>
            </a:pPr>
            <a:endParaRPr lang="fr-FR" sz="1100" b="1" u="sng" cap="small"/>
          </a:p>
          <a:p>
            <a:pPr marL="0" indent="0">
              <a:buNone/>
            </a:pPr>
            <a:endParaRPr lang="fr-FR" sz="1100">
              <a:latin typeface="Calibri" panose="020F0502020204030204" pitchFamily="34" charset="0"/>
              <a:cs typeface="Calibri" panose="020F0502020204030204" pitchFamily="34" charset="0"/>
            </a:endParaRPr>
          </a:p>
        </p:txBody>
      </p:sp>
      <p:grpSp>
        <p:nvGrpSpPr>
          <p:cNvPr id="25" name="Groupe 24">
            <a:extLst>
              <a:ext uri="{FF2B5EF4-FFF2-40B4-BE49-F238E27FC236}">
                <a16:creationId xmlns:a16="http://schemas.microsoft.com/office/drawing/2014/main" id="{1C7D6417-3424-4899-AE70-75DCB92C8DBE}"/>
              </a:ext>
            </a:extLst>
          </p:cNvPr>
          <p:cNvGrpSpPr/>
          <p:nvPr/>
        </p:nvGrpSpPr>
        <p:grpSpPr>
          <a:xfrm>
            <a:off x="361953" y="4855279"/>
            <a:ext cx="7864614" cy="207785"/>
            <a:chOff x="361953" y="4855279"/>
            <a:chExt cx="7864614" cy="207785"/>
          </a:xfrm>
        </p:grpSpPr>
        <p:sp>
          <p:nvSpPr>
            <p:cNvPr id="28" name="Flèche : chevron 27">
              <a:extLst>
                <a:ext uri="{FF2B5EF4-FFF2-40B4-BE49-F238E27FC236}">
                  <a16:creationId xmlns:a16="http://schemas.microsoft.com/office/drawing/2014/main" id="{E7B6A207-8EA0-4BC2-A69B-824030999F82}"/>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32" name="Flèche : chevron 31">
              <a:extLst>
                <a:ext uri="{FF2B5EF4-FFF2-40B4-BE49-F238E27FC236}">
                  <a16:creationId xmlns:a16="http://schemas.microsoft.com/office/drawing/2014/main" id="{7462AF06-2493-4718-8AE2-D0EC0BCA02C0}"/>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36" name="Flèche : chevron 35">
              <a:extLst>
                <a:ext uri="{FF2B5EF4-FFF2-40B4-BE49-F238E27FC236}">
                  <a16:creationId xmlns:a16="http://schemas.microsoft.com/office/drawing/2014/main" id="{112F9917-0DF9-4459-AA5E-807A37501598}"/>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7" name="Flèche : chevron 36">
              <a:extLst>
                <a:ext uri="{FF2B5EF4-FFF2-40B4-BE49-F238E27FC236}">
                  <a16:creationId xmlns:a16="http://schemas.microsoft.com/office/drawing/2014/main" id="{7AEE7381-8B02-456C-8E76-E2E4C2606D1D}"/>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146711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30" name="Flèche : pentagone 29">
            <a:extLst>
              <a:ext uri="{FF2B5EF4-FFF2-40B4-BE49-F238E27FC236}">
                <a16:creationId xmlns:a16="http://schemas.microsoft.com/office/drawing/2014/main" id="{4A0D5BDE-9F96-4205-BA3D-2F197EC6B213}"/>
              </a:ext>
            </a:extLst>
          </p:cNvPr>
          <p:cNvSpPr/>
          <p:nvPr/>
        </p:nvSpPr>
        <p:spPr>
          <a:xfrm>
            <a:off x="170812" y="1062706"/>
            <a:ext cx="3537092" cy="284908"/>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19</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4">
            <a:alphaModFix amt="0"/>
          </a:blip>
          <a:stretch>
            <a:fillRect/>
          </a:stretch>
        </p:blipFill>
        <p:spPr>
          <a:xfrm>
            <a:off x="6413180" y="1244666"/>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5">
            <a:alphaModFix amt="0"/>
          </a:blip>
          <a:stretch>
            <a:fillRect/>
          </a:stretch>
        </p:blipFill>
        <p:spPr>
          <a:xfrm>
            <a:off x="5455577" y="3308927"/>
            <a:ext cx="3361557" cy="1571162"/>
          </a:xfrm>
          <a:prstGeom prst="rect">
            <a:avLst/>
          </a:prstGeom>
        </p:spPr>
      </p:pic>
      <p:pic>
        <p:nvPicPr>
          <p:cNvPr id="13" name="Image 12">
            <a:extLst>
              <a:ext uri="{FF2B5EF4-FFF2-40B4-BE49-F238E27FC236}">
                <a16:creationId xmlns:a16="http://schemas.microsoft.com/office/drawing/2014/main" id="{A607208B-0BAD-472B-8625-E5521C7E8F9B}"/>
              </a:ext>
            </a:extLst>
          </p:cNvPr>
          <p:cNvPicPr>
            <a:picLocks noChangeAspect="1"/>
          </p:cNvPicPr>
          <p:nvPr/>
        </p:nvPicPr>
        <p:blipFill>
          <a:blip r:embed="rId6"/>
          <a:stretch>
            <a:fillRect/>
          </a:stretch>
        </p:blipFill>
        <p:spPr>
          <a:xfrm>
            <a:off x="381799" y="1781483"/>
            <a:ext cx="1113640" cy="768942"/>
          </a:xfrm>
          <a:prstGeom prst="rect">
            <a:avLst/>
          </a:prstGeom>
        </p:spPr>
      </p:pic>
      <p:pic>
        <p:nvPicPr>
          <p:cNvPr id="15" name="Image 14">
            <a:extLst>
              <a:ext uri="{FF2B5EF4-FFF2-40B4-BE49-F238E27FC236}">
                <a16:creationId xmlns:a16="http://schemas.microsoft.com/office/drawing/2014/main" id="{4999C6BD-F1F6-4A63-8364-799895FAF9F1}"/>
              </a:ext>
            </a:extLst>
          </p:cNvPr>
          <p:cNvPicPr>
            <a:picLocks noChangeAspect="1"/>
          </p:cNvPicPr>
          <p:nvPr/>
        </p:nvPicPr>
        <p:blipFill>
          <a:blip r:embed="rId7"/>
          <a:stretch>
            <a:fillRect/>
          </a:stretch>
        </p:blipFill>
        <p:spPr>
          <a:xfrm>
            <a:off x="1719973" y="1378302"/>
            <a:ext cx="912914" cy="1615550"/>
          </a:xfrm>
          <a:prstGeom prst="rect">
            <a:avLst/>
          </a:prstGeom>
        </p:spPr>
      </p:pic>
      <p:sp>
        <p:nvSpPr>
          <p:cNvPr id="21" name="ZoneTexte 20">
            <a:extLst>
              <a:ext uri="{FF2B5EF4-FFF2-40B4-BE49-F238E27FC236}">
                <a16:creationId xmlns:a16="http://schemas.microsoft.com/office/drawing/2014/main" id="{727B5FC4-3381-4152-8840-A4F42BC3D093}"/>
              </a:ext>
            </a:extLst>
          </p:cNvPr>
          <p:cNvSpPr txBox="1"/>
          <p:nvPr/>
        </p:nvSpPr>
        <p:spPr>
          <a:xfrm>
            <a:off x="280419" y="2571750"/>
            <a:ext cx="1275100" cy="230832"/>
          </a:xfrm>
          <a:prstGeom prst="rect">
            <a:avLst/>
          </a:prstGeom>
          <a:noFill/>
        </p:spPr>
        <p:txBody>
          <a:bodyPr wrap="square" rtlCol="0">
            <a:spAutoFit/>
          </a:bodyPr>
          <a:lstStyle/>
          <a:p>
            <a:pPr algn="ctr"/>
            <a:r>
              <a:rPr lang="fr-FR" sz="900" b="1">
                <a:solidFill>
                  <a:schemeClr val="tx2">
                    <a:lumMod val="75000"/>
                  </a:schemeClr>
                </a:solidFill>
              </a:rPr>
              <a:t>Identifiant personnel</a:t>
            </a:r>
          </a:p>
        </p:txBody>
      </p:sp>
      <p:sp>
        <p:nvSpPr>
          <p:cNvPr id="22" name="ZoneTexte 21">
            <a:extLst>
              <a:ext uri="{FF2B5EF4-FFF2-40B4-BE49-F238E27FC236}">
                <a16:creationId xmlns:a16="http://schemas.microsoft.com/office/drawing/2014/main" id="{C5B3FC77-1156-461E-88FC-5763FFDAF841}"/>
              </a:ext>
            </a:extLst>
          </p:cNvPr>
          <p:cNvSpPr txBox="1"/>
          <p:nvPr/>
        </p:nvSpPr>
        <p:spPr>
          <a:xfrm>
            <a:off x="1115617" y="3051796"/>
            <a:ext cx="2845330" cy="507831"/>
          </a:xfrm>
          <a:prstGeom prst="rect">
            <a:avLst/>
          </a:prstGeom>
          <a:noFill/>
        </p:spPr>
        <p:txBody>
          <a:bodyPr wrap="square" rtlCol="0">
            <a:spAutoFit/>
          </a:bodyPr>
          <a:lstStyle/>
          <a:p>
            <a:pPr algn="ctr"/>
            <a:r>
              <a:rPr lang="fr-FR" sz="900" b="1">
                <a:solidFill>
                  <a:srgbClr val="17375E"/>
                </a:solidFill>
              </a:rPr>
              <a:t>PDA directement paramétrables par service</a:t>
            </a:r>
          </a:p>
          <a:p>
            <a:pPr algn="ctr"/>
            <a:r>
              <a:rPr lang="fr-FR" sz="900" b="1">
                <a:solidFill>
                  <a:srgbClr val="17375E"/>
                </a:solidFill>
              </a:rPr>
              <a:t>Tableau de bord sur le PDA</a:t>
            </a:r>
          </a:p>
          <a:p>
            <a:pPr algn="ctr"/>
            <a:r>
              <a:rPr lang="fr-FR" sz="900" b="1">
                <a:solidFill>
                  <a:srgbClr val="17375E"/>
                </a:solidFill>
              </a:rPr>
              <a:t>Scan du bracelet patient pour accéder au plan de soins</a:t>
            </a:r>
          </a:p>
        </p:txBody>
      </p:sp>
      <p:pic>
        <p:nvPicPr>
          <p:cNvPr id="33" name="Image 32">
            <a:extLst>
              <a:ext uri="{FF2B5EF4-FFF2-40B4-BE49-F238E27FC236}">
                <a16:creationId xmlns:a16="http://schemas.microsoft.com/office/drawing/2014/main" id="{80620F48-AA32-45F3-BDA0-47DB7C2F0FF9}"/>
              </a:ext>
            </a:extLst>
          </p:cNvPr>
          <p:cNvPicPr>
            <a:picLocks noChangeAspect="1"/>
          </p:cNvPicPr>
          <p:nvPr/>
        </p:nvPicPr>
        <p:blipFill>
          <a:blip r:embed="rId8"/>
          <a:stretch>
            <a:fillRect/>
          </a:stretch>
        </p:blipFill>
        <p:spPr>
          <a:xfrm>
            <a:off x="2788940" y="1397242"/>
            <a:ext cx="944576" cy="1615549"/>
          </a:xfrm>
          <a:prstGeom prst="rect">
            <a:avLst/>
          </a:prstGeom>
        </p:spPr>
      </p:pic>
      <p:sp>
        <p:nvSpPr>
          <p:cNvPr id="35" name="Flèche : pentagone 34">
            <a:extLst>
              <a:ext uri="{FF2B5EF4-FFF2-40B4-BE49-F238E27FC236}">
                <a16:creationId xmlns:a16="http://schemas.microsoft.com/office/drawing/2014/main" id="{DD3D516C-1FC4-43AB-9301-549B9089F204}"/>
              </a:ext>
            </a:extLst>
          </p:cNvPr>
          <p:cNvSpPr/>
          <p:nvPr/>
        </p:nvSpPr>
        <p:spPr>
          <a:xfrm>
            <a:off x="155856" y="964798"/>
            <a:ext cx="4587660" cy="37283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e 24">
            <a:extLst>
              <a:ext uri="{FF2B5EF4-FFF2-40B4-BE49-F238E27FC236}">
                <a16:creationId xmlns:a16="http://schemas.microsoft.com/office/drawing/2014/main" id="{1C7D6417-3424-4899-AE70-75DCB92C8DBE}"/>
              </a:ext>
            </a:extLst>
          </p:cNvPr>
          <p:cNvGrpSpPr/>
          <p:nvPr/>
        </p:nvGrpSpPr>
        <p:grpSpPr>
          <a:xfrm>
            <a:off x="361953" y="4855279"/>
            <a:ext cx="7864614" cy="207785"/>
            <a:chOff x="361953" y="4855279"/>
            <a:chExt cx="7864614" cy="207785"/>
          </a:xfrm>
        </p:grpSpPr>
        <p:sp>
          <p:nvSpPr>
            <p:cNvPr id="28" name="Flèche : chevron 27">
              <a:extLst>
                <a:ext uri="{FF2B5EF4-FFF2-40B4-BE49-F238E27FC236}">
                  <a16:creationId xmlns:a16="http://schemas.microsoft.com/office/drawing/2014/main" id="{E7B6A207-8EA0-4BC2-A69B-824030999F82}"/>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32" name="Flèche : chevron 31">
              <a:extLst>
                <a:ext uri="{FF2B5EF4-FFF2-40B4-BE49-F238E27FC236}">
                  <a16:creationId xmlns:a16="http://schemas.microsoft.com/office/drawing/2014/main" id="{7462AF06-2493-4718-8AE2-D0EC0BCA02C0}"/>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36" name="Flèche : chevron 35">
              <a:extLst>
                <a:ext uri="{FF2B5EF4-FFF2-40B4-BE49-F238E27FC236}">
                  <a16:creationId xmlns:a16="http://schemas.microsoft.com/office/drawing/2014/main" id="{112F9917-0DF9-4459-AA5E-807A37501598}"/>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7" name="Flèche : chevron 36">
              <a:extLst>
                <a:ext uri="{FF2B5EF4-FFF2-40B4-BE49-F238E27FC236}">
                  <a16:creationId xmlns:a16="http://schemas.microsoft.com/office/drawing/2014/main" id="{7AEE7381-8B02-456C-8E76-E2E4C2606D1D}"/>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26" name="Espace réservé du contenu 2">
            <a:extLst>
              <a:ext uri="{FF2B5EF4-FFF2-40B4-BE49-F238E27FC236}">
                <a16:creationId xmlns:a16="http://schemas.microsoft.com/office/drawing/2014/main" id="{818EAFB7-0401-4686-AAAA-34FAA4E0ED18}"/>
              </a:ext>
            </a:extLst>
          </p:cNvPr>
          <p:cNvSpPr>
            <a:spLocks noGrp="1"/>
          </p:cNvSpPr>
          <p:nvPr>
            <p:ph idx="1"/>
          </p:nvPr>
        </p:nvSpPr>
        <p:spPr>
          <a:xfrm>
            <a:off x="147454" y="954121"/>
            <a:ext cx="4432709" cy="3394472"/>
          </a:xfrm>
        </p:spPr>
        <p:txBody>
          <a:bodyPr>
            <a:normAutofit/>
          </a:bodyPr>
          <a:lstStyle/>
          <a:p>
            <a:pPr marL="0" indent="0">
              <a:buNone/>
            </a:pPr>
            <a:r>
              <a:rPr lang="fr-FR" sz="1600" b="1">
                <a:solidFill>
                  <a:schemeClr val="bg1"/>
                </a:solidFill>
              </a:rPr>
              <a:t>Dans les services de soins : étape d’administration</a:t>
            </a:r>
          </a:p>
          <a:p>
            <a:pPr marL="0" indent="0">
              <a:buNone/>
            </a:pPr>
            <a:endParaRPr lang="fr-FR" sz="1100" b="1" u="sng" cap="small"/>
          </a:p>
          <a:p>
            <a:pPr marL="0" indent="0">
              <a:buNone/>
            </a:pPr>
            <a:endParaRPr lang="fr-FR" sz="11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3831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2</a:t>
            </a:fld>
            <a:endParaRPr lang="fr-FR"/>
          </a:p>
        </p:txBody>
      </p:sp>
      <p:sp>
        <p:nvSpPr>
          <p:cNvPr id="9" name="ZoneTexte 8"/>
          <p:cNvSpPr txBox="1"/>
          <p:nvPr/>
        </p:nvSpPr>
        <p:spPr>
          <a:xfrm>
            <a:off x="232473" y="3075959"/>
            <a:ext cx="3816424" cy="1408078"/>
          </a:xfrm>
          <a:prstGeom prst="rect">
            <a:avLst/>
          </a:prstGeom>
          <a:solidFill>
            <a:schemeClr val="bg1"/>
          </a:solidFill>
        </p:spPr>
        <p:txBody>
          <a:bodyPr wrap="square" rtlCol="0">
            <a:spAutoFit/>
          </a:bodyPr>
          <a:lstStyle/>
          <a:p>
            <a:pPr algn="ctr"/>
            <a:r>
              <a:rPr lang="fr-FR" sz="1600" b="1">
                <a:solidFill>
                  <a:srgbClr val="C9BBA1"/>
                </a:solidFill>
                <a:latin typeface="Arial" panose="020B0604020202020204" pitchFamily="34" charset="0"/>
                <a:cs typeface="Arial" panose="020B0604020202020204" pitchFamily="34" charset="0"/>
              </a:rPr>
              <a:t>L’APHO lève </a:t>
            </a:r>
            <a:r>
              <a:rPr lang="fr-FR" sz="1600" b="1" dirty="0">
                <a:solidFill>
                  <a:srgbClr val="C9BBA1"/>
                </a:solidFill>
                <a:latin typeface="Arial" panose="020B0604020202020204" pitchFamily="34" charset="0"/>
                <a:cs typeface="Arial" panose="020B0604020202020204" pitchFamily="34" charset="0"/>
              </a:rPr>
              <a:t>l’ancre</a:t>
            </a:r>
          </a:p>
          <a:p>
            <a:pPr algn="ctr"/>
            <a:endParaRPr lang="fr-FR" sz="1050" b="1" dirty="0">
              <a:solidFill>
                <a:srgbClr val="407D7F"/>
              </a:solidFill>
              <a:latin typeface="Arial" panose="020B0604020202020204" pitchFamily="34" charset="0"/>
              <a:cs typeface="Arial" panose="020B0604020202020204" pitchFamily="34" charset="0"/>
            </a:endParaRPr>
          </a:p>
          <a:p>
            <a:pPr algn="ctr"/>
            <a:r>
              <a:rPr lang="fr-FR" sz="1000" b="1" dirty="0">
                <a:solidFill>
                  <a:srgbClr val="B29E60"/>
                </a:solidFill>
                <a:effectLst/>
                <a:latin typeface="Arial" panose="020B0604020202020204" pitchFamily="34" charset="0"/>
              </a:rPr>
              <a:t>Relations </a:t>
            </a:r>
            <a:r>
              <a:rPr lang="fr-FR" sz="1000" b="1" dirty="0">
                <a:solidFill>
                  <a:srgbClr val="B29E60"/>
                </a:solidFill>
                <a:latin typeface="Arial" panose="020B0604020202020204" pitchFamily="34" charset="0"/>
              </a:rPr>
              <a:t>du pharmacien hospitalier au quotidien : un équipage solide</a:t>
            </a:r>
          </a:p>
          <a:p>
            <a:pPr algn="ctr"/>
            <a:r>
              <a:rPr lang="fr-FR" sz="1000" b="1" dirty="0">
                <a:solidFill>
                  <a:srgbClr val="B29E60"/>
                </a:solidFill>
                <a:latin typeface="Arial" panose="020B0604020202020204" pitchFamily="34" charset="0"/>
              </a:rPr>
              <a:t>Le GHT pour le pharmacien hospitalier : du sextant au GPS </a:t>
            </a:r>
          </a:p>
          <a:p>
            <a:pPr algn="ctr"/>
            <a:r>
              <a:rPr lang="fr-FR" sz="1000" b="1" dirty="0">
                <a:solidFill>
                  <a:srgbClr val="B29E60"/>
                </a:solidFill>
                <a:latin typeface="Arial" panose="020B0604020202020204" pitchFamily="34" charset="0"/>
              </a:rPr>
              <a:t>Cap sur l’avenir : le pharmacien à l’ère de l’intelligence artificielle </a:t>
            </a:r>
          </a:p>
          <a:p>
            <a:pPr algn="ctr"/>
            <a:endParaRPr lang="fr-FR" sz="900" b="1" dirty="0">
              <a:solidFill>
                <a:srgbClr val="B29E60"/>
              </a:solidFill>
              <a:latin typeface="Arial" panose="020B0604020202020204" pitchFamily="34" charset="0"/>
            </a:endParaRPr>
          </a:p>
        </p:txBody>
      </p:sp>
      <p:sp>
        <p:nvSpPr>
          <p:cNvPr id="13" name="Titre 6"/>
          <p:cNvSpPr txBox="1">
            <a:spLocks/>
          </p:cNvSpPr>
          <p:nvPr/>
        </p:nvSpPr>
        <p:spPr>
          <a:xfrm>
            <a:off x="3563887" y="620592"/>
            <a:ext cx="5144623" cy="11025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ctr"/>
            <a:r>
              <a:rPr lang="fr-FR" sz="2000" b="1" cap="small" dirty="0">
                <a:solidFill>
                  <a:srgbClr val="17375E"/>
                </a:solidFill>
              </a:rPr>
              <a:t>La RFID au cœur de la sous-traitance </a:t>
            </a:r>
            <a:r>
              <a:rPr lang="fr-FR" sz="2000" b="1" cap="small">
                <a:solidFill>
                  <a:srgbClr val="17375E"/>
                </a:solidFill>
              </a:rPr>
              <a:t>des chimiothérapies : </a:t>
            </a:r>
            <a:r>
              <a:rPr lang="fr-FR" sz="2000" b="1" cap="small" dirty="0">
                <a:solidFill>
                  <a:srgbClr val="17375E"/>
                </a:solidFill>
              </a:rPr>
              <a:t>entre innovation, traçabilité et sécurité patient</a:t>
            </a:r>
          </a:p>
        </p:txBody>
      </p:sp>
      <p:sp>
        <p:nvSpPr>
          <p:cNvPr id="15" name="ZoneTexte 14"/>
          <p:cNvSpPr txBox="1"/>
          <p:nvPr/>
        </p:nvSpPr>
        <p:spPr>
          <a:xfrm>
            <a:off x="179512" y="-15454"/>
            <a:ext cx="8784976" cy="276999"/>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p:txBody>
      </p:sp>
      <p:pic>
        <p:nvPicPr>
          <p:cNvPr id="10" name="Image 9"/>
          <p:cNvPicPr/>
          <p:nvPr/>
        </p:nvPicPr>
        <p:blipFill>
          <a:blip r:embed="rId3" cstate="print">
            <a:extLst>
              <a:ext uri="{28A0092B-C50C-407E-A947-70E740481C1C}">
                <a14:useLocalDpi xmlns:a14="http://schemas.microsoft.com/office/drawing/2010/main" val="0"/>
              </a:ext>
            </a:extLst>
          </a:blip>
          <a:stretch>
            <a:fillRect/>
          </a:stretch>
        </p:blipFill>
        <p:spPr>
          <a:xfrm>
            <a:off x="0" y="4776470"/>
            <a:ext cx="1228725" cy="367030"/>
          </a:xfrm>
          <a:prstGeom prst="rect">
            <a:avLst/>
          </a:prstGeom>
        </p:spPr>
      </p:pic>
      <p:pic>
        <p:nvPicPr>
          <p:cNvPr id="16" name="Image 15"/>
          <p:cNvPicPr/>
          <p:nvPr/>
        </p:nvPicPr>
        <p:blipFill>
          <a:blip r:embed="rId4"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4" name="Image 3">
            <a:extLst>
              <a:ext uri="{FF2B5EF4-FFF2-40B4-BE49-F238E27FC236}">
                <a16:creationId xmlns:a16="http://schemas.microsoft.com/office/drawing/2014/main" id="{78DBD08F-F8DB-8330-4DE8-5EE058870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460" y="383768"/>
            <a:ext cx="1732731" cy="2599097"/>
          </a:xfrm>
          <a:prstGeom prst="rect">
            <a:avLst/>
          </a:prstGeom>
        </p:spPr>
      </p:pic>
      <p:sp>
        <p:nvSpPr>
          <p:cNvPr id="2" name="ZoneTexte 1">
            <a:extLst>
              <a:ext uri="{FF2B5EF4-FFF2-40B4-BE49-F238E27FC236}">
                <a16:creationId xmlns:a16="http://schemas.microsoft.com/office/drawing/2014/main" id="{145189C9-3403-45EF-83A5-5DE54F304CE4}"/>
              </a:ext>
            </a:extLst>
          </p:cNvPr>
          <p:cNvSpPr txBox="1"/>
          <p:nvPr/>
        </p:nvSpPr>
        <p:spPr>
          <a:xfrm>
            <a:off x="4490468" y="3549165"/>
            <a:ext cx="4320480" cy="461665"/>
          </a:xfrm>
          <a:prstGeom prst="rect">
            <a:avLst/>
          </a:prstGeom>
          <a:noFill/>
        </p:spPr>
        <p:txBody>
          <a:bodyPr wrap="square" rtlCol="0">
            <a:spAutoFit/>
          </a:bodyPr>
          <a:lstStyle/>
          <a:p>
            <a:r>
              <a:rPr lang="fr-FR" sz="1200" b="1" i="0">
                <a:solidFill>
                  <a:srgbClr val="17375E"/>
                </a:solidFill>
                <a:effectLst/>
                <a:latin typeface="pplxSerif"/>
              </a:rPr>
              <a:t>Aucun conflit d'intérêts avec l’éditeur BIOLOG-ID.</a:t>
            </a:r>
            <a:br>
              <a:rPr lang="fr-FR" sz="1200" b="1" i="0">
                <a:solidFill>
                  <a:srgbClr val="17375E"/>
                </a:solidFill>
                <a:effectLst/>
                <a:latin typeface="pplxSerif"/>
              </a:rPr>
            </a:br>
            <a:r>
              <a:rPr lang="fr-FR" sz="1200" b="1" i="0">
                <a:solidFill>
                  <a:srgbClr val="17375E"/>
                </a:solidFill>
                <a:effectLst/>
                <a:latin typeface="pplxSerif"/>
              </a:rPr>
              <a:t>Vidéos utilisées avec leur accord écrit.</a:t>
            </a:r>
            <a:endParaRPr lang="fr-FR" sz="1200">
              <a:solidFill>
                <a:srgbClr val="17375E"/>
              </a:solidFill>
            </a:endParaRPr>
          </a:p>
        </p:txBody>
      </p:sp>
      <p:sp>
        <p:nvSpPr>
          <p:cNvPr id="14" name="Sous-titre 7"/>
          <p:cNvSpPr txBox="1">
            <a:spLocks/>
          </p:cNvSpPr>
          <p:nvPr/>
        </p:nvSpPr>
        <p:spPr>
          <a:xfrm>
            <a:off x="4192913" y="2584014"/>
            <a:ext cx="4915591" cy="1314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1400" b="1">
                <a:solidFill>
                  <a:schemeClr val="bg1"/>
                </a:solidFill>
              </a:rPr>
              <a:t>Dr Andrieu, Pharmacien, </a:t>
            </a:r>
            <a:r>
              <a:rPr lang="fr-FR" sz="1400" b="1" dirty="0">
                <a:solidFill>
                  <a:schemeClr val="bg1"/>
                </a:solidFill>
              </a:rPr>
              <a:t>Service </a:t>
            </a:r>
            <a:r>
              <a:rPr lang="fr-FR" sz="1400" b="1">
                <a:solidFill>
                  <a:schemeClr val="bg1"/>
                </a:solidFill>
              </a:rPr>
              <a:t>de pharmacotechnie</a:t>
            </a:r>
          </a:p>
          <a:p>
            <a:pPr marL="0" indent="0">
              <a:buNone/>
            </a:pPr>
            <a:r>
              <a:rPr lang="fr-FR" sz="1400" b="1">
                <a:solidFill>
                  <a:schemeClr val="bg1"/>
                </a:solidFill>
              </a:rPr>
              <a:t>Mme Augusto, IDE, service gastro-entérologie</a:t>
            </a:r>
          </a:p>
          <a:p>
            <a:pPr marL="0" indent="0">
              <a:buNone/>
            </a:pPr>
            <a:r>
              <a:rPr lang="fr-FR" sz="1400" b="1">
                <a:solidFill>
                  <a:schemeClr val="bg1"/>
                </a:solidFill>
              </a:rPr>
              <a:t>CHD Vendée</a:t>
            </a:r>
            <a:endParaRPr lang="fr-FR" sz="1400" b="1" dirty="0">
              <a:solidFill>
                <a:schemeClr val="bg1"/>
              </a:solidFill>
            </a:endParaRPr>
          </a:p>
        </p:txBody>
      </p:sp>
      <p:sp>
        <p:nvSpPr>
          <p:cNvPr id="17" name="Sous-titre 7">
            <a:extLst>
              <a:ext uri="{FF2B5EF4-FFF2-40B4-BE49-F238E27FC236}">
                <a16:creationId xmlns:a16="http://schemas.microsoft.com/office/drawing/2014/main" id="{5495193E-0D75-4F29-A07E-CDDFF00E9796}"/>
              </a:ext>
            </a:extLst>
          </p:cNvPr>
          <p:cNvSpPr txBox="1">
            <a:spLocks/>
          </p:cNvSpPr>
          <p:nvPr/>
        </p:nvSpPr>
        <p:spPr>
          <a:xfrm>
            <a:off x="4417743" y="1990538"/>
            <a:ext cx="5062419" cy="2342325"/>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42950" indent="-742950" defTabSz="1219170">
              <a:buAutoNum type="arabicPeriod"/>
            </a:pPr>
            <a:r>
              <a:rPr lang="fr-FR" sz="1600" i="1">
                <a:solidFill>
                  <a:srgbClr val="17375E"/>
                </a:solidFill>
                <a:latin typeface="Calibri"/>
              </a:rPr>
              <a:t>Contexte</a:t>
            </a:r>
            <a:endParaRPr lang="fr-FR" sz="1600" i="1" dirty="0">
              <a:solidFill>
                <a:srgbClr val="17375E"/>
              </a:solidFill>
              <a:latin typeface="Calibri"/>
            </a:endParaRPr>
          </a:p>
          <a:p>
            <a:pPr marL="742950" indent="-742950" defTabSz="1219170">
              <a:buAutoNum type="arabicPeriod"/>
            </a:pPr>
            <a:r>
              <a:rPr lang="fr-FR" sz="1600" i="1">
                <a:solidFill>
                  <a:srgbClr val="17375E"/>
                </a:solidFill>
                <a:latin typeface="Calibri"/>
              </a:rPr>
              <a:t>Présentation de la RFID</a:t>
            </a:r>
            <a:endParaRPr lang="fr-FR" sz="1600" i="1" dirty="0">
              <a:solidFill>
                <a:srgbClr val="17375E"/>
              </a:solidFill>
              <a:latin typeface="Calibri"/>
            </a:endParaRPr>
          </a:p>
          <a:p>
            <a:pPr marL="742950" indent="-742950" defTabSz="1219170">
              <a:buAutoNum type="arabicPeriod"/>
            </a:pPr>
            <a:r>
              <a:rPr lang="fr-FR" sz="1600" i="1">
                <a:solidFill>
                  <a:srgbClr val="17375E"/>
                </a:solidFill>
                <a:latin typeface="Calibri"/>
              </a:rPr>
              <a:t>Mise en œuvre du projet</a:t>
            </a:r>
            <a:endParaRPr lang="fr-FR" sz="1600" i="1" dirty="0">
              <a:solidFill>
                <a:srgbClr val="17375E"/>
              </a:solidFill>
              <a:latin typeface="Calibri"/>
            </a:endParaRPr>
          </a:p>
          <a:p>
            <a:pPr marL="742950" indent="-742950" defTabSz="1219170">
              <a:buAutoNum type="arabicPeriod"/>
            </a:pPr>
            <a:r>
              <a:rPr lang="fr-FR" sz="1600" i="1">
                <a:solidFill>
                  <a:srgbClr val="17375E"/>
                </a:solidFill>
                <a:latin typeface="Calibri"/>
              </a:rPr>
              <a:t>Limites et perspectives</a:t>
            </a:r>
            <a:endParaRPr lang="fr-FR" sz="1600" i="1" dirty="0">
              <a:solidFill>
                <a:srgbClr val="17375E"/>
              </a:solidFill>
              <a:latin typeface="Calibri"/>
            </a:endParaRPr>
          </a:p>
        </p:txBody>
      </p:sp>
    </p:spTree>
    <p:extLst>
      <p:ext uri="{BB962C8B-B14F-4D97-AF65-F5344CB8AC3E}">
        <p14:creationId xmlns:p14="http://schemas.microsoft.com/office/powerpoint/2010/main" val="1499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30" name="Flèche : pentagone 29">
            <a:extLst>
              <a:ext uri="{FF2B5EF4-FFF2-40B4-BE49-F238E27FC236}">
                <a16:creationId xmlns:a16="http://schemas.microsoft.com/office/drawing/2014/main" id="{4A0D5BDE-9F96-4205-BA3D-2F197EC6B213}"/>
              </a:ext>
            </a:extLst>
          </p:cNvPr>
          <p:cNvSpPr/>
          <p:nvPr/>
        </p:nvSpPr>
        <p:spPr>
          <a:xfrm>
            <a:off x="170812" y="1062706"/>
            <a:ext cx="3537092" cy="284908"/>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20</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4">
            <a:alphaModFix amt="0"/>
          </a:blip>
          <a:stretch>
            <a:fillRect/>
          </a:stretch>
        </p:blipFill>
        <p:spPr>
          <a:xfrm>
            <a:off x="6413180" y="1244666"/>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5">
            <a:alphaModFix amt="0"/>
          </a:blip>
          <a:stretch>
            <a:fillRect/>
          </a:stretch>
        </p:blipFill>
        <p:spPr>
          <a:xfrm>
            <a:off x="5455577" y="3308927"/>
            <a:ext cx="3361557" cy="1571162"/>
          </a:xfrm>
          <a:prstGeom prst="rect">
            <a:avLst/>
          </a:prstGeom>
        </p:spPr>
      </p:pic>
      <p:pic>
        <p:nvPicPr>
          <p:cNvPr id="13" name="Image 12">
            <a:extLst>
              <a:ext uri="{FF2B5EF4-FFF2-40B4-BE49-F238E27FC236}">
                <a16:creationId xmlns:a16="http://schemas.microsoft.com/office/drawing/2014/main" id="{A607208B-0BAD-472B-8625-E5521C7E8F9B}"/>
              </a:ext>
            </a:extLst>
          </p:cNvPr>
          <p:cNvPicPr>
            <a:picLocks noChangeAspect="1"/>
          </p:cNvPicPr>
          <p:nvPr/>
        </p:nvPicPr>
        <p:blipFill>
          <a:blip r:embed="rId6"/>
          <a:stretch>
            <a:fillRect/>
          </a:stretch>
        </p:blipFill>
        <p:spPr>
          <a:xfrm>
            <a:off x="381799" y="1781483"/>
            <a:ext cx="1113640" cy="768942"/>
          </a:xfrm>
          <a:prstGeom prst="rect">
            <a:avLst/>
          </a:prstGeom>
        </p:spPr>
      </p:pic>
      <p:pic>
        <p:nvPicPr>
          <p:cNvPr id="15" name="Image 14">
            <a:extLst>
              <a:ext uri="{FF2B5EF4-FFF2-40B4-BE49-F238E27FC236}">
                <a16:creationId xmlns:a16="http://schemas.microsoft.com/office/drawing/2014/main" id="{4999C6BD-F1F6-4A63-8364-799895FAF9F1}"/>
              </a:ext>
            </a:extLst>
          </p:cNvPr>
          <p:cNvPicPr>
            <a:picLocks noChangeAspect="1"/>
          </p:cNvPicPr>
          <p:nvPr/>
        </p:nvPicPr>
        <p:blipFill>
          <a:blip r:embed="rId7"/>
          <a:stretch>
            <a:fillRect/>
          </a:stretch>
        </p:blipFill>
        <p:spPr>
          <a:xfrm>
            <a:off x="1719973" y="1378302"/>
            <a:ext cx="912914" cy="1615550"/>
          </a:xfrm>
          <a:prstGeom prst="rect">
            <a:avLst/>
          </a:prstGeom>
        </p:spPr>
      </p:pic>
      <p:sp>
        <p:nvSpPr>
          <p:cNvPr id="21" name="ZoneTexte 20">
            <a:extLst>
              <a:ext uri="{FF2B5EF4-FFF2-40B4-BE49-F238E27FC236}">
                <a16:creationId xmlns:a16="http://schemas.microsoft.com/office/drawing/2014/main" id="{727B5FC4-3381-4152-8840-A4F42BC3D093}"/>
              </a:ext>
            </a:extLst>
          </p:cNvPr>
          <p:cNvSpPr txBox="1"/>
          <p:nvPr/>
        </p:nvSpPr>
        <p:spPr>
          <a:xfrm>
            <a:off x="280419" y="2571750"/>
            <a:ext cx="1275100" cy="230832"/>
          </a:xfrm>
          <a:prstGeom prst="rect">
            <a:avLst/>
          </a:prstGeom>
          <a:noFill/>
        </p:spPr>
        <p:txBody>
          <a:bodyPr wrap="square" rtlCol="0">
            <a:spAutoFit/>
          </a:bodyPr>
          <a:lstStyle/>
          <a:p>
            <a:pPr algn="ctr"/>
            <a:r>
              <a:rPr lang="fr-FR" sz="900" b="1">
                <a:solidFill>
                  <a:schemeClr val="tx2">
                    <a:lumMod val="75000"/>
                  </a:schemeClr>
                </a:solidFill>
              </a:rPr>
              <a:t>Identifiant personnel</a:t>
            </a:r>
          </a:p>
        </p:txBody>
      </p:sp>
      <p:pic>
        <p:nvPicPr>
          <p:cNvPr id="29" name="Image 28">
            <a:extLst>
              <a:ext uri="{FF2B5EF4-FFF2-40B4-BE49-F238E27FC236}">
                <a16:creationId xmlns:a16="http://schemas.microsoft.com/office/drawing/2014/main" id="{8B9B1C70-B445-4129-B3B7-BD8DD59398B9}"/>
              </a:ext>
            </a:extLst>
          </p:cNvPr>
          <p:cNvPicPr>
            <a:picLocks noChangeAspect="1"/>
          </p:cNvPicPr>
          <p:nvPr/>
        </p:nvPicPr>
        <p:blipFill>
          <a:blip r:embed="rId8"/>
          <a:stretch>
            <a:fillRect/>
          </a:stretch>
        </p:blipFill>
        <p:spPr>
          <a:xfrm>
            <a:off x="3896869" y="1242767"/>
            <a:ext cx="981075" cy="966788"/>
          </a:xfrm>
          <a:prstGeom prst="rect">
            <a:avLst/>
          </a:prstGeom>
        </p:spPr>
      </p:pic>
      <p:pic>
        <p:nvPicPr>
          <p:cNvPr id="31" name="Image 30">
            <a:extLst>
              <a:ext uri="{FF2B5EF4-FFF2-40B4-BE49-F238E27FC236}">
                <a16:creationId xmlns:a16="http://schemas.microsoft.com/office/drawing/2014/main" id="{7C821C7B-8056-42B9-A0B7-97B0E2569DFE}"/>
              </a:ext>
            </a:extLst>
          </p:cNvPr>
          <p:cNvPicPr>
            <a:picLocks noChangeAspect="1"/>
          </p:cNvPicPr>
          <p:nvPr/>
        </p:nvPicPr>
        <p:blipFill>
          <a:blip r:embed="rId9"/>
          <a:stretch>
            <a:fillRect/>
          </a:stretch>
        </p:blipFill>
        <p:spPr>
          <a:xfrm>
            <a:off x="3895502" y="2307463"/>
            <a:ext cx="955032" cy="984569"/>
          </a:xfrm>
          <a:prstGeom prst="rect">
            <a:avLst/>
          </a:prstGeom>
        </p:spPr>
      </p:pic>
      <p:pic>
        <p:nvPicPr>
          <p:cNvPr id="33" name="Image 32">
            <a:extLst>
              <a:ext uri="{FF2B5EF4-FFF2-40B4-BE49-F238E27FC236}">
                <a16:creationId xmlns:a16="http://schemas.microsoft.com/office/drawing/2014/main" id="{80620F48-AA32-45F3-BDA0-47DB7C2F0FF9}"/>
              </a:ext>
            </a:extLst>
          </p:cNvPr>
          <p:cNvPicPr>
            <a:picLocks noChangeAspect="1"/>
          </p:cNvPicPr>
          <p:nvPr/>
        </p:nvPicPr>
        <p:blipFill>
          <a:blip r:embed="rId10"/>
          <a:stretch>
            <a:fillRect/>
          </a:stretch>
        </p:blipFill>
        <p:spPr>
          <a:xfrm>
            <a:off x="2788940" y="1397242"/>
            <a:ext cx="944576" cy="1615549"/>
          </a:xfrm>
          <a:prstGeom prst="rect">
            <a:avLst/>
          </a:prstGeom>
        </p:spPr>
      </p:pic>
      <p:sp>
        <p:nvSpPr>
          <p:cNvPr id="34" name="ZoneTexte 33">
            <a:extLst>
              <a:ext uri="{FF2B5EF4-FFF2-40B4-BE49-F238E27FC236}">
                <a16:creationId xmlns:a16="http://schemas.microsoft.com/office/drawing/2014/main" id="{A9130833-209F-40C9-8C64-BBB3E1E1BB9D}"/>
              </a:ext>
            </a:extLst>
          </p:cNvPr>
          <p:cNvSpPr txBox="1"/>
          <p:nvPr/>
        </p:nvSpPr>
        <p:spPr>
          <a:xfrm>
            <a:off x="4850533" y="2221040"/>
            <a:ext cx="941135" cy="461665"/>
          </a:xfrm>
          <a:prstGeom prst="rect">
            <a:avLst/>
          </a:prstGeom>
          <a:solidFill>
            <a:schemeClr val="bg1"/>
          </a:solidFill>
        </p:spPr>
        <p:txBody>
          <a:bodyPr wrap="square" rtlCol="0">
            <a:spAutoFit/>
          </a:bodyPr>
          <a:lstStyle/>
          <a:p>
            <a:pPr algn="ctr"/>
            <a:r>
              <a:rPr lang="fr-FR" sz="800" b="1">
                <a:solidFill>
                  <a:srgbClr val="17375E"/>
                </a:solidFill>
              </a:rPr>
              <a:t>SCAN du BRACELET PATIENT + POCHE</a:t>
            </a:r>
            <a:endParaRPr lang="fr-FR" sz="800">
              <a:solidFill>
                <a:srgbClr val="17375E"/>
              </a:solidFill>
            </a:endParaRPr>
          </a:p>
        </p:txBody>
      </p:sp>
      <p:sp>
        <p:nvSpPr>
          <p:cNvPr id="35" name="Flèche : pentagone 34">
            <a:extLst>
              <a:ext uri="{FF2B5EF4-FFF2-40B4-BE49-F238E27FC236}">
                <a16:creationId xmlns:a16="http://schemas.microsoft.com/office/drawing/2014/main" id="{DD3D516C-1FC4-43AB-9301-549B9089F204}"/>
              </a:ext>
            </a:extLst>
          </p:cNvPr>
          <p:cNvSpPr/>
          <p:nvPr/>
        </p:nvSpPr>
        <p:spPr>
          <a:xfrm>
            <a:off x="155856" y="964798"/>
            <a:ext cx="4587660" cy="37283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47454" y="954121"/>
            <a:ext cx="4432709" cy="3394472"/>
          </a:xfrm>
        </p:spPr>
        <p:txBody>
          <a:bodyPr>
            <a:normAutofit/>
          </a:bodyPr>
          <a:lstStyle/>
          <a:p>
            <a:pPr marL="0" indent="0">
              <a:buNone/>
            </a:pPr>
            <a:r>
              <a:rPr lang="fr-FR" sz="1600" b="1">
                <a:solidFill>
                  <a:schemeClr val="bg1"/>
                </a:solidFill>
              </a:rPr>
              <a:t>Dans les services de soins : étape d’administration</a:t>
            </a:r>
          </a:p>
          <a:p>
            <a:pPr marL="0" indent="0">
              <a:buNone/>
            </a:pPr>
            <a:endParaRPr lang="fr-FR" sz="1100" b="1" u="sng" cap="small"/>
          </a:p>
          <a:p>
            <a:pPr marL="0" indent="0">
              <a:buNone/>
            </a:pPr>
            <a:endParaRPr lang="fr-FR" sz="1100">
              <a:latin typeface="Calibri" panose="020F0502020204030204" pitchFamily="34" charset="0"/>
              <a:cs typeface="Calibri" panose="020F0502020204030204" pitchFamily="34" charset="0"/>
            </a:endParaRPr>
          </a:p>
        </p:txBody>
      </p:sp>
      <p:grpSp>
        <p:nvGrpSpPr>
          <p:cNvPr id="25" name="Groupe 24">
            <a:extLst>
              <a:ext uri="{FF2B5EF4-FFF2-40B4-BE49-F238E27FC236}">
                <a16:creationId xmlns:a16="http://schemas.microsoft.com/office/drawing/2014/main" id="{22B90662-CFD1-4386-B01F-C9D44043BAA9}"/>
              </a:ext>
            </a:extLst>
          </p:cNvPr>
          <p:cNvGrpSpPr/>
          <p:nvPr/>
        </p:nvGrpSpPr>
        <p:grpSpPr>
          <a:xfrm>
            <a:off x="361953" y="4855279"/>
            <a:ext cx="7864614" cy="207785"/>
            <a:chOff x="361953" y="4855279"/>
            <a:chExt cx="7864614" cy="207785"/>
          </a:xfrm>
        </p:grpSpPr>
        <p:sp>
          <p:nvSpPr>
            <p:cNvPr id="28" name="Flèche : chevron 27">
              <a:extLst>
                <a:ext uri="{FF2B5EF4-FFF2-40B4-BE49-F238E27FC236}">
                  <a16:creationId xmlns:a16="http://schemas.microsoft.com/office/drawing/2014/main" id="{774A7176-B672-43E2-9847-69AB0774A53E}"/>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32" name="Flèche : chevron 31">
              <a:extLst>
                <a:ext uri="{FF2B5EF4-FFF2-40B4-BE49-F238E27FC236}">
                  <a16:creationId xmlns:a16="http://schemas.microsoft.com/office/drawing/2014/main" id="{5976A5B7-FC0A-4220-B811-DF5E7022A73C}"/>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36" name="Flèche : chevron 35">
              <a:extLst>
                <a:ext uri="{FF2B5EF4-FFF2-40B4-BE49-F238E27FC236}">
                  <a16:creationId xmlns:a16="http://schemas.microsoft.com/office/drawing/2014/main" id="{FEB88FA8-678D-4117-A4DB-FD437BBA7B0E}"/>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7" name="Flèche : chevron 36">
              <a:extLst>
                <a:ext uri="{FF2B5EF4-FFF2-40B4-BE49-F238E27FC236}">
                  <a16:creationId xmlns:a16="http://schemas.microsoft.com/office/drawing/2014/main" id="{A40A72D0-242D-4D21-BDC3-882CE370DDA2}"/>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38" name="ZoneTexte 37">
            <a:extLst>
              <a:ext uri="{FF2B5EF4-FFF2-40B4-BE49-F238E27FC236}">
                <a16:creationId xmlns:a16="http://schemas.microsoft.com/office/drawing/2014/main" id="{63A18108-EB56-4883-A9D1-F58A08DEEC9A}"/>
              </a:ext>
            </a:extLst>
          </p:cNvPr>
          <p:cNvSpPr txBox="1"/>
          <p:nvPr/>
        </p:nvSpPr>
        <p:spPr>
          <a:xfrm>
            <a:off x="1115617" y="3051796"/>
            <a:ext cx="2845330" cy="507831"/>
          </a:xfrm>
          <a:prstGeom prst="rect">
            <a:avLst/>
          </a:prstGeom>
          <a:noFill/>
        </p:spPr>
        <p:txBody>
          <a:bodyPr wrap="square" rtlCol="0">
            <a:spAutoFit/>
          </a:bodyPr>
          <a:lstStyle/>
          <a:p>
            <a:pPr algn="ctr"/>
            <a:r>
              <a:rPr lang="fr-FR" sz="900" b="1">
                <a:solidFill>
                  <a:srgbClr val="17375E"/>
                </a:solidFill>
              </a:rPr>
              <a:t>PDA directement paramétrables par service</a:t>
            </a:r>
          </a:p>
          <a:p>
            <a:pPr algn="ctr"/>
            <a:r>
              <a:rPr lang="fr-FR" sz="900" b="1">
                <a:solidFill>
                  <a:srgbClr val="17375E"/>
                </a:solidFill>
              </a:rPr>
              <a:t>Tableau de bord sur le PDA</a:t>
            </a:r>
          </a:p>
          <a:p>
            <a:pPr algn="ctr"/>
            <a:r>
              <a:rPr lang="fr-FR" sz="900" b="1">
                <a:solidFill>
                  <a:srgbClr val="17375E"/>
                </a:solidFill>
              </a:rPr>
              <a:t>Scan du bracelet patient pour accéder au plan de soins</a:t>
            </a:r>
          </a:p>
        </p:txBody>
      </p:sp>
    </p:spTree>
    <p:extLst>
      <p:ext uri="{BB962C8B-B14F-4D97-AF65-F5344CB8AC3E}">
        <p14:creationId xmlns:p14="http://schemas.microsoft.com/office/powerpoint/2010/main" val="4109887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30" name="Flèche : pentagone 29">
            <a:extLst>
              <a:ext uri="{FF2B5EF4-FFF2-40B4-BE49-F238E27FC236}">
                <a16:creationId xmlns:a16="http://schemas.microsoft.com/office/drawing/2014/main" id="{4A0D5BDE-9F96-4205-BA3D-2F197EC6B213}"/>
              </a:ext>
            </a:extLst>
          </p:cNvPr>
          <p:cNvSpPr/>
          <p:nvPr/>
        </p:nvSpPr>
        <p:spPr>
          <a:xfrm>
            <a:off x="170812" y="1062706"/>
            <a:ext cx="3537092" cy="284908"/>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21</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4">
            <a:alphaModFix amt="0"/>
          </a:blip>
          <a:stretch>
            <a:fillRect/>
          </a:stretch>
        </p:blipFill>
        <p:spPr>
          <a:xfrm>
            <a:off x="6413180" y="1244666"/>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5">
            <a:alphaModFix amt="0"/>
          </a:blip>
          <a:stretch>
            <a:fillRect/>
          </a:stretch>
        </p:blipFill>
        <p:spPr>
          <a:xfrm>
            <a:off x="5455577" y="3308927"/>
            <a:ext cx="3361557" cy="1571162"/>
          </a:xfrm>
          <a:prstGeom prst="rect">
            <a:avLst/>
          </a:prstGeom>
        </p:spPr>
      </p:pic>
      <p:pic>
        <p:nvPicPr>
          <p:cNvPr id="13" name="Image 12">
            <a:extLst>
              <a:ext uri="{FF2B5EF4-FFF2-40B4-BE49-F238E27FC236}">
                <a16:creationId xmlns:a16="http://schemas.microsoft.com/office/drawing/2014/main" id="{A607208B-0BAD-472B-8625-E5521C7E8F9B}"/>
              </a:ext>
            </a:extLst>
          </p:cNvPr>
          <p:cNvPicPr>
            <a:picLocks noChangeAspect="1"/>
          </p:cNvPicPr>
          <p:nvPr/>
        </p:nvPicPr>
        <p:blipFill>
          <a:blip r:embed="rId6"/>
          <a:stretch>
            <a:fillRect/>
          </a:stretch>
        </p:blipFill>
        <p:spPr>
          <a:xfrm>
            <a:off x="381799" y="1781483"/>
            <a:ext cx="1113640" cy="768942"/>
          </a:xfrm>
          <a:prstGeom prst="rect">
            <a:avLst/>
          </a:prstGeom>
        </p:spPr>
      </p:pic>
      <p:pic>
        <p:nvPicPr>
          <p:cNvPr id="15" name="Image 14">
            <a:extLst>
              <a:ext uri="{FF2B5EF4-FFF2-40B4-BE49-F238E27FC236}">
                <a16:creationId xmlns:a16="http://schemas.microsoft.com/office/drawing/2014/main" id="{4999C6BD-F1F6-4A63-8364-799895FAF9F1}"/>
              </a:ext>
            </a:extLst>
          </p:cNvPr>
          <p:cNvPicPr>
            <a:picLocks noChangeAspect="1"/>
          </p:cNvPicPr>
          <p:nvPr/>
        </p:nvPicPr>
        <p:blipFill>
          <a:blip r:embed="rId7"/>
          <a:stretch>
            <a:fillRect/>
          </a:stretch>
        </p:blipFill>
        <p:spPr>
          <a:xfrm>
            <a:off x="1719973" y="1378302"/>
            <a:ext cx="912914" cy="1615550"/>
          </a:xfrm>
          <a:prstGeom prst="rect">
            <a:avLst/>
          </a:prstGeom>
        </p:spPr>
      </p:pic>
      <p:pic>
        <p:nvPicPr>
          <p:cNvPr id="17" name="Image 16">
            <a:extLst>
              <a:ext uri="{FF2B5EF4-FFF2-40B4-BE49-F238E27FC236}">
                <a16:creationId xmlns:a16="http://schemas.microsoft.com/office/drawing/2014/main" id="{D31F91B4-5EDE-485B-A0B8-D5323B71A77C}"/>
              </a:ext>
            </a:extLst>
          </p:cNvPr>
          <p:cNvPicPr>
            <a:picLocks noChangeAspect="1"/>
          </p:cNvPicPr>
          <p:nvPr/>
        </p:nvPicPr>
        <p:blipFill>
          <a:blip r:embed="rId8"/>
          <a:stretch>
            <a:fillRect/>
          </a:stretch>
        </p:blipFill>
        <p:spPr>
          <a:xfrm>
            <a:off x="5800368" y="1366433"/>
            <a:ext cx="974409" cy="1706504"/>
          </a:xfrm>
          <a:prstGeom prst="rect">
            <a:avLst/>
          </a:prstGeom>
        </p:spPr>
      </p:pic>
      <p:sp>
        <p:nvSpPr>
          <p:cNvPr id="21" name="ZoneTexte 20">
            <a:extLst>
              <a:ext uri="{FF2B5EF4-FFF2-40B4-BE49-F238E27FC236}">
                <a16:creationId xmlns:a16="http://schemas.microsoft.com/office/drawing/2014/main" id="{727B5FC4-3381-4152-8840-A4F42BC3D093}"/>
              </a:ext>
            </a:extLst>
          </p:cNvPr>
          <p:cNvSpPr txBox="1"/>
          <p:nvPr/>
        </p:nvSpPr>
        <p:spPr>
          <a:xfrm>
            <a:off x="280419" y="2571750"/>
            <a:ext cx="1275100" cy="230832"/>
          </a:xfrm>
          <a:prstGeom prst="rect">
            <a:avLst/>
          </a:prstGeom>
          <a:noFill/>
        </p:spPr>
        <p:txBody>
          <a:bodyPr wrap="square" rtlCol="0">
            <a:spAutoFit/>
          </a:bodyPr>
          <a:lstStyle/>
          <a:p>
            <a:pPr algn="ctr"/>
            <a:r>
              <a:rPr lang="fr-FR" sz="900" b="1">
                <a:solidFill>
                  <a:schemeClr val="tx2">
                    <a:lumMod val="75000"/>
                  </a:schemeClr>
                </a:solidFill>
              </a:rPr>
              <a:t>Identifiant personnel</a:t>
            </a:r>
          </a:p>
        </p:txBody>
      </p:sp>
      <p:sp>
        <p:nvSpPr>
          <p:cNvPr id="23" name="ZoneTexte 22">
            <a:extLst>
              <a:ext uri="{FF2B5EF4-FFF2-40B4-BE49-F238E27FC236}">
                <a16:creationId xmlns:a16="http://schemas.microsoft.com/office/drawing/2014/main" id="{C520C92A-6324-47CD-B9AB-4D1E6D872F3E}"/>
              </a:ext>
            </a:extLst>
          </p:cNvPr>
          <p:cNvSpPr txBox="1"/>
          <p:nvPr/>
        </p:nvSpPr>
        <p:spPr>
          <a:xfrm>
            <a:off x="5664712" y="3089468"/>
            <a:ext cx="1294742" cy="215444"/>
          </a:xfrm>
          <a:prstGeom prst="rect">
            <a:avLst/>
          </a:prstGeom>
          <a:solidFill>
            <a:schemeClr val="bg1"/>
          </a:solidFill>
        </p:spPr>
        <p:txBody>
          <a:bodyPr wrap="square" rtlCol="0">
            <a:spAutoFit/>
          </a:bodyPr>
          <a:lstStyle/>
          <a:p>
            <a:pPr algn="ctr"/>
            <a:r>
              <a:rPr lang="fr-FR" sz="800" b="1">
                <a:solidFill>
                  <a:srgbClr val="00B050"/>
                </a:solidFill>
              </a:rPr>
              <a:t>MATCH</a:t>
            </a:r>
            <a:r>
              <a:rPr lang="fr-FR" sz="800" b="1"/>
              <a:t> </a:t>
            </a:r>
            <a:r>
              <a:rPr lang="fr-FR" sz="800" b="1">
                <a:solidFill>
                  <a:srgbClr val="17375E"/>
                </a:solidFill>
              </a:rPr>
              <a:t>si correspondance</a:t>
            </a:r>
          </a:p>
        </p:txBody>
      </p:sp>
      <p:pic>
        <p:nvPicPr>
          <p:cNvPr id="26" name="Image 25">
            <a:extLst>
              <a:ext uri="{FF2B5EF4-FFF2-40B4-BE49-F238E27FC236}">
                <a16:creationId xmlns:a16="http://schemas.microsoft.com/office/drawing/2014/main" id="{848FF448-8EF6-4803-BCA2-EC084AD2F4FC}"/>
              </a:ext>
            </a:extLst>
          </p:cNvPr>
          <p:cNvPicPr>
            <a:picLocks noChangeAspect="1"/>
          </p:cNvPicPr>
          <p:nvPr/>
        </p:nvPicPr>
        <p:blipFill>
          <a:blip r:embed="rId9"/>
          <a:stretch>
            <a:fillRect/>
          </a:stretch>
        </p:blipFill>
        <p:spPr>
          <a:xfrm>
            <a:off x="7403461" y="1383609"/>
            <a:ext cx="927827" cy="1673611"/>
          </a:xfrm>
          <a:prstGeom prst="rect">
            <a:avLst/>
          </a:prstGeom>
        </p:spPr>
      </p:pic>
      <p:sp>
        <p:nvSpPr>
          <p:cNvPr id="27" name="ZoneTexte 26">
            <a:extLst>
              <a:ext uri="{FF2B5EF4-FFF2-40B4-BE49-F238E27FC236}">
                <a16:creationId xmlns:a16="http://schemas.microsoft.com/office/drawing/2014/main" id="{3B9C1D3C-2111-49DE-9079-483B4F80BC5D}"/>
              </a:ext>
            </a:extLst>
          </p:cNvPr>
          <p:cNvSpPr txBox="1"/>
          <p:nvPr/>
        </p:nvSpPr>
        <p:spPr>
          <a:xfrm>
            <a:off x="7099675" y="3087361"/>
            <a:ext cx="1724854" cy="215444"/>
          </a:xfrm>
          <a:prstGeom prst="rect">
            <a:avLst/>
          </a:prstGeom>
          <a:solidFill>
            <a:schemeClr val="bg1"/>
          </a:solidFill>
        </p:spPr>
        <p:txBody>
          <a:bodyPr wrap="square" rtlCol="0">
            <a:spAutoFit/>
          </a:bodyPr>
          <a:lstStyle/>
          <a:p>
            <a:pPr algn="ctr"/>
            <a:r>
              <a:rPr lang="fr-FR" sz="800" b="1">
                <a:solidFill>
                  <a:srgbClr val="FF0000"/>
                </a:solidFill>
              </a:rPr>
              <a:t>STOP</a:t>
            </a:r>
            <a:r>
              <a:rPr lang="fr-FR" sz="800" b="1"/>
              <a:t> </a:t>
            </a:r>
            <a:r>
              <a:rPr lang="fr-FR" sz="800" b="1">
                <a:solidFill>
                  <a:srgbClr val="17375E"/>
                </a:solidFill>
              </a:rPr>
              <a:t>si absence de correspondance</a:t>
            </a:r>
          </a:p>
        </p:txBody>
      </p:sp>
      <p:pic>
        <p:nvPicPr>
          <p:cNvPr id="29" name="Image 28">
            <a:extLst>
              <a:ext uri="{FF2B5EF4-FFF2-40B4-BE49-F238E27FC236}">
                <a16:creationId xmlns:a16="http://schemas.microsoft.com/office/drawing/2014/main" id="{8B9B1C70-B445-4129-B3B7-BD8DD59398B9}"/>
              </a:ext>
            </a:extLst>
          </p:cNvPr>
          <p:cNvPicPr>
            <a:picLocks noChangeAspect="1"/>
          </p:cNvPicPr>
          <p:nvPr/>
        </p:nvPicPr>
        <p:blipFill>
          <a:blip r:embed="rId10"/>
          <a:stretch>
            <a:fillRect/>
          </a:stretch>
        </p:blipFill>
        <p:spPr>
          <a:xfrm>
            <a:off x="3896869" y="1242767"/>
            <a:ext cx="981075" cy="966788"/>
          </a:xfrm>
          <a:prstGeom prst="rect">
            <a:avLst/>
          </a:prstGeom>
        </p:spPr>
      </p:pic>
      <p:pic>
        <p:nvPicPr>
          <p:cNvPr id="31" name="Image 30">
            <a:extLst>
              <a:ext uri="{FF2B5EF4-FFF2-40B4-BE49-F238E27FC236}">
                <a16:creationId xmlns:a16="http://schemas.microsoft.com/office/drawing/2014/main" id="{7C821C7B-8056-42B9-A0B7-97B0E2569DFE}"/>
              </a:ext>
            </a:extLst>
          </p:cNvPr>
          <p:cNvPicPr>
            <a:picLocks noChangeAspect="1"/>
          </p:cNvPicPr>
          <p:nvPr/>
        </p:nvPicPr>
        <p:blipFill>
          <a:blip r:embed="rId11"/>
          <a:stretch>
            <a:fillRect/>
          </a:stretch>
        </p:blipFill>
        <p:spPr>
          <a:xfrm>
            <a:off x="3895502" y="2307463"/>
            <a:ext cx="955032" cy="984569"/>
          </a:xfrm>
          <a:prstGeom prst="rect">
            <a:avLst/>
          </a:prstGeom>
        </p:spPr>
      </p:pic>
      <p:pic>
        <p:nvPicPr>
          <p:cNvPr id="33" name="Image 32">
            <a:extLst>
              <a:ext uri="{FF2B5EF4-FFF2-40B4-BE49-F238E27FC236}">
                <a16:creationId xmlns:a16="http://schemas.microsoft.com/office/drawing/2014/main" id="{80620F48-AA32-45F3-BDA0-47DB7C2F0FF9}"/>
              </a:ext>
            </a:extLst>
          </p:cNvPr>
          <p:cNvPicPr>
            <a:picLocks noChangeAspect="1"/>
          </p:cNvPicPr>
          <p:nvPr/>
        </p:nvPicPr>
        <p:blipFill>
          <a:blip r:embed="rId12"/>
          <a:stretch>
            <a:fillRect/>
          </a:stretch>
        </p:blipFill>
        <p:spPr>
          <a:xfrm>
            <a:off x="2788940" y="1397242"/>
            <a:ext cx="944576" cy="1615549"/>
          </a:xfrm>
          <a:prstGeom prst="rect">
            <a:avLst/>
          </a:prstGeom>
        </p:spPr>
      </p:pic>
      <p:sp>
        <p:nvSpPr>
          <p:cNvPr id="34" name="ZoneTexte 33">
            <a:extLst>
              <a:ext uri="{FF2B5EF4-FFF2-40B4-BE49-F238E27FC236}">
                <a16:creationId xmlns:a16="http://schemas.microsoft.com/office/drawing/2014/main" id="{A9130833-209F-40C9-8C64-BBB3E1E1BB9D}"/>
              </a:ext>
            </a:extLst>
          </p:cNvPr>
          <p:cNvSpPr txBox="1"/>
          <p:nvPr/>
        </p:nvSpPr>
        <p:spPr>
          <a:xfrm>
            <a:off x="4850533" y="2221040"/>
            <a:ext cx="941135" cy="461665"/>
          </a:xfrm>
          <a:prstGeom prst="rect">
            <a:avLst/>
          </a:prstGeom>
          <a:solidFill>
            <a:schemeClr val="bg1"/>
          </a:solidFill>
        </p:spPr>
        <p:txBody>
          <a:bodyPr wrap="square" rtlCol="0">
            <a:spAutoFit/>
          </a:bodyPr>
          <a:lstStyle/>
          <a:p>
            <a:pPr algn="ctr"/>
            <a:r>
              <a:rPr lang="fr-FR" sz="800" b="1">
                <a:solidFill>
                  <a:srgbClr val="17375E"/>
                </a:solidFill>
              </a:rPr>
              <a:t>SCAN du BRACELET PATIENT + POCHE</a:t>
            </a:r>
            <a:endParaRPr lang="fr-FR" sz="800">
              <a:solidFill>
                <a:srgbClr val="17375E"/>
              </a:solidFill>
            </a:endParaRPr>
          </a:p>
        </p:txBody>
      </p:sp>
      <p:sp>
        <p:nvSpPr>
          <p:cNvPr id="35" name="Flèche : pentagone 34">
            <a:extLst>
              <a:ext uri="{FF2B5EF4-FFF2-40B4-BE49-F238E27FC236}">
                <a16:creationId xmlns:a16="http://schemas.microsoft.com/office/drawing/2014/main" id="{DD3D516C-1FC4-43AB-9301-549B9089F204}"/>
              </a:ext>
            </a:extLst>
          </p:cNvPr>
          <p:cNvSpPr/>
          <p:nvPr/>
        </p:nvSpPr>
        <p:spPr>
          <a:xfrm>
            <a:off x="155856" y="964798"/>
            <a:ext cx="4587660" cy="37283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47454" y="954121"/>
            <a:ext cx="4432709" cy="3394472"/>
          </a:xfrm>
        </p:spPr>
        <p:txBody>
          <a:bodyPr>
            <a:normAutofit/>
          </a:bodyPr>
          <a:lstStyle/>
          <a:p>
            <a:pPr marL="0" indent="0">
              <a:buNone/>
            </a:pPr>
            <a:r>
              <a:rPr lang="fr-FR" sz="1600" b="1">
                <a:solidFill>
                  <a:schemeClr val="bg1"/>
                </a:solidFill>
              </a:rPr>
              <a:t>Dans les services de soins : étape d’administration</a:t>
            </a:r>
          </a:p>
          <a:p>
            <a:pPr marL="0" indent="0">
              <a:buNone/>
            </a:pPr>
            <a:endParaRPr lang="fr-FR" sz="1100" b="1" u="sng" cap="small"/>
          </a:p>
          <a:p>
            <a:pPr marL="0" indent="0">
              <a:buNone/>
            </a:pPr>
            <a:endParaRPr lang="fr-FR" sz="1100">
              <a:latin typeface="Calibri" panose="020F0502020204030204" pitchFamily="34" charset="0"/>
              <a:cs typeface="Calibri" panose="020F0502020204030204" pitchFamily="34" charset="0"/>
            </a:endParaRPr>
          </a:p>
        </p:txBody>
      </p:sp>
      <p:grpSp>
        <p:nvGrpSpPr>
          <p:cNvPr id="25" name="Groupe 24">
            <a:extLst>
              <a:ext uri="{FF2B5EF4-FFF2-40B4-BE49-F238E27FC236}">
                <a16:creationId xmlns:a16="http://schemas.microsoft.com/office/drawing/2014/main" id="{22B90662-CFD1-4386-B01F-C9D44043BAA9}"/>
              </a:ext>
            </a:extLst>
          </p:cNvPr>
          <p:cNvGrpSpPr/>
          <p:nvPr/>
        </p:nvGrpSpPr>
        <p:grpSpPr>
          <a:xfrm>
            <a:off x="361953" y="4855279"/>
            <a:ext cx="7864614" cy="207785"/>
            <a:chOff x="361953" y="4855279"/>
            <a:chExt cx="7864614" cy="207785"/>
          </a:xfrm>
        </p:grpSpPr>
        <p:sp>
          <p:nvSpPr>
            <p:cNvPr id="28" name="Flèche : chevron 27">
              <a:extLst>
                <a:ext uri="{FF2B5EF4-FFF2-40B4-BE49-F238E27FC236}">
                  <a16:creationId xmlns:a16="http://schemas.microsoft.com/office/drawing/2014/main" id="{774A7176-B672-43E2-9847-69AB0774A53E}"/>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32" name="Flèche : chevron 31">
              <a:extLst>
                <a:ext uri="{FF2B5EF4-FFF2-40B4-BE49-F238E27FC236}">
                  <a16:creationId xmlns:a16="http://schemas.microsoft.com/office/drawing/2014/main" id="{5976A5B7-FC0A-4220-B811-DF5E7022A73C}"/>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36" name="Flèche : chevron 35">
              <a:extLst>
                <a:ext uri="{FF2B5EF4-FFF2-40B4-BE49-F238E27FC236}">
                  <a16:creationId xmlns:a16="http://schemas.microsoft.com/office/drawing/2014/main" id="{FEB88FA8-678D-4117-A4DB-FD437BBA7B0E}"/>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7" name="Flèche : chevron 36">
              <a:extLst>
                <a:ext uri="{FF2B5EF4-FFF2-40B4-BE49-F238E27FC236}">
                  <a16:creationId xmlns:a16="http://schemas.microsoft.com/office/drawing/2014/main" id="{A40A72D0-242D-4D21-BDC3-882CE370DDA2}"/>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38" name="ZoneTexte 37">
            <a:extLst>
              <a:ext uri="{FF2B5EF4-FFF2-40B4-BE49-F238E27FC236}">
                <a16:creationId xmlns:a16="http://schemas.microsoft.com/office/drawing/2014/main" id="{9314C5CF-9EF9-4B3E-98D9-A63C3C92CD81}"/>
              </a:ext>
            </a:extLst>
          </p:cNvPr>
          <p:cNvSpPr txBox="1"/>
          <p:nvPr/>
        </p:nvSpPr>
        <p:spPr>
          <a:xfrm>
            <a:off x="1115617" y="3051796"/>
            <a:ext cx="2845330" cy="507831"/>
          </a:xfrm>
          <a:prstGeom prst="rect">
            <a:avLst/>
          </a:prstGeom>
          <a:noFill/>
        </p:spPr>
        <p:txBody>
          <a:bodyPr wrap="square" rtlCol="0">
            <a:spAutoFit/>
          </a:bodyPr>
          <a:lstStyle/>
          <a:p>
            <a:pPr algn="ctr"/>
            <a:r>
              <a:rPr lang="fr-FR" sz="900" b="1">
                <a:solidFill>
                  <a:srgbClr val="17375E"/>
                </a:solidFill>
              </a:rPr>
              <a:t>PDA directement paramétrables par service</a:t>
            </a:r>
          </a:p>
          <a:p>
            <a:pPr algn="ctr"/>
            <a:r>
              <a:rPr lang="fr-FR" sz="900" b="1">
                <a:solidFill>
                  <a:srgbClr val="17375E"/>
                </a:solidFill>
              </a:rPr>
              <a:t>Tableau de bord sur le PDA</a:t>
            </a:r>
          </a:p>
          <a:p>
            <a:pPr algn="ctr"/>
            <a:r>
              <a:rPr lang="fr-FR" sz="900" b="1">
                <a:solidFill>
                  <a:srgbClr val="17375E"/>
                </a:solidFill>
              </a:rPr>
              <a:t>Scan du bracelet patient pour accéder au plan de soins</a:t>
            </a:r>
          </a:p>
        </p:txBody>
      </p:sp>
    </p:spTree>
    <p:extLst>
      <p:ext uri="{BB962C8B-B14F-4D97-AF65-F5344CB8AC3E}">
        <p14:creationId xmlns:p14="http://schemas.microsoft.com/office/powerpoint/2010/main" val="2834779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30" name="Flèche : pentagone 29">
            <a:extLst>
              <a:ext uri="{FF2B5EF4-FFF2-40B4-BE49-F238E27FC236}">
                <a16:creationId xmlns:a16="http://schemas.microsoft.com/office/drawing/2014/main" id="{4A0D5BDE-9F96-4205-BA3D-2F197EC6B213}"/>
              </a:ext>
            </a:extLst>
          </p:cNvPr>
          <p:cNvSpPr/>
          <p:nvPr/>
        </p:nvSpPr>
        <p:spPr>
          <a:xfrm>
            <a:off x="170812" y="1062706"/>
            <a:ext cx="3537092" cy="284908"/>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22</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4">
            <a:alphaModFix amt="0"/>
          </a:blip>
          <a:stretch>
            <a:fillRect/>
          </a:stretch>
        </p:blipFill>
        <p:spPr>
          <a:xfrm>
            <a:off x="6413180" y="1244666"/>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5">
            <a:alphaModFix amt="0"/>
          </a:blip>
          <a:stretch>
            <a:fillRect/>
          </a:stretch>
        </p:blipFill>
        <p:spPr>
          <a:xfrm>
            <a:off x="5455577" y="3308927"/>
            <a:ext cx="3361557" cy="1571162"/>
          </a:xfrm>
          <a:prstGeom prst="rect">
            <a:avLst/>
          </a:prstGeom>
        </p:spPr>
      </p:pic>
      <p:pic>
        <p:nvPicPr>
          <p:cNvPr id="13" name="Image 12">
            <a:extLst>
              <a:ext uri="{FF2B5EF4-FFF2-40B4-BE49-F238E27FC236}">
                <a16:creationId xmlns:a16="http://schemas.microsoft.com/office/drawing/2014/main" id="{A607208B-0BAD-472B-8625-E5521C7E8F9B}"/>
              </a:ext>
            </a:extLst>
          </p:cNvPr>
          <p:cNvPicPr>
            <a:picLocks noChangeAspect="1"/>
          </p:cNvPicPr>
          <p:nvPr/>
        </p:nvPicPr>
        <p:blipFill>
          <a:blip r:embed="rId6"/>
          <a:stretch>
            <a:fillRect/>
          </a:stretch>
        </p:blipFill>
        <p:spPr>
          <a:xfrm>
            <a:off x="381799" y="1781483"/>
            <a:ext cx="1113640" cy="768942"/>
          </a:xfrm>
          <a:prstGeom prst="rect">
            <a:avLst/>
          </a:prstGeom>
        </p:spPr>
      </p:pic>
      <p:pic>
        <p:nvPicPr>
          <p:cNvPr id="15" name="Image 14">
            <a:extLst>
              <a:ext uri="{FF2B5EF4-FFF2-40B4-BE49-F238E27FC236}">
                <a16:creationId xmlns:a16="http://schemas.microsoft.com/office/drawing/2014/main" id="{4999C6BD-F1F6-4A63-8364-799895FAF9F1}"/>
              </a:ext>
            </a:extLst>
          </p:cNvPr>
          <p:cNvPicPr>
            <a:picLocks noChangeAspect="1"/>
          </p:cNvPicPr>
          <p:nvPr/>
        </p:nvPicPr>
        <p:blipFill>
          <a:blip r:embed="rId7"/>
          <a:stretch>
            <a:fillRect/>
          </a:stretch>
        </p:blipFill>
        <p:spPr>
          <a:xfrm>
            <a:off x="1719973" y="1378302"/>
            <a:ext cx="912914" cy="1615550"/>
          </a:xfrm>
          <a:prstGeom prst="rect">
            <a:avLst/>
          </a:prstGeom>
        </p:spPr>
      </p:pic>
      <p:pic>
        <p:nvPicPr>
          <p:cNvPr id="17" name="Image 16">
            <a:extLst>
              <a:ext uri="{FF2B5EF4-FFF2-40B4-BE49-F238E27FC236}">
                <a16:creationId xmlns:a16="http://schemas.microsoft.com/office/drawing/2014/main" id="{D31F91B4-5EDE-485B-A0B8-D5323B71A77C}"/>
              </a:ext>
            </a:extLst>
          </p:cNvPr>
          <p:cNvPicPr>
            <a:picLocks noChangeAspect="1"/>
          </p:cNvPicPr>
          <p:nvPr/>
        </p:nvPicPr>
        <p:blipFill>
          <a:blip r:embed="rId8"/>
          <a:stretch>
            <a:fillRect/>
          </a:stretch>
        </p:blipFill>
        <p:spPr>
          <a:xfrm>
            <a:off x="5800368" y="1366433"/>
            <a:ext cx="974409" cy="1706504"/>
          </a:xfrm>
          <a:prstGeom prst="rect">
            <a:avLst/>
          </a:prstGeom>
        </p:spPr>
      </p:pic>
      <p:sp>
        <p:nvSpPr>
          <p:cNvPr id="21" name="ZoneTexte 20">
            <a:extLst>
              <a:ext uri="{FF2B5EF4-FFF2-40B4-BE49-F238E27FC236}">
                <a16:creationId xmlns:a16="http://schemas.microsoft.com/office/drawing/2014/main" id="{727B5FC4-3381-4152-8840-A4F42BC3D093}"/>
              </a:ext>
            </a:extLst>
          </p:cNvPr>
          <p:cNvSpPr txBox="1"/>
          <p:nvPr/>
        </p:nvSpPr>
        <p:spPr>
          <a:xfrm>
            <a:off x="280419" y="2571750"/>
            <a:ext cx="1275100" cy="230832"/>
          </a:xfrm>
          <a:prstGeom prst="rect">
            <a:avLst/>
          </a:prstGeom>
          <a:noFill/>
        </p:spPr>
        <p:txBody>
          <a:bodyPr wrap="square" rtlCol="0">
            <a:spAutoFit/>
          </a:bodyPr>
          <a:lstStyle/>
          <a:p>
            <a:pPr algn="ctr"/>
            <a:r>
              <a:rPr lang="fr-FR" sz="900" b="1">
                <a:solidFill>
                  <a:schemeClr val="tx2">
                    <a:lumMod val="75000"/>
                  </a:schemeClr>
                </a:solidFill>
              </a:rPr>
              <a:t>Identifiant personnel</a:t>
            </a:r>
          </a:p>
        </p:txBody>
      </p:sp>
      <p:sp>
        <p:nvSpPr>
          <p:cNvPr id="23" name="ZoneTexte 22">
            <a:extLst>
              <a:ext uri="{FF2B5EF4-FFF2-40B4-BE49-F238E27FC236}">
                <a16:creationId xmlns:a16="http://schemas.microsoft.com/office/drawing/2014/main" id="{C520C92A-6324-47CD-B9AB-4D1E6D872F3E}"/>
              </a:ext>
            </a:extLst>
          </p:cNvPr>
          <p:cNvSpPr txBox="1"/>
          <p:nvPr/>
        </p:nvSpPr>
        <p:spPr>
          <a:xfrm>
            <a:off x="5664712" y="3089468"/>
            <a:ext cx="1294742" cy="215444"/>
          </a:xfrm>
          <a:prstGeom prst="rect">
            <a:avLst/>
          </a:prstGeom>
          <a:solidFill>
            <a:schemeClr val="bg1"/>
          </a:solidFill>
        </p:spPr>
        <p:txBody>
          <a:bodyPr wrap="square" rtlCol="0">
            <a:spAutoFit/>
          </a:bodyPr>
          <a:lstStyle/>
          <a:p>
            <a:pPr algn="ctr"/>
            <a:r>
              <a:rPr lang="fr-FR" sz="800" b="1">
                <a:solidFill>
                  <a:srgbClr val="00B050"/>
                </a:solidFill>
              </a:rPr>
              <a:t>MATCH</a:t>
            </a:r>
            <a:r>
              <a:rPr lang="fr-FR" sz="800" b="1"/>
              <a:t> </a:t>
            </a:r>
            <a:r>
              <a:rPr lang="fr-FR" sz="800" b="1">
                <a:solidFill>
                  <a:srgbClr val="17375E"/>
                </a:solidFill>
              </a:rPr>
              <a:t>si correspondance</a:t>
            </a:r>
          </a:p>
        </p:txBody>
      </p:sp>
      <p:pic>
        <p:nvPicPr>
          <p:cNvPr id="26" name="Image 25">
            <a:extLst>
              <a:ext uri="{FF2B5EF4-FFF2-40B4-BE49-F238E27FC236}">
                <a16:creationId xmlns:a16="http://schemas.microsoft.com/office/drawing/2014/main" id="{848FF448-8EF6-4803-BCA2-EC084AD2F4FC}"/>
              </a:ext>
            </a:extLst>
          </p:cNvPr>
          <p:cNvPicPr>
            <a:picLocks noChangeAspect="1"/>
          </p:cNvPicPr>
          <p:nvPr/>
        </p:nvPicPr>
        <p:blipFill>
          <a:blip r:embed="rId9"/>
          <a:stretch>
            <a:fillRect/>
          </a:stretch>
        </p:blipFill>
        <p:spPr>
          <a:xfrm>
            <a:off x="7403461" y="1383609"/>
            <a:ext cx="927827" cy="1673611"/>
          </a:xfrm>
          <a:prstGeom prst="rect">
            <a:avLst/>
          </a:prstGeom>
        </p:spPr>
      </p:pic>
      <p:sp>
        <p:nvSpPr>
          <p:cNvPr id="27" name="ZoneTexte 26">
            <a:extLst>
              <a:ext uri="{FF2B5EF4-FFF2-40B4-BE49-F238E27FC236}">
                <a16:creationId xmlns:a16="http://schemas.microsoft.com/office/drawing/2014/main" id="{3B9C1D3C-2111-49DE-9079-483B4F80BC5D}"/>
              </a:ext>
            </a:extLst>
          </p:cNvPr>
          <p:cNvSpPr txBox="1"/>
          <p:nvPr/>
        </p:nvSpPr>
        <p:spPr>
          <a:xfrm>
            <a:off x="7099675" y="3087361"/>
            <a:ext cx="1724854" cy="215444"/>
          </a:xfrm>
          <a:prstGeom prst="rect">
            <a:avLst/>
          </a:prstGeom>
          <a:solidFill>
            <a:schemeClr val="bg1"/>
          </a:solidFill>
        </p:spPr>
        <p:txBody>
          <a:bodyPr wrap="square" rtlCol="0">
            <a:spAutoFit/>
          </a:bodyPr>
          <a:lstStyle/>
          <a:p>
            <a:pPr algn="ctr"/>
            <a:r>
              <a:rPr lang="fr-FR" sz="800" b="1">
                <a:solidFill>
                  <a:srgbClr val="FF0000"/>
                </a:solidFill>
              </a:rPr>
              <a:t>STOP</a:t>
            </a:r>
            <a:r>
              <a:rPr lang="fr-FR" sz="800" b="1"/>
              <a:t> </a:t>
            </a:r>
            <a:r>
              <a:rPr lang="fr-FR" sz="800" b="1">
                <a:solidFill>
                  <a:srgbClr val="17375E"/>
                </a:solidFill>
              </a:rPr>
              <a:t>si absence de correspondance</a:t>
            </a:r>
          </a:p>
        </p:txBody>
      </p:sp>
      <p:pic>
        <p:nvPicPr>
          <p:cNvPr id="29" name="Image 28">
            <a:extLst>
              <a:ext uri="{FF2B5EF4-FFF2-40B4-BE49-F238E27FC236}">
                <a16:creationId xmlns:a16="http://schemas.microsoft.com/office/drawing/2014/main" id="{8B9B1C70-B445-4129-B3B7-BD8DD59398B9}"/>
              </a:ext>
            </a:extLst>
          </p:cNvPr>
          <p:cNvPicPr>
            <a:picLocks noChangeAspect="1"/>
          </p:cNvPicPr>
          <p:nvPr/>
        </p:nvPicPr>
        <p:blipFill>
          <a:blip r:embed="rId10"/>
          <a:stretch>
            <a:fillRect/>
          </a:stretch>
        </p:blipFill>
        <p:spPr>
          <a:xfrm>
            <a:off x="3896869" y="1242767"/>
            <a:ext cx="981075" cy="966788"/>
          </a:xfrm>
          <a:prstGeom prst="rect">
            <a:avLst/>
          </a:prstGeom>
        </p:spPr>
      </p:pic>
      <p:pic>
        <p:nvPicPr>
          <p:cNvPr id="31" name="Image 30">
            <a:extLst>
              <a:ext uri="{FF2B5EF4-FFF2-40B4-BE49-F238E27FC236}">
                <a16:creationId xmlns:a16="http://schemas.microsoft.com/office/drawing/2014/main" id="{7C821C7B-8056-42B9-A0B7-97B0E2569DFE}"/>
              </a:ext>
            </a:extLst>
          </p:cNvPr>
          <p:cNvPicPr>
            <a:picLocks noChangeAspect="1"/>
          </p:cNvPicPr>
          <p:nvPr/>
        </p:nvPicPr>
        <p:blipFill>
          <a:blip r:embed="rId11"/>
          <a:stretch>
            <a:fillRect/>
          </a:stretch>
        </p:blipFill>
        <p:spPr>
          <a:xfrm>
            <a:off x="3895502" y="2307463"/>
            <a:ext cx="955032" cy="984569"/>
          </a:xfrm>
          <a:prstGeom prst="rect">
            <a:avLst/>
          </a:prstGeom>
        </p:spPr>
      </p:pic>
      <p:pic>
        <p:nvPicPr>
          <p:cNvPr id="33" name="Image 32">
            <a:extLst>
              <a:ext uri="{FF2B5EF4-FFF2-40B4-BE49-F238E27FC236}">
                <a16:creationId xmlns:a16="http://schemas.microsoft.com/office/drawing/2014/main" id="{80620F48-AA32-45F3-BDA0-47DB7C2F0FF9}"/>
              </a:ext>
            </a:extLst>
          </p:cNvPr>
          <p:cNvPicPr>
            <a:picLocks noChangeAspect="1"/>
          </p:cNvPicPr>
          <p:nvPr/>
        </p:nvPicPr>
        <p:blipFill>
          <a:blip r:embed="rId12"/>
          <a:stretch>
            <a:fillRect/>
          </a:stretch>
        </p:blipFill>
        <p:spPr>
          <a:xfrm>
            <a:off x="2788940" y="1397242"/>
            <a:ext cx="944576" cy="1615549"/>
          </a:xfrm>
          <a:prstGeom prst="rect">
            <a:avLst/>
          </a:prstGeom>
        </p:spPr>
      </p:pic>
      <p:sp>
        <p:nvSpPr>
          <p:cNvPr id="34" name="ZoneTexte 33">
            <a:extLst>
              <a:ext uri="{FF2B5EF4-FFF2-40B4-BE49-F238E27FC236}">
                <a16:creationId xmlns:a16="http://schemas.microsoft.com/office/drawing/2014/main" id="{A9130833-209F-40C9-8C64-BBB3E1E1BB9D}"/>
              </a:ext>
            </a:extLst>
          </p:cNvPr>
          <p:cNvSpPr txBox="1"/>
          <p:nvPr/>
        </p:nvSpPr>
        <p:spPr>
          <a:xfrm>
            <a:off x="4850533" y="2221040"/>
            <a:ext cx="941135" cy="461665"/>
          </a:xfrm>
          <a:prstGeom prst="rect">
            <a:avLst/>
          </a:prstGeom>
          <a:solidFill>
            <a:schemeClr val="bg1"/>
          </a:solidFill>
        </p:spPr>
        <p:txBody>
          <a:bodyPr wrap="square" rtlCol="0">
            <a:spAutoFit/>
          </a:bodyPr>
          <a:lstStyle/>
          <a:p>
            <a:pPr algn="ctr"/>
            <a:r>
              <a:rPr lang="fr-FR" sz="800" b="1">
                <a:solidFill>
                  <a:srgbClr val="17375E"/>
                </a:solidFill>
              </a:rPr>
              <a:t>SCAN du BRACELET PATIENT + POCHE</a:t>
            </a:r>
            <a:endParaRPr lang="fr-FR" sz="800">
              <a:solidFill>
                <a:srgbClr val="17375E"/>
              </a:solidFill>
            </a:endParaRPr>
          </a:p>
        </p:txBody>
      </p:sp>
      <p:sp>
        <p:nvSpPr>
          <p:cNvPr id="35" name="Flèche : pentagone 34">
            <a:extLst>
              <a:ext uri="{FF2B5EF4-FFF2-40B4-BE49-F238E27FC236}">
                <a16:creationId xmlns:a16="http://schemas.microsoft.com/office/drawing/2014/main" id="{DD3D516C-1FC4-43AB-9301-549B9089F204}"/>
              </a:ext>
            </a:extLst>
          </p:cNvPr>
          <p:cNvSpPr/>
          <p:nvPr/>
        </p:nvSpPr>
        <p:spPr>
          <a:xfrm>
            <a:off x="155856" y="964798"/>
            <a:ext cx="4587660" cy="37283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47454" y="954121"/>
            <a:ext cx="4432709" cy="3394472"/>
          </a:xfrm>
        </p:spPr>
        <p:txBody>
          <a:bodyPr>
            <a:normAutofit/>
          </a:bodyPr>
          <a:lstStyle/>
          <a:p>
            <a:pPr marL="0" indent="0">
              <a:buNone/>
            </a:pPr>
            <a:r>
              <a:rPr lang="fr-FR" sz="1600" b="1">
                <a:solidFill>
                  <a:schemeClr val="bg1"/>
                </a:solidFill>
              </a:rPr>
              <a:t>Dans les services de soins : étape d’administration</a:t>
            </a:r>
          </a:p>
          <a:p>
            <a:pPr marL="0" indent="0">
              <a:buNone/>
            </a:pPr>
            <a:endParaRPr lang="fr-FR" sz="1100" b="1" u="sng" cap="small"/>
          </a:p>
          <a:p>
            <a:pPr marL="0" indent="0">
              <a:buNone/>
            </a:pPr>
            <a:endParaRPr lang="fr-FR" sz="1100">
              <a:latin typeface="Calibri" panose="020F0502020204030204" pitchFamily="34" charset="0"/>
              <a:cs typeface="Calibri" panose="020F0502020204030204" pitchFamily="34" charset="0"/>
            </a:endParaRPr>
          </a:p>
        </p:txBody>
      </p:sp>
      <p:grpSp>
        <p:nvGrpSpPr>
          <p:cNvPr id="28" name="Groupe 27">
            <a:extLst>
              <a:ext uri="{FF2B5EF4-FFF2-40B4-BE49-F238E27FC236}">
                <a16:creationId xmlns:a16="http://schemas.microsoft.com/office/drawing/2014/main" id="{40D0C2A4-9FCF-4FB3-BE9A-2372B515BE67}"/>
              </a:ext>
            </a:extLst>
          </p:cNvPr>
          <p:cNvGrpSpPr/>
          <p:nvPr/>
        </p:nvGrpSpPr>
        <p:grpSpPr>
          <a:xfrm>
            <a:off x="361953" y="4855279"/>
            <a:ext cx="7864614" cy="207785"/>
            <a:chOff x="361953" y="4855279"/>
            <a:chExt cx="7864614" cy="207785"/>
          </a:xfrm>
        </p:grpSpPr>
        <p:sp>
          <p:nvSpPr>
            <p:cNvPr id="32" name="Flèche : chevron 31">
              <a:extLst>
                <a:ext uri="{FF2B5EF4-FFF2-40B4-BE49-F238E27FC236}">
                  <a16:creationId xmlns:a16="http://schemas.microsoft.com/office/drawing/2014/main" id="{302ABAED-D74F-4238-86E6-3FC043FA0302}"/>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36" name="Flèche : chevron 35">
              <a:extLst>
                <a:ext uri="{FF2B5EF4-FFF2-40B4-BE49-F238E27FC236}">
                  <a16:creationId xmlns:a16="http://schemas.microsoft.com/office/drawing/2014/main" id="{152B8443-C585-4C1F-805B-3D41E11B8790}"/>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37" name="Flèche : chevron 36">
              <a:extLst>
                <a:ext uri="{FF2B5EF4-FFF2-40B4-BE49-F238E27FC236}">
                  <a16:creationId xmlns:a16="http://schemas.microsoft.com/office/drawing/2014/main" id="{FCACC6C7-258B-4E3E-B44A-FC8BC5A0AF14}"/>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8" name="Flèche : chevron 37">
              <a:extLst>
                <a:ext uri="{FF2B5EF4-FFF2-40B4-BE49-F238E27FC236}">
                  <a16:creationId xmlns:a16="http://schemas.microsoft.com/office/drawing/2014/main" id="{D7E12AE9-CA5E-4AF4-A3E7-7966A58480BC}"/>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39" name="ZoneTexte 38">
            <a:extLst>
              <a:ext uri="{FF2B5EF4-FFF2-40B4-BE49-F238E27FC236}">
                <a16:creationId xmlns:a16="http://schemas.microsoft.com/office/drawing/2014/main" id="{F8A3CE7C-391B-4B1C-B428-D29652CB88B7}"/>
              </a:ext>
            </a:extLst>
          </p:cNvPr>
          <p:cNvSpPr txBox="1"/>
          <p:nvPr/>
        </p:nvSpPr>
        <p:spPr>
          <a:xfrm>
            <a:off x="1115617" y="3051796"/>
            <a:ext cx="2845330" cy="507831"/>
          </a:xfrm>
          <a:prstGeom prst="rect">
            <a:avLst/>
          </a:prstGeom>
          <a:noFill/>
        </p:spPr>
        <p:txBody>
          <a:bodyPr wrap="square" rtlCol="0">
            <a:spAutoFit/>
          </a:bodyPr>
          <a:lstStyle/>
          <a:p>
            <a:pPr algn="ctr"/>
            <a:r>
              <a:rPr lang="fr-FR" sz="900" b="1">
                <a:solidFill>
                  <a:srgbClr val="17375E"/>
                </a:solidFill>
              </a:rPr>
              <a:t>PDA directement paramétrables par service</a:t>
            </a:r>
          </a:p>
          <a:p>
            <a:pPr algn="ctr"/>
            <a:r>
              <a:rPr lang="fr-FR" sz="900" b="1">
                <a:solidFill>
                  <a:srgbClr val="17375E"/>
                </a:solidFill>
              </a:rPr>
              <a:t>Tableau de bord sur le PDA</a:t>
            </a:r>
          </a:p>
          <a:p>
            <a:pPr algn="ctr"/>
            <a:r>
              <a:rPr lang="fr-FR" sz="900" b="1">
                <a:solidFill>
                  <a:srgbClr val="17375E"/>
                </a:solidFill>
              </a:rPr>
              <a:t>Scan du bracelet patient pour accéder au plan de soins</a:t>
            </a:r>
          </a:p>
        </p:txBody>
      </p:sp>
      <p:sp>
        <p:nvSpPr>
          <p:cNvPr id="40" name="ZoneTexte 39">
            <a:extLst>
              <a:ext uri="{FF2B5EF4-FFF2-40B4-BE49-F238E27FC236}">
                <a16:creationId xmlns:a16="http://schemas.microsoft.com/office/drawing/2014/main" id="{1BD3B43B-C3AF-4A9C-A3CF-55A746830015}"/>
              </a:ext>
            </a:extLst>
          </p:cNvPr>
          <p:cNvSpPr txBox="1"/>
          <p:nvPr/>
        </p:nvSpPr>
        <p:spPr>
          <a:xfrm>
            <a:off x="5677786" y="3478631"/>
            <a:ext cx="3286702" cy="1200329"/>
          </a:xfrm>
          <a:prstGeom prst="rect">
            <a:avLst/>
          </a:prstGeom>
          <a:noFill/>
        </p:spPr>
        <p:txBody>
          <a:bodyPr wrap="square" rtlCol="0">
            <a:spAutoFit/>
          </a:bodyPr>
          <a:lstStyle/>
          <a:p>
            <a:r>
              <a:rPr lang="fr-FR" sz="1200">
                <a:solidFill>
                  <a:schemeClr val="tx2">
                    <a:lumMod val="75000"/>
                  </a:schemeClr>
                </a:solidFill>
              </a:rPr>
              <a:t>Signalement en cas </a:t>
            </a:r>
            <a:r>
              <a:rPr lang="fr-FR" sz="1200">
                <a:solidFill>
                  <a:srgbClr val="FF0000"/>
                </a:solidFill>
              </a:rPr>
              <a:t>d’incohérence</a:t>
            </a:r>
            <a:r>
              <a:rPr lang="fr-FR" sz="1200">
                <a:solidFill>
                  <a:schemeClr val="tx2">
                    <a:lumMod val="75000"/>
                  </a:schemeClr>
                </a:solidFill>
              </a:rPr>
              <a:t> dans la chronologie d’administration</a:t>
            </a:r>
          </a:p>
          <a:p>
            <a:endParaRPr lang="fr-FR" sz="1200">
              <a:solidFill>
                <a:schemeClr val="tx2">
                  <a:lumMod val="75000"/>
                </a:schemeClr>
              </a:solidFill>
            </a:endParaRPr>
          </a:p>
          <a:p>
            <a:r>
              <a:rPr lang="fr-FR" sz="1200">
                <a:solidFill>
                  <a:schemeClr val="tx2">
                    <a:lumMod val="75000"/>
                  </a:schemeClr>
                </a:solidFill>
              </a:rPr>
              <a:t>Administrations des prémédications</a:t>
            </a:r>
          </a:p>
          <a:p>
            <a:r>
              <a:rPr lang="fr-FR" sz="1200">
                <a:solidFill>
                  <a:schemeClr val="tx2">
                    <a:lumMod val="75000"/>
                  </a:schemeClr>
                </a:solidFill>
              </a:rPr>
              <a:t>Administrations courtes (sous-cutanée, bolus)</a:t>
            </a:r>
          </a:p>
          <a:p>
            <a:r>
              <a:rPr lang="fr-FR" sz="1200">
                <a:solidFill>
                  <a:schemeClr val="tx2">
                    <a:lumMod val="75000"/>
                  </a:schemeClr>
                </a:solidFill>
              </a:rPr>
              <a:t>Administrations à domicile (infuseur)</a:t>
            </a:r>
          </a:p>
        </p:txBody>
      </p:sp>
    </p:spTree>
    <p:extLst>
      <p:ext uri="{BB962C8B-B14F-4D97-AF65-F5344CB8AC3E}">
        <p14:creationId xmlns:p14="http://schemas.microsoft.com/office/powerpoint/2010/main" val="3731869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803EF43-1E9A-0CFB-F09E-64C462ADED5A}"/>
            </a:ext>
          </a:extLst>
        </p:cNvPr>
        <p:cNvGrpSpPr/>
        <p:nvPr/>
      </p:nvGrpSpPr>
      <p:grpSpPr>
        <a:xfrm>
          <a:off x="0" y="0"/>
          <a:ext cx="0" cy="0"/>
          <a:chOff x="0" y="0"/>
          <a:chExt cx="0" cy="0"/>
        </a:xfrm>
      </p:grpSpPr>
      <p:sp>
        <p:nvSpPr>
          <p:cNvPr id="30" name="Flèche : pentagone 29">
            <a:extLst>
              <a:ext uri="{FF2B5EF4-FFF2-40B4-BE49-F238E27FC236}">
                <a16:creationId xmlns:a16="http://schemas.microsoft.com/office/drawing/2014/main" id="{4A0D5BDE-9F96-4205-BA3D-2F197EC6B213}"/>
              </a:ext>
            </a:extLst>
          </p:cNvPr>
          <p:cNvSpPr/>
          <p:nvPr/>
        </p:nvSpPr>
        <p:spPr>
          <a:xfrm>
            <a:off x="170812" y="1062706"/>
            <a:ext cx="3537092" cy="284908"/>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59A63BB-C847-1809-60F0-99C5582FA13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57204CDE-6EFC-C639-4C3F-EE270857B8D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120AE63-B5AB-DE9B-6893-1807DAFD71FD}"/>
              </a:ext>
            </a:extLst>
          </p:cNvPr>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Fonctionnement de la RFID</a:t>
            </a:r>
            <a:endParaRPr lang="fr-FR" sz="3200" dirty="0">
              <a:solidFill>
                <a:schemeClr val="tx2">
                  <a:lumMod val="75000"/>
                </a:schemeClr>
              </a:solidFill>
            </a:endParaRPr>
          </a:p>
        </p:txBody>
      </p:sp>
      <p:sp>
        <p:nvSpPr>
          <p:cNvPr id="3" name="Espace réservé du numéro de diapositive 2">
            <a:extLst>
              <a:ext uri="{FF2B5EF4-FFF2-40B4-BE49-F238E27FC236}">
                <a16:creationId xmlns:a16="http://schemas.microsoft.com/office/drawing/2014/main" id="{1586E3E4-DEED-8A1B-FC07-8C855D63DEE9}"/>
              </a:ext>
            </a:extLst>
          </p:cNvPr>
          <p:cNvSpPr>
            <a:spLocks noGrp="1"/>
          </p:cNvSpPr>
          <p:nvPr>
            <p:ph type="sldNum" sz="quarter" idx="12"/>
          </p:nvPr>
        </p:nvSpPr>
        <p:spPr/>
        <p:txBody>
          <a:bodyPr/>
          <a:lstStyle/>
          <a:p>
            <a:fld id="{FA3E2E0A-678F-4012-B539-62B1F17A2C1B}" type="slidenum">
              <a:rPr lang="fr-FR" smtClean="0"/>
              <a:t>23</a:t>
            </a:fld>
            <a:endParaRPr lang="fr-FR"/>
          </a:p>
        </p:txBody>
      </p:sp>
      <p:sp>
        <p:nvSpPr>
          <p:cNvPr id="9" name="ZoneTexte 8">
            <a:extLst>
              <a:ext uri="{FF2B5EF4-FFF2-40B4-BE49-F238E27FC236}">
                <a16:creationId xmlns:a16="http://schemas.microsoft.com/office/drawing/2014/main" id="{CC3F4C1F-955C-E156-DDBA-407ACE4B7F79}"/>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A5137D41-3598-AFA1-109D-42C273673BC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8" name="Image 17">
            <a:extLst>
              <a:ext uri="{FF2B5EF4-FFF2-40B4-BE49-F238E27FC236}">
                <a16:creationId xmlns:a16="http://schemas.microsoft.com/office/drawing/2014/main" id="{F0BBD354-D6E9-49A5-8B4D-1A7BFB070A1D}"/>
              </a:ext>
            </a:extLst>
          </p:cNvPr>
          <p:cNvPicPr>
            <a:picLocks noChangeAspect="1"/>
          </p:cNvPicPr>
          <p:nvPr/>
        </p:nvPicPr>
        <p:blipFill>
          <a:blip r:embed="rId6">
            <a:alphaModFix amt="0"/>
          </a:blip>
          <a:stretch>
            <a:fillRect/>
          </a:stretch>
        </p:blipFill>
        <p:spPr>
          <a:xfrm>
            <a:off x="6413180" y="1244666"/>
            <a:ext cx="2395255" cy="2177130"/>
          </a:xfrm>
          <a:prstGeom prst="rect">
            <a:avLst/>
          </a:prstGeom>
        </p:spPr>
      </p:pic>
      <p:pic>
        <p:nvPicPr>
          <p:cNvPr id="4" name="Image 3">
            <a:extLst>
              <a:ext uri="{FF2B5EF4-FFF2-40B4-BE49-F238E27FC236}">
                <a16:creationId xmlns:a16="http://schemas.microsoft.com/office/drawing/2014/main" id="{94F2EADF-A411-42CF-A404-D4EC37CC0BC6}"/>
              </a:ext>
            </a:extLst>
          </p:cNvPr>
          <p:cNvPicPr>
            <a:picLocks noChangeAspect="1"/>
          </p:cNvPicPr>
          <p:nvPr/>
        </p:nvPicPr>
        <p:blipFill>
          <a:blip r:embed="rId7">
            <a:alphaModFix amt="0"/>
          </a:blip>
          <a:stretch>
            <a:fillRect/>
          </a:stretch>
        </p:blipFill>
        <p:spPr>
          <a:xfrm>
            <a:off x="5455577" y="3308927"/>
            <a:ext cx="3361557" cy="1571162"/>
          </a:xfrm>
          <a:prstGeom prst="rect">
            <a:avLst/>
          </a:prstGeom>
        </p:spPr>
      </p:pic>
      <p:pic>
        <p:nvPicPr>
          <p:cNvPr id="13" name="Image 12">
            <a:extLst>
              <a:ext uri="{FF2B5EF4-FFF2-40B4-BE49-F238E27FC236}">
                <a16:creationId xmlns:a16="http://schemas.microsoft.com/office/drawing/2014/main" id="{A607208B-0BAD-472B-8625-E5521C7E8F9B}"/>
              </a:ext>
            </a:extLst>
          </p:cNvPr>
          <p:cNvPicPr>
            <a:picLocks noChangeAspect="1"/>
          </p:cNvPicPr>
          <p:nvPr/>
        </p:nvPicPr>
        <p:blipFill>
          <a:blip r:embed="rId8"/>
          <a:stretch>
            <a:fillRect/>
          </a:stretch>
        </p:blipFill>
        <p:spPr>
          <a:xfrm>
            <a:off x="381799" y="1781483"/>
            <a:ext cx="1113640" cy="768942"/>
          </a:xfrm>
          <a:prstGeom prst="rect">
            <a:avLst/>
          </a:prstGeom>
        </p:spPr>
      </p:pic>
      <p:pic>
        <p:nvPicPr>
          <p:cNvPr id="15" name="Image 14">
            <a:extLst>
              <a:ext uri="{FF2B5EF4-FFF2-40B4-BE49-F238E27FC236}">
                <a16:creationId xmlns:a16="http://schemas.microsoft.com/office/drawing/2014/main" id="{4999C6BD-F1F6-4A63-8364-799895FAF9F1}"/>
              </a:ext>
            </a:extLst>
          </p:cNvPr>
          <p:cNvPicPr>
            <a:picLocks noChangeAspect="1"/>
          </p:cNvPicPr>
          <p:nvPr/>
        </p:nvPicPr>
        <p:blipFill>
          <a:blip r:embed="rId9"/>
          <a:stretch>
            <a:fillRect/>
          </a:stretch>
        </p:blipFill>
        <p:spPr>
          <a:xfrm>
            <a:off x="1719973" y="1378302"/>
            <a:ext cx="912914" cy="1615550"/>
          </a:xfrm>
          <a:prstGeom prst="rect">
            <a:avLst/>
          </a:prstGeom>
        </p:spPr>
      </p:pic>
      <p:pic>
        <p:nvPicPr>
          <p:cNvPr id="17" name="Image 16">
            <a:extLst>
              <a:ext uri="{FF2B5EF4-FFF2-40B4-BE49-F238E27FC236}">
                <a16:creationId xmlns:a16="http://schemas.microsoft.com/office/drawing/2014/main" id="{D31F91B4-5EDE-485B-A0B8-D5323B71A77C}"/>
              </a:ext>
            </a:extLst>
          </p:cNvPr>
          <p:cNvPicPr>
            <a:picLocks noChangeAspect="1"/>
          </p:cNvPicPr>
          <p:nvPr/>
        </p:nvPicPr>
        <p:blipFill>
          <a:blip r:embed="rId10"/>
          <a:stretch>
            <a:fillRect/>
          </a:stretch>
        </p:blipFill>
        <p:spPr>
          <a:xfrm>
            <a:off x="5800368" y="1366433"/>
            <a:ext cx="974409" cy="1706504"/>
          </a:xfrm>
          <a:prstGeom prst="rect">
            <a:avLst/>
          </a:prstGeom>
        </p:spPr>
      </p:pic>
      <p:sp>
        <p:nvSpPr>
          <p:cNvPr id="21" name="ZoneTexte 20">
            <a:extLst>
              <a:ext uri="{FF2B5EF4-FFF2-40B4-BE49-F238E27FC236}">
                <a16:creationId xmlns:a16="http://schemas.microsoft.com/office/drawing/2014/main" id="{727B5FC4-3381-4152-8840-A4F42BC3D093}"/>
              </a:ext>
            </a:extLst>
          </p:cNvPr>
          <p:cNvSpPr txBox="1"/>
          <p:nvPr/>
        </p:nvSpPr>
        <p:spPr>
          <a:xfrm>
            <a:off x="280419" y="2571750"/>
            <a:ext cx="1275100" cy="230832"/>
          </a:xfrm>
          <a:prstGeom prst="rect">
            <a:avLst/>
          </a:prstGeom>
          <a:noFill/>
        </p:spPr>
        <p:txBody>
          <a:bodyPr wrap="square" rtlCol="0">
            <a:spAutoFit/>
          </a:bodyPr>
          <a:lstStyle/>
          <a:p>
            <a:pPr algn="ctr"/>
            <a:r>
              <a:rPr lang="fr-FR" sz="900" b="1">
                <a:solidFill>
                  <a:schemeClr val="tx2">
                    <a:lumMod val="75000"/>
                  </a:schemeClr>
                </a:solidFill>
              </a:rPr>
              <a:t>Identifiant personnel</a:t>
            </a:r>
          </a:p>
        </p:txBody>
      </p:sp>
      <p:sp>
        <p:nvSpPr>
          <p:cNvPr id="23" name="ZoneTexte 22">
            <a:extLst>
              <a:ext uri="{FF2B5EF4-FFF2-40B4-BE49-F238E27FC236}">
                <a16:creationId xmlns:a16="http://schemas.microsoft.com/office/drawing/2014/main" id="{C520C92A-6324-47CD-B9AB-4D1E6D872F3E}"/>
              </a:ext>
            </a:extLst>
          </p:cNvPr>
          <p:cNvSpPr txBox="1"/>
          <p:nvPr/>
        </p:nvSpPr>
        <p:spPr>
          <a:xfrm>
            <a:off x="5664712" y="3089468"/>
            <a:ext cx="1294742" cy="215444"/>
          </a:xfrm>
          <a:prstGeom prst="rect">
            <a:avLst/>
          </a:prstGeom>
          <a:solidFill>
            <a:schemeClr val="bg1"/>
          </a:solidFill>
        </p:spPr>
        <p:txBody>
          <a:bodyPr wrap="square" rtlCol="0">
            <a:spAutoFit/>
          </a:bodyPr>
          <a:lstStyle/>
          <a:p>
            <a:pPr algn="ctr"/>
            <a:r>
              <a:rPr lang="fr-FR" sz="800" b="1">
                <a:solidFill>
                  <a:srgbClr val="00B050"/>
                </a:solidFill>
              </a:rPr>
              <a:t>MATCH</a:t>
            </a:r>
            <a:r>
              <a:rPr lang="fr-FR" sz="800" b="1"/>
              <a:t> </a:t>
            </a:r>
            <a:r>
              <a:rPr lang="fr-FR" sz="800" b="1">
                <a:solidFill>
                  <a:srgbClr val="17375E"/>
                </a:solidFill>
              </a:rPr>
              <a:t>si correspondance</a:t>
            </a:r>
          </a:p>
        </p:txBody>
      </p:sp>
      <p:pic>
        <p:nvPicPr>
          <p:cNvPr id="26" name="Image 25">
            <a:extLst>
              <a:ext uri="{FF2B5EF4-FFF2-40B4-BE49-F238E27FC236}">
                <a16:creationId xmlns:a16="http://schemas.microsoft.com/office/drawing/2014/main" id="{848FF448-8EF6-4803-BCA2-EC084AD2F4FC}"/>
              </a:ext>
            </a:extLst>
          </p:cNvPr>
          <p:cNvPicPr>
            <a:picLocks noChangeAspect="1"/>
          </p:cNvPicPr>
          <p:nvPr/>
        </p:nvPicPr>
        <p:blipFill>
          <a:blip r:embed="rId11"/>
          <a:stretch>
            <a:fillRect/>
          </a:stretch>
        </p:blipFill>
        <p:spPr>
          <a:xfrm>
            <a:off x="7403461" y="1383609"/>
            <a:ext cx="927827" cy="1673611"/>
          </a:xfrm>
          <a:prstGeom prst="rect">
            <a:avLst/>
          </a:prstGeom>
        </p:spPr>
      </p:pic>
      <p:sp>
        <p:nvSpPr>
          <p:cNvPr id="27" name="ZoneTexte 26">
            <a:extLst>
              <a:ext uri="{FF2B5EF4-FFF2-40B4-BE49-F238E27FC236}">
                <a16:creationId xmlns:a16="http://schemas.microsoft.com/office/drawing/2014/main" id="{3B9C1D3C-2111-49DE-9079-483B4F80BC5D}"/>
              </a:ext>
            </a:extLst>
          </p:cNvPr>
          <p:cNvSpPr txBox="1"/>
          <p:nvPr/>
        </p:nvSpPr>
        <p:spPr>
          <a:xfrm>
            <a:off x="7099675" y="3087361"/>
            <a:ext cx="1724854" cy="215444"/>
          </a:xfrm>
          <a:prstGeom prst="rect">
            <a:avLst/>
          </a:prstGeom>
          <a:solidFill>
            <a:schemeClr val="bg1"/>
          </a:solidFill>
        </p:spPr>
        <p:txBody>
          <a:bodyPr wrap="square" rtlCol="0">
            <a:spAutoFit/>
          </a:bodyPr>
          <a:lstStyle/>
          <a:p>
            <a:pPr algn="ctr"/>
            <a:r>
              <a:rPr lang="fr-FR" sz="800" b="1">
                <a:solidFill>
                  <a:srgbClr val="FF0000"/>
                </a:solidFill>
              </a:rPr>
              <a:t>STOP</a:t>
            </a:r>
            <a:r>
              <a:rPr lang="fr-FR" sz="800" b="1"/>
              <a:t> </a:t>
            </a:r>
            <a:r>
              <a:rPr lang="fr-FR" sz="800" b="1">
                <a:solidFill>
                  <a:srgbClr val="17375E"/>
                </a:solidFill>
              </a:rPr>
              <a:t>si absence de correspondance</a:t>
            </a:r>
          </a:p>
        </p:txBody>
      </p:sp>
      <p:pic>
        <p:nvPicPr>
          <p:cNvPr id="29" name="Image 28">
            <a:extLst>
              <a:ext uri="{FF2B5EF4-FFF2-40B4-BE49-F238E27FC236}">
                <a16:creationId xmlns:a16="http://schemas.microsoft.com/office/drawing/2014/main" id="{8B9B1C70-B445-4129-B3B7-BD8DD59398B9}"/>
              </a:ext>
            </a:extLst>
          </p:cNvPr>
          <p:cNvPicPr>
            <a:picLocks noChangeAspect="1"/>
          </p:cNvPicPr>
          <p:nvPr/>
        </p:nvPicPr>
        <p:blipFill>
          <a:blip r:embed="rId12"/>
          <a:stretch>
            <a:fillRect/>
          </a:stretch>
        </p:blipFill>
        <p:spPr>
          <a:xfrm>
            <a:off x="3896869" y="1242767"/>
            <a:ext cx="981075" cy="966788"/>
          </a:xfrm>
          <a:prstGeom prst="rect">
            <a:avLst/>
          </a:prstGeom>
        </p:spPr>
      </p:pic>
      <p:pic>
        <p:nvPicPr>
          <p:cNvPr id="31" name="Image 30">
            <a:extLst>
              <a:ext uri="{FF2B5EF4-FFF2-40B4-BE49-F238E27FC236}">
                <a16:creationId xmlns:a16="http://schemas.microsoft.com/office/drawing/2014/main" id="{7C821C7B-8056-42B9-A0B7-97B0E2569DFE}"/>
              </a:ext>
            </a:extLst>
          </p:cNvPr>
          <p:cNvPicPr>
            <a:picLocks noChangeAspect="1"/>
          </p:cNvPicPr>
          <p:nvPr/>
        </p:nvPicPr>
        <p:blipFill>
          <a:blip r:embed="rId13"/>
          <a:stretch>
            <a:fillRect/>
          </a:stretch>
        </p:blipFill>
        <p:spPr>
          <a:xfrm>
            <a:off x="3895502" y="2307463"/>
            <a:ext cx="955032" cy="984569"/>
          </a:xfrm>
          <a:prstGeom prst="rect">
            <a:avLst/>
          </a:prstGeom>
        </p:spPr>
      </p:pic>
      <p:pic>
        <p:nvPicPr>
          <p:cNvPr id="33" name="Image 32">
            <a:extLst>
              <a:ext uri="{FF2B5EF4-FFF2-40B4-BE49-F238E27FC236}">
                <a16:creationId xmlns:a16="http://schemas.microsoft.com/office/drawing/2014/main" id="{80620F48-AA32-45F3-BDA0-47DB7C2F0FF9}"/>
              </a:ext>
            </a:extLst>
          </p:cNvPr>
          <p:cNvPicPr>
            <a:picLocks noChangeAspect="1"/>
          </p:cNvPicPr>
          <p:nvPr/>
        </p:nvPicPr>
        <p:blipFill>
          <a:blip r:embed="rId14"/>
          <a:stretch>
            <a:fillRect/>
          </a:stretch>
        </p:blipFill>
        <p:spPr>
          <a:xfrm>
            <a:off x="2788940" y="1397242"/>
            <a:ext cx="944576" cy="1615549"/>
          </a:xfrm>
          <a:prstGeom prst="rect">
            <a:avLst/>
          </a:prstGeom>
        </p:spPr>
      </p:pic>
      <p:sp>
        <p:nvSpPr>
          <p:cNvPr id="34" name="ZoneTexte 33">
            <a:extLst>
              <a:ext uri="{FF2B5EF4-FFF2-40B4-BE49-F238E27FC236}">
                <a16:creationId xmlns:a16="http://schemas.microsoft.com/office/drawing/2014/main" id="{A9130833-209F-40C9-8C64-BBB3E1E1BB9D}"/>
              </a:ext>
            </a:extLst>
          </p:cNvPr>
          <p:cNvSpPr txBox="1"/>
          <p:nvPr/>
        </p:nvSpPr>
        <p:spPr>
          <a:xfrm>
            <a:off x="4850533" y="2221040"/>
            <a:ext cx="941135" cy="461665"/>
          </a:xfrm>
          <a:prstGeom prst="rect">
            <a:avLst/>
          </a:prstGeom>
          <a:solidFill>
            <a:schemeClr val="bg1"/>
          </a:solidFill>
        </p:spPr>
        <p:txBody>
          <a:bodyPr wrap="square" rtlCol="0">
            <a:spAutoFit/>
          </a:bodyPr>
          <a:lstStyle/>
          <a:p>
            <a:pPr algn="ctr"/>
            <a:r>
              <a:rPr lang="fr-FR" sz="800" b="1">
                <a:solidFill>
                  <a:srgbClr val="17375E"/>
                </a:solidFill>
              </a:rPr>
              <a:t>SCAN du BRACELET PATIENT + POCHE</a:t>
            </a:r>
            <a:endParaRPr lang="fr-FR" sz="800">
              <a:solidFill>
                <a:srgbClr val="17375E"/>
              </a:solidFill>
            </a:endParaRPr>
          </a:p>
        </p:txBody>
      </p:sp>
      <p:sp>
        <p:nvSpPr>
          <p:cNvPr id="35" name="Flèche : pentagone 34">
            <a:extLst>
              <a:ext uri="{FF2B5EF4-FFF2-40B4-BE49-F238E27FC236}">
                <a16:creationId xmlns:a16="http://schemas.microsoft.com/office/drawing/2014/main" id="{DD3D516C-1FC4-43AB-9301-549B9089F204}"/>
              </a:ext>
            </a:extLst>
          </p:cNvPr>
          <p:cNvSpPr/>
          <p:nvPr/>
        </p:nvSpPr>
        <p:spPr>
          <a:xfrm>
            <a:off x="155856" y="964798"/>
            <a:ext cx="4587660" cy="37283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u contenu 2">
            <a:extLst>
              <a:ext uri="{FF2B5EF4-FFF2-40B4-BE49-F238E27FC236}">
                <a16:creationId xmlns:a16="http://schemas.microsoft.com/office/drawing/2014/main" id="{246033FF-7347-1993-C3FA-FCCF90842C71}"/>
              </a:ext>
            </a:extLst>
          </p:cNvPr>
          <p:cNvSpPr>
            <a:spLocks noGrp="1"/>
          </p:cNvSpPr>
          <p:nvPr>
            <p:ph idx="1"/>
          </p:nvPr>
        </p:nvSpPr>
        <p:spPr>
          <a:xfrm>
            <a:off x="147454" y="954121"/>
            <a:ext cx="4432709" cy="3394472"/>
          </a:xfrm>
        </p:spPr>
        <p:txBody>
          <a:bodyPr>
            <a:normAutofit/>
          </a:bodyPr>
          <a:lstStyle/>
          <a:p>
            <a:pPr marL="0" indent="0">
              <a:buNone/>
            </a:pPr>
            <a:r>
              <a:rPr lang="fr-FR" sz="1600" b="1">
                <a:solidFill>
                  <a:schemeClr val="bg1"/>
                </a:solidFill>
              </a:rPr>
              <a:t>Dans les services de soins : étape d’administration</a:t>
            </a:r>
          </a:p>
          <a:p>
            <a:pPr marL="0" indent="0">
              <a:buNone/>
            </a:pPr>
            <a:endParaRPr lang="fr-FR" sz="1100" b="1" u="sng" cap="small"/>
          </a:p>
          <a:p>
            <a:pPr marL="0" indent="0">
              <a:buNone/>
            </a:pPr>
            <a:endParaRPr lang="fr-FR" sz="1100">
              <a:latin typeface="Calibri" panose="020F0502020204030204" pitchFamily="34" charset="0"/>
              <a:cs typeface="Calibri" panose="020F0502020204030204" pitchFamily="34" charset="0"/>
            </a:endParaRPr>
          </a:p>
        </p:txBody>
      </p:sp>
      <p:sp>
        <p:nvSpPr>
          <p:cNvPr id="28" name="ZoneTexte 27">
            <a:extLst>
              <a:ext uri="{FF2B5EF4-FFF2-40B4-BE49-F238E27FC236}">
                <a16:creationId xmlns:a16="http://schemas.microsoft.com/office/drawing/2014/main" id="{A7F1D686-E248-4F21-83AA-A0E0C013A24D}"/>
              </a:ext>
            </a:extLst>
          </p:cNvPr>
          <p:cNvSpPr txBox="1"/>
          <p:nvPr/>
        </p:nvSpPr>
        <p:spPr>
          <a:xfrm>
            <a:off x="5677786" y="3478631"/>
            <a:ext cx="3286702" cy="1200329"/>
          </a:xfrm>
          <a:prstGeom prst="rect">
            <a:avLst/>
          </a:prstGeom>
          <a:noFill/>
        </p:spPr>
        <p:txBody>
          <a:bodyPr wrap="square" rtlCol="0">
            <a:spAutoFit/>
          </a:bodyPr>
          <a:lstStyle/>
          <a:p>
            <a:r>
              <a:rPr lang="fr-FR" sz="1200">
                <a:solidFill>
                  <a:schemeClr val="tx2">
                    <a:lumMod val="75000"/>
                  </a:schemeClr>
                </a:solidFill>
              </a:rPr>
              <a:t>Signalement en cas </a:t>
            </a:r>
            <a:r>
              <a:rPr lang="fr-FR" sz="1200">
                <a:solidFill>
                  <a:srgbClr val="FF0000"/>
                </a:solidFill>
              </a:rPr>
              <a:t>d’incohérence</a:t>
            </a:r>
            <a:r>
              <a:rPr lang="fr-FR" sz="1200">
                <a:solidFill>
                  <a:schemeClr val="tx2">
                    <a:lumMod val="75000"/>
                  </a:schemeClr>
                </a:solidFill>
              </a:rPr>
              <a:t> dans la chronologie d’administration</a:t>
            </a:r>
          </a:p>
          <a:p>
            <a:endParaRPr lang="fr-FR" sz="1200">
              <a:solidFill>
                <a:schemeClr val="tx2">
                  <a:lumMod val="75000"/>
                </a:schemeClr>
              </a:solidFill>
            </a:endParaRPr>
          </a:p>
          <a:p>
            <a:r>
              <a:rPr lang="fr-FR" sz="1200">
                <a:solidFill>
                  <a:schemeClr val="tx2">
                    <a:lumMod val="75000"/>
                  </a:schemeClr>
                </a:solidFill>
              </a:rPr>
              <a:t>Administrations des prémédications</a:t>
            </a:r>
          </a:p>
          <a:p>
            <a:r>
              <a:rPr lang="fr-FR" sz="1200">
                <a:solidFill>
                  <a:schemeClr val="tx2">
                    <a:lumMod val="75000"/>
                  </a:schemeClr>
                </a:solidFill>
              </a:rPr>
              <a:t>Administrations courtes (sous-cutanée, bolus)</a:t>
            </a:r>
          </a:p>
          <a:p>
            <a:r>
              <a:rPr lang="fr-FR" sz="1200">
                <a:solidFill>
                  <a:schemeClr val="tx2">
                    <a:lumMod val="75000"/>
                  </a:schemeClr>
                </a:solidFill>
              </a:rPr>
              <a:t>Administrations à domicile (infuseur)</a:t>
            </a:r>
          </a:p>
        </p:txBody>
      </p:sp>
      <p:grpSp>
        <p:nvGrpSpPr>
          <p:cNvPr id="32" name="Groupe 31">
            <a:extLst>
              <a:ext uri="{FF2B5EF4-FFF2-40B4-BE49-F238E27FC236}">
                <a16:creationId xmlns:a16="http://schemas.microsoft.com/office/drawing/2014/main" id="{C7894814-A88F-4E73-A68B-5AB369EDDC93}"/>
              </a:ext>
            </a:extLst>
          </p:cNvPr>
          <p:cNvGrpSpPr/>
          <p:nvPr/>
        </p:nvGrpSpPr>
        <p:grpSpPr>
          <a:xfrm>
            <a:off x="361953" y="4855279"/>
            <a:ext cx="7864614" cy="207785"/>
            <a:chOff x="361953" y="4855279"/>
            <a:chExt cx="7864614" cy="207785"/>
          </a:xfrm>
        </p:grpSpPr>
        <p:sp>
          <p:nvSpPr>
            <p:cNvPr id="36" name="Flèche : chevron 35">
              <a:extLst>
                <a:ext uri="{FF2B5EF4-FFF2-40B4-BE49-F238E27FC236}">
                  <a16:creationId xmlns:a16="http://schemas.microsoft.com/office/drawing/2014/main" id="{49036C2B-199B-4DD2-A35C-8F04B9580F4B}"/>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37" name="Flèche : chevron 36">
              <a:extLst>
                <a:ext uri="{FF2B5EF4-FFF2-40B4-BE49-F238E27FC236}">
                  <a16:creationId xmlns:a16="http://schemas.microsoft.com/office/drawing/2014/main" id="{C79EC82B-9D59-49BB-AB60-0AE22CFB8274}"/>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38" name="Flèche : chevron 37">
              <a:extLst>
                <a:ext uri="{FF2B5EF4-FFF2-40B4-BE49-F238E27FC236}">
                  <a16:creationId xmlns:a16="http://schemas.microsoft.com/office/drawing/2014/main" id="{351B5700-3807-43F8-9617-D273A69AC390}"/>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9" name="Flèche : chevron 38">
              <a:extLst>
                <a:ext uri="{FF2B5EF4-FFF2-40B4-BE49-F238E27FC236}">
                  <a16:creationId xmlns:a16="http://schemas.microsoft.com/office/drawing/2014/main" id="{9CADAF3F-5712-4EC8-A3E4-6FE7551427BE}"/>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pic>
        <p:nvPicPr>
          <p:cNvPr id="25" name="Oncology_FR">
            <a:hlinkClick r:id="" action="ppaction://media"/>
            <a:extLst>
              <a:ext uri="{FF2B5EF4-FFF2-40B4-BE49-F238E27FC236}">
                <a16:creationId xmlns:a16="http://schemas.microsoft.com/office/drawing/2014/main" id="{A0EC8F6B-5F70-481D-8821-E181DDE513A4}"/>
              </a:ext>
            </a:extLst>
          </p:cNvPr>
          <p:cNvPicPr>
            <a:picLocks noChangeAspect="1"/>
          </p:cNvPicPr>
          <p:nvPr>
            <a:videoFile r:link="rId1"/>
            <p:extLst>
              <p:ext uri="{DAA4B4D4-6D71-4841-9C94-3DE7FCFB9230}">
                <p14:media xmlns:p14="http://schemas.microsoft.com/office/powerpoint/2010/main" r:embed="rId2">
                  <p14:trim st="39907" end="18997.6666"/>
                </p14:media>
              </p:ext>
            </p:extLst>
          </p:nvPr>
        </p:nvPicPr>
        <p:blipFill rotWithShape="1">
          <a:blip r:embed="rId15"/>
          <a:srcRect l="10015" t="7213"/>
          <a:stretch/>
        </p:blipFill>
        <p:spPr>
          <a:xfrm>
            <a:off x="565919" y="3640144"/>
            <a:ext cx="2800437" cy="1369384"/>
          </a:xfrm>
          <a:prstGeom prst="rect">
            <a:avLst/>
          </a:prstGeom>
          <a:ln>
            <a:solidFill>
              <a:srgbClr val="0F78D1"/>
            </a:solidFill>
          </a:ln>
        </p:spPr>
      </p:pic>
      <p:sp>
        <p:nvSpPr>
          <p:cNvPr id="40" name="ZoneTexte 39">
            <a:extLst>
              <a:ext uri="{FF2B5EF4-FFF2-40B4-BE49-F238E27FC236}">
                <a16:creationId xmlns:a16="http://schemas.microsoft.com/office/drawing/2014/main" id="{A2C78446-4259-4020-9BD2-D18C35684B80}"/>
              </a:ext>
            </a:extLst>
          </p:cNvPr>
          <p:cNvSpPr txBox="1"/>
          <p:nvPr/>
        </p:nvSpPr>
        <p:spPr>
          <a:xfrm>
            <a:off x="1115617" y="3051796"/>
            <a:ext cx="2845330" cy="507831"/>
          </a:xfrm>
          <a:prstGeom prst="rect">
            <a:avLst/>
          </a:prstGeom>
          <a:noFill/>
        </p:spPr>
        <p:txBody>
          <a:bodyPr wrap="square" rtlCol="0">
            <a:spAutoFit/>
          </a:bodyPr>
          <a:lstStyle/>
          <a:p>
            <a:pPr algn="ctr"/>
            <a:r>
              <a:rPr lang="fr-FR" sz="900" b="1">
                <a:solidFill>
                  <a:srgbClr val="17375E"/>
                </a:solidFill>
              </a:rPr>
              <a:t>PDA directement paramétrables par service</a:t>
            </a:r>
          </a:p>
          <a:p>
            <a:pPr algn="ctr"/>
            <a:r>
              <a:rPr lang="fr-FR" sz="900" b="1">
                <a:solidFill>
                  <a:srgbClr val="17375E"/>
                </a:solidFill>
              </a:rPr>
              <a:t>Tableau de bord sur le PDA</a:t>
            </a:r>
          </a:p>
          <a:p>
            <a:pPr algn="ctr"/>
            <a:r>
              <a:rPr lang="fr-FR" sz="900" b="1">
                <a:solidFill>
                  <a:srgbClr val="17375E"/>
                </a:solidFill>
              </a:rPr>
              <a:t>Scan du bracelet patient pour accéder au plan de soins</a:t>
            </a:r>
          </a:p>
        </p:txBody>
      </p:sp>
      <p:sp>
        <p:nvSpPr>
          <p:cNvPr id="42" name="ZoneTexte 41">
            <a:extLst>
              <a:ext uri="{FF2B5EF4-FFF2-40B4-BE49-F238E27FC236}">
                <a16:creationId xmlns:a16="http://schemas.microsoft.com/office/drawing/2014/main" id="{2470E035-FF82-4EAC-9FCD-49E214AD016A}"/>
              </a:ext>
            </a:extLst>
          </p:cNvPr>
          <p:cNvSpPr txBox="1"/>
          <p:nvPr/>
        </p:nvSpPr>
        <p:spPr>
          <a:xfrm>
            <a:off x="3544239" y="4632334"/>
            <a:ext cx="861251" cy="169277"/>
          </a:xfrm>
          <a:prstGeom prst="rect">
            <a:avLst/>
          </a:prstGeom>
          <a:noFill/>
        </p:spPr>
        <p:txBody>
          <a:bodyPr wrap="square" rtlCol="0">
            <a:spAutoFit/>
          </a:bodyPr>
          <a:lstStyle/>
          <a:p>
            <a:r>
              <a:rPr lang="fr-FR" sz="500">
                <a:solidFill>
                  <a:srgbClr val="C9BBA1"/>
                </a:solidFill>
              </a:rPr>
              <a:t>Source BIOLOG-ID</a:t>
            </a:r>
          </a:p>
        </p:txBody>
      </p:sp>
    </p:spTree>
    <p:extLst>
      <p:ext uri="{BB962C8B-B14F-4D97-AF65-F5344CB8AC3E}">
        <p14:creationId xmlns:p14="http://schemas.microsoft.com/office/powerpoint/2010/main" val="379773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vol="80000">
                <p:cTn id="12" fill="hold" display="0">
                  <p:stCondLst>
                    <p:cond delay="indefinite"/>
                  </p:stCondLst>
                </p:cTn>
                <p:tgtEl>
                  <p:spTgt spid="2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51D2B974-78EB-5FA1-AF9D-914D15F78CF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948A135-3965-8930-F337-8943F8F3524F}"/>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2164D7E9-30A2-757C-4EA7-53DAA02114B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4" name="Espace réservé du contenu 3">
            <a:extLst>
              <a:ext uri="{FF2B5EF4-FFF2-40B4-BE49-F238E27FC236}">
                <a16:creationId xmlns:a16="http://schemas.microsoft.com/office/drawing/2014/main" id="{EFEF3E22-65D4-419B-A100-97D2853E335B}"/>
              </a:ext>
            </a:extLst>
          </p:cNvPr>
          <p:cNvPicPr>
            <a:picLocks noGrp="1" noChangeAspect="1"/>
          </p:cNvPicPr>
          <p:nvPr>
            <p:ph idx="1"/>
          </p:nvPr>
        </p:nvPicPr>
        <p:blipFill>
          <a:blip r:embed="rId5"/>
          <a:stretch>
            <a:fillRect/>
          </a:stretch>
        </p:blipFill>
        <p:spPr>
          <a:xfrm>
            <a:off x="1486278" y="1200150"/>
            <a:ext cx="6171443" cy="3394075"/>
          </a:xfrm>
        </p:spPr>
      </p:pic>
      <p:sp>
        <p:nvSpPr>
          <p:cNvPr id="11" name="Titre 1">
            <a:extLst>
              <a:ext uri="{FF2B5EF4-FFF2-40B4-BE49-F238E27FC236}">
                <a16:creationId xmlns:a16="http://schemas.microsoft.com/office/drawing/2014/main" id="{580AA06D-E80F-3AA7-DF76-540F02894127}"/>
              </a:ext>
            </a:extLst>
          </p:cNvPr>
          <p:cNvSpPr>
            <a:spLocks noGrp="1"/>
          </p:cNvSpPr>
          <p:nvPr>
            <p:ph type="title"/>
          </p:nvPr>
        </p:nvSpPr>
        <p:spPr>
          <a:xfrm>
            <a:off x="457200" y="267494"/>
            <a:ext cx="8229600" cy="651719"/>
          </a:xfrm>
        </p:spPr>
        <p:txBody>
          <a:bodyPr>
            <a:noAutofit/>
          </a:bodyPr>
          <a:lstStyle/>
          <a:p>
            <a:r>
              <a:rPr lang="fr-FR" sz="3200">
                <a:solidFill>
                  <a:srgbClr val="17375E"/>
                </a:solidFill>
              </a:rPr>
              <a:t>RFID et sites extérieurs</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8D71FD66-9860-29B1-4672-57B970E314EA}"/>
              </a:ext>
            </a:extLst>
          </p:cNvPr>
          <p:cNvSpPr>
            <a:spLocks noGrp="1"/>
          </p:cNvSpPr>
          <p:nvPr>
            <p:ph type="sldNum" sz="quarter" idx="12"/>
          </p:nvPr>
        </p:nvSpPr>
        <p:spPr/>
        <p:txBody>
          <a:bodyPr/>
          <a:lstStyle/>
          <a:p>
            <a:fld id="{FA3E2E0A-678F-4012-B539-62B1F17A2C1B}" type="slidenum">
              <a:rPr lang="fr-FR" smtClean="0"/>
              <a:t>24</a:t>
            </a:fld>
            <a:endParaRPr lang="fr-FR"/>
          </a:p>
        </p:txBody>
      </p:sp>
      <p:sp>
        <p:nvSpPr>
          <p:cNvPr id="9" name="ZoneTexte 8">
            <a:extLst>
              <a:ext uri="{FF2B5EF4-FFF2-40B4-BE49-F238E27FC236}">
                <a16:creationId xmlns:a16="http://schemas.microsoft.com/office/drawing/2014/main" id="{F73B2501-0AA3-66CB-768F-CE2D5BA544CA}"/>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5BE17482-5693-7652-7BD3-85233168018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13" name="Oncology_FR">
            <a:hlinkClick r:id="" action="ppaction://media"/>
            <a:extLst>
              <a:ext uri="{FF2B5EF4-FFF2-40B4-BE49-F238E27FC236}">
                <a16:creationId xmlns:a16="http://schemas.microsoft.com/office/drawing/2014/main" id="{108CCE15-CA9B-48D5-8EBB-57F78EEA05E7}"/>
              </a:ext>
            </a:extLst>
          </p:cNvPr>
          <p:cNvPicPr>
            <a:picLocks noChangeAspect="1"/>
          </p:cNvPicPr>
          <p:nvPr>
            <a:videoFile r:link="rId1"/>
            <p:extLst>
              <p:ext uri="{DAA4B4D4-6D71-4841-9C94-3DE7FCFB9230}">
                <p14:media xmlns:p14="http://schemas.microsoft.com/office/powerpoint/2010/main" r:embed="rId2">
                  <p14:trim st="18240" end="32827.6666"/>
                </p14:media>
              </p:ext>
            </p:extLst>
          </p:nvPr>
        </p:nvPicPr>
        <p:blipFill rotWithShape="1">
          <a:blip r:embed="rId7"/>
          <a:srcRect l="10015" t="7213"/>
          <a:stretch>
            <a:fillRect/>
          </a:stretch>
        </p:blipFill>
        <p:spPr>
          <a:xfrm>
            <a:off x="1486278" y="3472139"/>
            <a:ext cx="2721643" cy="1330855"/>
          </a:xfrm>
          <a:prstGeom prst="rect">
            <a:avLst/>
          </a:prstGeom>
          <a:ln>
            <a:solidFill>
              <a:srgbClr val="0F78D1"/>
            </a:solidFill>
          </a:ln>
        </p:spPr>
      </p:pic>
      <p:grpSp>
        <p:nvGrpSpPr>
          <p:cNvPr id="10" name="Groupe 9">
            <a:extLst>
              <a:ext uri="{FF2B5EF4-FFF2-40B4-BE49-F238E27FC236}">
                <a16:creationId xmlns:a16="http://schemas.microsoft.com/office/drawing/2014/main" id="{BADE0237-651D-4E85-8D59-338C50F65BE8}"/>
              </a:ext>
            </a:extLst>
          </p:cNvPr>
          <p:cNvGrpSpPr/>
          <p:nvPr/>
        </p:nvGrpSpPr>
        <p:grpSpPr>
          <a:xfrm>
            <a:off x="361953" y="4855279"/>
            <a:ext cx="7864614" cy="207785"/>
            <a:chOff x="361953" y="4855279"/>
            <a:chExt cx="7864614" cy="207785"/>
          </a:xfrm>
        </p:grpSpPr>
        <p:sp>
          <p:nvSpPr>
            <p:cNvPr id="14" name="Flèche : chevron 13">
              <a:extLst>
                <a:ext uri="{FF2B5EF4-FFF2-40B4-BE49-F238E27FC236}">
                  <a16:creationId xmlns:a16="http://schemas.microsoft.com/office/drawing/2014/main" id="{91144B4C-9552-4FE8-9DC4-6220D871AD45}"/>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5" name="Flèche : chevron 14">
              <a:extLst>
                <a:ext uri="{FF2B5EF4-FFF2-40B4-BE49-F238E27FC236}">
                  <a16:creationId xmlns:a16="http://schemas.microsoft.com/office/drawing/2014/main" id="{3959FFB5-38D3-44D8-9995-8C0AB504F980}"/>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Présentation de la RFID</a:t>
              </a:r>
            </a:p>
          </p:txBody>
        </p:sp>
        <p:sp>
          <p:nvSpPr>
            <p:cNvPr id="16" name="Flèche : chevron 15">
              <a:extLst>
                <a:ext uri="{FF2B5EF4-FFF2-40B4-BE49-F238E27FC236}">
                  <a16:creationId xmlns:a16="http://schemas.microsoft.com/office/drawing/2014/main" id="{ADE524CB-4C96-4232-8A76-EE48923087B8}"/>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7" name="Flèche : chevron 16">
              <a:extLst>
                <a:ext uri="{FF2B5EF4-FFF2-40B4-BE49-F238E27FC236}">
                  <a16:creationId xmlns:a16="http://schemas.microsoft.com/office/drawing/2014/main" id="{A053E814-0BB8-4709-9056-A79B3923B26F}"/>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18" name="ZoneTexte 17">
            <a:extLst>
              <a:ext uri="{FF2B5EF4-FFF2-40B4-BE49-F238E27FC236}">
                <a16:creationId xmlns:a16="http://schemas.microsoft.com/office/drawing/2014/main" id="{9757CBCD-5BB8-4BD2-AB9D-3DA626D6A5A7}"/>
              </a:ext>
            </a:extLst>
          </p:cNvPr>
          <p:cNvSpPr txBox="1"/>
          <p:nvPr/>
        </p:nvSpPr>
        <p:spPr>
          <a:xfrm>
            <a:off x="4307696" y="4667322"/>
            <a:ext cx="861251" cy="169277"/>
          </a:xfrm>
          <a:prstGeom prst="rect">
            <a:avLst/>
          </a:prstGeom>
          <a:noFill/>
        </p:spPr>
        <p:txBody>
          <a:bodyPr wrap="square" rtlCol="0">
            <a:spAutoFit/>
          </a:bodyPr>
          <a:lstStyle/>
          <a:p>
            <a:r>
              <a:rPr lang="fr-FR" sz="500">
                <a:solidFill>
                  <a:srgbClr val="C9BBA1"/>
                </a:solidFill>
              </a:rPr>
              <a:t>Source BIOLOG-ID</a:t>
            </a:r>
          </a:p>
        </p:txBody>
      </p:sp>
    </p:spTree>
    <p:extLst>
      <p:ext uri="{BB962C8B-B14F-4D97-AF65-F5344CB8AC3E}">
        <p14:creationId xmlns:p14="http://schemas.microsoft.com/office/powerpoint/2010/main" val="397781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3A0155C-E720-E70E-8DD4-85E29FA3D0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364B74-03EC-0681-620E-FC156999507D}"/>
              </a:ext>
            </a:extLst>
          </p:cNvPr>
          <p:cNvSpPr/>
          <p:nvPr/>
        </p:nvSpPr>
        <p:spPr>
          <a:xfrm>
            <a:off x="204450"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204A8D10-9769-199C-1C51-02CE762167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55292E45-7F3F-1473-A40F-A90399772E33}"/>
              </a:ext>
            </a:extLst>
          </p:cNvPr>
          <p:cNvSpPr>
            <a:spLocks noGrp="1"/>
          </p:cNvSpPr>
          <p:nvPr>
            <p:ph type="title"/>
          </p:nvPr>
        </p:nvSpPr>
        <p:spPr>
          <a:xfrm>
            <a:off x="457200" y="267494"/>
            <a:ext cx="8229600" cy="651719"/>
          </a:xfrm>
        </p:spPr>
        <p:txBody>
          <a:bodyPr>
            <a:noAutofit/>
          </a:bodyPr>
          <a:lstStyle/>
          <a:p>
            <a:r>
              <a:rPr lang="fr-FR" sz="3200">
                <a:solidFill>
                  <a:srgbClr val="17375E"/>
                </a:solidFill>
              </a:rPr>
              <a:t>Etape préliminaire</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1F557164-80CD-40B9-0840-F3FFBE481092}"/>
              </a:ext>
            </a:extLst>
          </p:cNvPr>
          <p:cNvSpPr>
            <a:spLocks noGrp="1"/>
          </p:cNvSpPr>
          <p:nvPr>
            <p:ph type="sldNum" sz="quarter" idx="12"/>
          </p:nvPr>
        </p:nvSpPr>
        <p:spPr/>
        <p:txBody>
          <a:bodyPr/>
          <a:lstStyle/>
          <a:p>
            <a:fld id="{FA3E2E0A-678F-4012-B539-62B1F17A2C1B}" type="slidenum">
              <a:rPr lang="fr-FR" smtClean="0"/>
              <a:t>25</a:t>
            </a:fld>
            <a:endParaRPr lang="fr-FR"/>
          </a:p>
        </p:txBody>
      </p:sp>
      <p:sp>
        <p:nvSpPr>
          <p:cNvPr id="9" name="ZoneTexte 8">
            <a:extLst>
              <a:ext uri="{FF2B5EF4-FFF2-40B4-BE49-F238E27FC236}">
                <a16:creationId xmlns:a16="http://schemas.microsoft.com/office/drawing/2014/main" id="{591089DE-902E-2512-36E1-151930F66A4D}"/>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D8509D0-01AF-1CF7-92D0-177C182A300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7" name="object 6">
            <a:extLst>
              <a:ext uri="{FF2B5EF4-FFF2-40B4-BE49-F238E27FC236}">
                <a16:creationId xmlns:a16="http://schemas.microsoft.com/office/drawing/2014/main" id="{23539151-CE57-4FED-963D-4615B56A31DA}"/>
              </a:ext>
            </a:extLst>
          </p:cNvPr>
          <p:cNvSpPr txBox="1">
            <a:spLocks/>
          </p:cNvSpPr>
          <p:nvPr/>
        </p:nvSpPr>
        <p:spPr>
          <a:xfrm>
            <a:off x="520886" y="2013566"/>
            <a:ext cx="5148381" cy="217560"/>
          </a:xfrm>
          <a:prstGeom prst="rect">
            <a:avLst/>
          </a:prstGeom>
          <a:ln>
            <a:no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rgbClr val="17375E"/>
                </a:solidFill>
                <a:effectLst/>
                <a:uLnTx/>
                <a:uFillTx/>
                <a:latin typeface="Verdana"/>
                <a:ea typeface="+mn-ea"/>
              </a:rPr>
              <a:t>Questionnaire aux CH utilisateurs </a:t>
            </a:r>
            <a:endParaRPr kumimoji="0" lang="fr-FR" sz="700" b="0" i="1" u="none" strike="noStrike" kern="0" cap="none" spc="0" normalizeH="0" baseline="0" noProof="0" dirty="0">
              <a:ln>
                <a:noFill/>
              </a:ln>
              <a:solidFill>
                <a:srgbClr val="17375E"/>
              </a:solidFill>
              <a:effectLst/>
              <a:uLnTx/>
              <a:uFillTx/>
              <a:latin typeface="Verdana"/>
              <a:ea typeface="+mn-ea"/>
            </a:endParaRPr>
          </a:p>
        </p:txBody>
      </p:sp>
      <p:sp>
        <p:nvSpPr>
          <p:cNvPr id="43" name="object 6">
            <a:extLst>
              <a:ext uri="{FF2B5EF4-FFF2-40B4-BE49-F238E27FC236}">
                <a16:creationId xmlns:a16="http://schemas.microsoft.com/office/drawing/2014/main" id="{210C825A-1B8C-420A-8884-C1E73A12E384}"/>
              </a:ext>
            </a:extLst>
          </p:cNvPr>
          <p:cNvSpPr txBox="1">
            <a:spLocks/>
          </p:cNvSpPr>
          <p:nvPr/>
        </p:nvSpPr>
        <p:spPr>
          <a:xfrm>
            <a:off x="291061" y="1390101"/>
            <a:ext cx="1378496" cy="708079"/>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SWOT</a:t>
            </a:r>
          </a:p>
          <a:p>
            <a:pPr marL="12700" algn="ctr">
              <a:lnSpc>
                <a:spcPts val="1914"/>
              </a:lnSpc>
              <a:tabLst>
                <a:tab pos="228600" algn="l"/>
              </a:tabLst>
              <a:defRPr/>
            </a:pPr>
            <a:r>
              <a:rPr kumimoji="0" lang="fr-FR" sz="800" b="1" i="0" u="none" strike="noStrike" kern="0" cap="none" spc="-10" normalizeH="0" baseline="0" noProof="0" dirty="0">
                <a:ln>
                  <a:noFill/>
                </a:ln>
                <a:solidFill>
                  <a:srgbClr val="17375E"/>
                </a:solidFill>
                <a:effectLst/>
                <a:uLnTx/>
                <a:uFillTx/>
                <a:latin typeface="+mj-lt"/>
                <a:ea typeface="+mn-ea"/>
              </a:rPr>
              <a:t>Opportunités</a:t>
            </a:r>
          </a:p>
          <a:p>
            <a:pPr marL="12700" algn="ctr">
              <a:lnSpc>
                <a:spcPts val="1914"/>
              </a:lnSpc>
              <a:tabLst>
                <a:tab pos="228600" algn="l"/>
              </a:tabLst>
              <a:defRPr/>
            </a:pPr>
            <a:r>
              <a:rPr lang="fr-FR" sz="800" b="1" i="0" kern="0" spc="-10" dirty="0">
                <a:solidFill>
                  <a:srgbClr val="17375E"/>
                </a:solidFill>
                <a:latin typeface="+mj-lt"/>
              </a:rPr>
              <a:t>Risques menaces</a:t>
            </a:r>
            <a:endParaRPr kumimoji="0" lang="fr-FR" sz="800" b="1" i="1" u="none" strike="noStrike" kern="0" cap="none" spc="0" normalizeH="0" baseline="0" noProof="0" dirty="0">
              <a:ln>
                <a:noFill/>
              </a:ln>
              <a:solidFill>
                <a:srgbClr val="17375E"/>
              </a:solidFill>
              <a:effectLst/>
              <a:uLnTx/>
              <a:uFillTx/>
              <a:latin typeface="+mj-lt"/>
              <a:ea typeface="+mn-ea"/>
            </a:endParaRPr>
          </a:p>
        </p:txBody>
      </p:sp>
      <p:cxnSp>
        <p:nvCxnSpPr>
          <p:cNvPr id="6" name="Connecteur droit avec flèche 5">
            <a:extLst>
              <a:ext uri="{FF2B5EF4-FFF2-40B4-BE49-F238E27FC236}">
                <a16:creationId xmlns:a16="http://schemas.microsoft.com/office/drawing/2014/main" id="{15B9BB0F-15E4-415F-A8E8-96B94F17886B}"/>
              </a:ext>
            </a:extLst>
          </p:cNvPr>
          <p:cNvCxnSpPr/>
          <p:nvPr/>
        </p:nvCxnSpPr>
        <p:spPr>
          <a:xfrm>
            <a:off x="1824845" y="1739876"/>
            <a:ext cx="392768"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bject 6">
            <a:extLst>
              <a:ext uri="{FF2B5EF4-FFF2-40B4-BE49-F238E27FC236}">
                <a16:creationId xmlns:a16="http://schemas.microsoft.com/office/drawing/2014/main" id="{4D67359F-7C11-497C-94F6-7D08897C7B05}"/>
              </a:ext>
            </a:extLst>
          </p:cNvPr>
          <p:cNvSpPr txBox="1">
            <a:spLocks/>
          </p:cNvSpPr>
          <p:nvPr/>
        </p:nvSpPr>
        <p:spPr>
          <a:xfrm>
            <a:off x="2276271" y="1390101"/>
            <a:ext cx="1378496" cy="699550"/>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AMDEC</a:t>
            </a:r>
          </a:p>
          <a:p>
            <a:pPr marL="12700" algn="ctr">
              <a:lnSpc>
                <a:spcPts val="1914"/>
              </a:lnSpc>
              <a:tabLst>
                <a:tab pos="228600" algn="l"/>
              </a:tabLst>
              <a:defRPr/>
            </a:pPr>
            <a:r>
              <a:rPr lang="fr-FR" sz="800" b="1" i="0" kern="0" spc="-10" dirty="0">
                <a:solidFill>
                  <a:srgbClr val="17375E"/>
                </a:solidFill>
                <a:latin typeface="+mj-lt"/>
              </a:rPr>
              <a:t>Cotation des risques</a:t>
            </a:r>
          </a:p>
          <a:p>
            <a:pPr marL="12700" algn="ctr">
              <a:lnSpc>
                <a:spcPts val="1914"/>
              </a:lnSpc>
              <a:tabLst>
                <a:tab pos="228600" algn="l"/>
              </a:tabLst>
              <a:defRPr/>
            </a:pPr>
            <a:endParaRPr kumimoji="0" lang="fr-FR" sz="700" b="0" i="1" u="none" strike="noStrike" kern="0" cap="none" spc="0" normalizeH="0" baseline="0" noProof="0" dirty="0">
              <a:ln>
                <a:noFill/>
              </a:ln>
              <a:solidFill>
                <a:schemeClr val="tx1"/>
              </a:solidFill>
              <a:effectLst/>
              <a:uLnTx/>
              <a:uFillTx/>
              <a:latin typeface="Verdana"/>
              <a:ea typeface="+mn-ea"/>
            </a:endParaRPr>
          </a:p>
        </p:txBody>
      </p:sp>
      <p:cxnSp>
        <p:nvCxnSpPr>
          <p:cNvPr id="16" name="Connecteur droit avec flèche 15">
            <a:extLst>
              <a:ext uri="{FF2B5EF4-FFF2-40B4-BE49-F238E27FC236}">
                <a16:creationId xmlns:a16="http://schemas.microsoft.com/office/drawing/2014/main" id="{CFBEA145-A89A-4C37-96F1-BF4A5414E3D1}"/>
              </a:ext>
            </a:extLst>
          </p:cNvPr>
          <p:cNvCxnSpPr/>
          <p:nvPr/>
        </p:nvCxnSpPr>
        <p:spPr>
          <a:xfrm>
            <a:off x="3747184" y="1739876"/>
            <a:ext cx="392768"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bject 6">
            <a:extLst>
              <a:ext uri="{FF2B5EF4-FFF2-40B4-BE49-F238E27FC236}">
                <a16:creationId xmlns:a16="http://schemas.microsoft.com/office/drawing/2014/main" id="{A871402C-CD9D-4AD3-A498-8784514EDC3E}"/>
              </a:ext>
            </a:extLst>
          </p:cNvPr>
          <p:cNvSpPr txBox="1">
            <a:spLocks/>
          </p:cNvSpPr>
          <p:nvPr/>
        </p:nvSpPr>
        <p:spPr>
          <a:xfrm>
            <a:off x="4162122" y="1390101"/>
            <a:ext cx="1378496" cy="708079"/>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Analyse d’impact</a:t>
            </a:r>
          </a:p>
          <a:p>
            <a:pPr marL="12700" algn="ctr">
              <a:lnSpc>
                <a:spcPts val="1914"/>
              </a:lnSpc>
              <a:tabLst>
                <a:tab pos="228600" algn="l"/>
              </a:tabLst>
              <a:defRPr/>
            </a:pPr>
            <a:r>
              <a:rPr lang="fr-FR" sz="800" b="1" i="0" kern="0" spc="-10" dirty="0">
                <a:solidFill>
                  <a:srgbClr val="17375E"/>
                </a:solidFill>
                <a:latin typeface="+mj-lt"/>
              </a:rPr>
              <a:t>Priorisation des actions correctives</a:t>
            </a:r>
            <a:endParaRPr kumimoji="0" lang="fr-FR" sz="800" b="1" i="1" u="none" strike="noStrike" kern="0" cap="none" spc="0" normalizeH="0" baseline="0" noProof="0" dirty="0">
              <a:ln>
                <a:noFill/>
              </a:ln>
              <a:solidFill>
                <a:srgbClr val="17375E"/>
              </a:solidFill>
              <a:effectLst/>
              <a:uLnTx/>
              <a:uFillTx/>
              <a:latin typeface="+mj-lt"/>
              <a:ea typeface="+mn-ea"/>
            </a:endParaRPr>
          </a:p>
        </p:txBody>
      </p:sp>
      <p:sp>
        <p:nvSpPr>
          <p:cNvPr id="10" name="Flèche : pentagone 9">
            <a:extLst>
              <a:ext uri="{FF2B5EF4-FFF2-40B4-BE49-F238E27FC236}">
                <a16:creationId xmlns:a16="http://schemas.microsoft.com/office/drawing/2014/main" id="{DE751F68-933D-432F-96EF-83674196C028}"/>
              </a:ext>
            </a:extLst>
          </p:cNvPr>
          <p:cNvSpPr/>
          <p:nvPr/>
        </p:nvSpPr>
        <p:spPr>
          <a:xfrm>
            <a:off x="163358" y="912355"/>
            <a:ext cx="5904656" cy="41961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bject 5">
            <a:extLst>
              <a:ext uri="{FF2B5EF4-FFF2-40B4-BE49-F238E27FC236}">
                <a16:creationId xmlns:a16="http://schemas.microsoft.com/office/drawing/2014/main" id="{5DB167FF-8C31-41D6-BB09-4534079A2589}"/>
              </a:ext>
            </a:extLst>
          </p:cNvPr>
          <p:cNvSpPr txBox="1"/>
          <p:nvPr/>
        </p:nvSpPr>
        <p:spPr>
          <a:xfrm>
            <a:off x="245542" y="962923"/>
            <a:ext cx="8784976" cy="259045"/>
          </a:xfrm>
          <a:prstGeom prst="rect">
            <a:avLst/>
          </a:prstGeom>
        </p:spPr>
        <p:txBody>
          <a:bodyPr vert="horz" wrap="square" lIns="0" tIns="12700" rIns="0" bIns="0" rtlCol="0">
            <a:spAutoFit/>
          </a:bodyPr>
          <a:lstStyle/>
          <a:p>
            <a:pPr marL="13335" marR="5080" indent="-1270">
              <a:spcBef>
                <a:spcPts val="100"/>
              </a:spcBef>
            </a:pPr>
            <a:r>
              <a:rPr lang="fr-FR" sz="1600" b="1" kern="0" cap="small" spc="-20" dirty="0">
                <a:solidFill>
                  <a:schemeClr val="bg1"/>
                </a:solidFill>
                <a:uFill>
                  <a:solidFill>
                    <a:srgbClr val="2F4A8A"/>
                  </a:solidFill>
                </a:uFill>
                <a:latin typeface="+mj-lt"/>
                <a:cs typeface="Verdana"/>
              </a:rPr>
              <a:t>En 2022, </a:t>
            </a:r>
            <a:r>
              <a:rPr lang="fr-FR" sz="1600" b="1" kern="0" spc="-20" dirty="0">
                <a:solidFill>
                  <a:schemeClr val="bg1"/>
                </a:solidFill>
                <a:uFill>
                  <a:solidFill>
                    <a:srgbClr val="2F4A8A"/>
                  </a:solidFill>
                </a:uFill>
                <a:latin typeface="+mj-lt"/>
                <a:cs typeface="Verdana"/>
              </a:rPr>
              <a:t>réalisation d’une analyse de </a:t>
            </a:r>
            <a:r>
              <a:rPr lang="fr-FR" sz="1600" b="1" kern="0" spc="-20">
                <a:solidFill>
                  <a:schemeClr val="bg1"/>
                </a:solidFill>
                <a:uFill>
                  <a:solidFill>
                    <a:srgbClr val="2F4A8A"/>
                  </a:solidFill>
                </a:uFill>
                <a:latin typeface="+mj-lt"/>
                <a:cs typeface="Verdana"/>
              </a:rPr>
              <a:t>risques a priori : </a:t>
            </a:r>
            <a:endParaRPr sz="1600" b="1" kern="0" dirty="0">
              <a:solidFill>
                <a:schemeClr val="bg1"/>
              </a:solidFill>
              <a:latin typeface="+mj-lt"/>
              <a:cs typeface="Verdana"/>
            </a:endParaRPr>
          </a:p>
        </p:txBody>
      </p:sp>
      <p:grpSp>
        <p:nvGrpSpPr>
          <p:cNvPr id="21" name="Groupe 20">
            <a:extLst>
              <a:ext uri="{FF2B5EF4-FFF2-40B4-BE49-F238E27FC236}">
                <a16:creationId xmlns:a16="http://schemas.microsoft.com/office/drawing/2014/main" id="{4470BC4B-15C4-4E0F-8B29-404474BAAB7C}"/>
              </a:ext>
            </a:extLst>
          </p:cNvPr>
          <p:cNvGrpSpPr/>
          <p:nvPr/>
        </p:nvGrpSpPr>
        <p:grpSpPr>
          <a:xfrm>
            <a:off x="361953" y="4855279"/>
            <a:ext cx="7864614" cy="213110"/>
            <a:chOff x="361953" y="4855279"/>
            <a:chExt cx="7864614" cy="213110"/>
          </a:xfrm>
        </p:grpSpPr>
        <p:sp>
          <p:nvSpPr>
            <p:cNvPr id="22" name="Flèche : chevron 21">
              <a:extLst>
                <a:ext uri="{FF2B5EF4-FFF2-40B4-BE49-F238E27FC236}">
                  <a16:creationId xmlns:a16="http://schemas.microsoft.com/office/drawing/2014/main" id="{0C4D8226-25EB-429E-A966-971DEC99ECA5}"/>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23" name="Flèche : chevron 22">
              <a:extLst>
                <a:ext uri="{FF2B5EF4-FFF2-40B4-BE49-F238E27FC236}">
                  <a16:creationId xmlns:a16="http://schemas.microsoft.com/office/drawing/2014/main" id="{918EE2DC-438C-473B-BE68-BC0D32E13C3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24" name="Flèche : chevron 23">
              <a:extLst>
                <a:ext uri="{FF2B5EF4-FFF2-40B4-BE49-F238E27FC236}">
                  <a16:creationId xmlns:a16="http://schemas.microsoft.com/office/drawing/2014/main" id="{615A7D19-19DB-4869-952E-19BAA43588EB}"/>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Mise en œuvre du projet</a:t>
              </a:r>
            </a:p>
          </p:txBody>
        </p:sp>
        <p:sp>
          <p:nvSpPr>
            <p:cNvPr id="25" name="Flèche : chevron 24">
              <a:extLst>
                <a:ext uri="{FF2B5EF4-FFF2-40B4-BE49-F238E27FC236}">
                  <a16:creationId xmlns:a16="http://schemas.microsoft.com/office/drawing/2014/main" id="{1A6BDA80-BDA3-470B-8290-FDE0251D3DC3}"/>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2202079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3A0155C-E720-E70E-8DD4-85E29FA3D0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364B74-03EC-0681-620E-FC156999507D}"/>
              </a:ext>
            </a:extLst>
          </p:cNvPr>
          <p:cNvSpPr/>
          <p:nvPr/>
        </p:nvSpPr>
        <p:spPr>
          <a:xfrm>
            <a:off x="204450"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204A8D10-9769-199C-1C51-02CE762167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55292E45-7F3F-1473-A40F-A90399772E33}"/>
              </a:ext>
            </a:extLst>
          </p:cNvPr>
          <p:cNvSpPr>
            <a:spLocks noGrp="1"/>
          </p:cNvSpPr>
          <p:nvPr>
            <p:ph type="title"/>
          </p:nvPr>
        </p:nvSpPr>
        <p:spPr>
          <a:xfrm>
            <a:off x="457200" y="267494"/>
            <a:ext cx="8229600" cy="651719"/>
          </a:xfrm>
        </p:spPr>
        <p:txBody>
          <a:bodyPr>
            <a:noAutofit/>
          </a:bodyPr>
          <a:lstStyle/>
          <a:p>
            <a:r>
              <a:rPr lang="fr-FR" sz="3200">
                <a:solidFill>
                  <a:srgbClr val="17375E"/>
                </a:solidFill>
              </a:rPr>
              <a:t>Etape préliminaire</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1F557164-80CD-40B9-0840-F3FFBE481092}"/>
              </a:ext>
            </a:extLst>
          </p:cNvPr>
          <p:cNvSpPr>
            <a:spLocks noGrp="1"/>
          </p:cNvSpPr>
          <p:nvPr>
            <p:ph type="sldNum" sz="quarter" idx="12"/>
          </p:nvPr>
        </p:nvSpPr>
        <p:spPr/>
        <p:txBody>
          <a:bodyPr/>
          <a:lstStyle/>
          <a:p>
            <a:fld id="{FA3E2E0A-678F-4012-B539-62B1F17A2C1B}" type="slidenum">
              <a:rPr lang="fr-FR" smtClean="0"/>
              <a:t>26</a:t>
            </a:fld>
            <a:endParaRPr lang="fr-FR"/>
          </a:p>
        </p:txBody>
      </p:sp>
      <p:sp>
        <p:nvSpPr>
          <p:cNvPr id="9" name="ZoneTexte 8">
            <a:extLst>
              <a:ext uri="{FF2B5EF4-FFF2-40B4-BE49-F238E27FC236}">
                <a16:creationId xmlns:a16="http://schemas.microsoft.com/office/drawing/2014/main" id="{591089DE-902E-2512-36E1-151930F66A4D}"/>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D8509D0-01AF-1CF7-92D0-177C182A300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4" name="ZoneTexte 3">
            <a:extLst>
              <a:ext uri="{FF2B5EF4-FFF2-40B4-BE49-F238E27FC236}">
                <a16:creationId xmlns:a16="http://schemas.microsoft.com/office/drawing/2014/main" id="{90D1C760-7457-4A25-A0BE-650052FAA9D9}"/>
              </a:ext>
            </a:extLst>
          </p:cNvPr>
          <p:cNvSpPr txBox="1"/>
          <p:nvPr/>
        </p:nvSpPr>
        <p:spPr>
          <a:xfrm>
            <a:off x="5669267" y="4515966"/>
            <a:ext cx="3320159" cy="323165"/>
          </a:xfrm>
          <a:prstGeom prst="rect">
            <a:avLst/>
          </a:prstGeom>
          <a:noFill/>
        </p:spPr>
        <p:txBody>
          <a:bodyPr wrap="square" rtlCol="0">
            <a:spAutoFit/>
          </a:bodyPr>
          <a:lstStyle/>
          <a:p>
            <a:r>
              <a:rPr lang="fr-FR" sz="500">
                <a:solidFill>
                  <a:schemeClr val="bg1">
                    <a:lumMod val="50000"/>
                  </a:schemeClr>
                </a:solidFill>
              </a:rPr>
              <a:t>Source: </a:t>
            </a:r>
            <a:r>
              <a:rPr lang="fr-FR" sz="500" b="0" i="0">
                <a:solidFill>
                  <a:schemeClr val="bg1">
                    <a:lumMod val="50000"/>
                  </a:schemeClr>
                </a:solidFill>
                <a:effectLst/>
                <a:latin typeface="pplxSansMono"/>
              </a:rPr>
              <a:t>Lefèvre K, Andrieu A, Lassalle A, Raingeard E. Sequential risk and impact analyses in securing chemotherapy circuit through traceability digitalization and RFID technology implementation. Int J Qual Health Care. 2025;37(4):mzaf112. doi:10.1093/intqhc/mzaf112. PMID:41143552.</a:t>
            </a:r>
            <a:endParaRPr lang="fr-FR" sz="500">
              <a:solidFill>
                <a:schemeClr val="bg1">
                  <a:lumMod val="50000"/>
                </a:schemeClr>
              </a:solidFill>
            </a:endParaRPr>
          </a:p>
        </p:txBody>
      </p:sp>
      <p:sp>
        <p:nvSpPr>
          <p:cNvPr id="17" name="object 6">
            <a:extLst>
              <a:ext uri="{FF2B5EF4-FFF2-40B4-BE49-F238E27FC236}">
                <a16:creationId xmlns:a16="http://schemas.microsoft.com/office/drawing/2014/main" id="{23539151-CE57-4FED-963D-4615B56A31DA}"/>
              </a:ext>
            </a:extLst>
          </p:cNvPr>
          <p:cNvSpPr txBox="1">
            <a:spLocks/>
          </p:cNvSpPr>
          <p:nvPr/>
        </p:nvSpPr>
        <p:spPr>
          <a:xfrm>
            <a:off x="520886" y="2013566"/>
            <a:ext cx="5148381" cy="217560"/>
          </a:xfrm>
          <a:prstGeom prst="rect">
            <a:avLst/>
          </a:prstGeom>
          <a:ln>
            <a:no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rgbClr val="17375E"/>
                </a:solidFill>
                <a:effectLst/>
                <a:uLnTx/>
                <a:uFillTx/>
                <a:latin typeface="Verdana"/>
                <a:ea typeface="+mn-ea"/>
              </a:rPr>
              <a:t>Questionnaire aux CH utilisateurs </a:t>
            </a:r>
            <a:endParaRPr kumimoji="0" lang="fr-FR" sz="700" b="0" i="1" u="none" strike="noStrike" kern="0" cap="none" spc="0" normalizeH="0" baseline="0" noProof="0" dirty="0">
              <a:ln>
                <a:noFill/>
              </a:ln>
              <a:solidFill>
                <a:srgbClr val="17375E"/>
              </a:solidFill>
              <a:effectLst/>
              <a:uLnTx/>
              <a:uFillTx/>
              <a:latin typeface="Verdana"/>
              <a:ea typeface="+mn-ea"/>
            </a:endParaRPr>
          </a:p>
        </p:txBody>
      </p:sp>
      <p:sp>
        <p:nvSpPr>
          <p:cNvPr id="43" name="object 6">
            <a:extLst>
              <a:ext uri="{FF2B5EF4-FFF2-40B4-BE49-F238E27FC236}">
                <a16:creationId xmlns:a16="http://schemas.microsoft.com/office/drawing/2014/main" id="{210C825A-1B8C-420A-8884-C1E73A12E384}"/>
              </a:ext>
            </a:extLst>
          </p:cNvPr>
          <p:cNvSpPr txBox="1">
            <a:spLocks/>
          </p:cNvSpPr>
          <p:nvPr/>
        </p:nvSpPr>
        <p:spPr>
          <a:xfrm>
            <a:off x="291061" y="1390101"/>
            <a:ext cx="1378496" cy="708079"/>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SWOT</a:t>
            </a:r>
          </a:p>
          <a:p>
            <a:pPr marL="12700" algn="ctr">
              <a:lnSpc>
                <a:spcPts val="1914"/>
              </a:lnSpc>
              <a:tabLst>
                <a:tab pos="228600" algn="l"/>
              </a:tabLst>
              <a:defRPr/>
            </a:pPr>
            <a:r>
              <a:rPr kumimoji="0" lang="fr-FR" sz="800" b="1" i="0" u="none" strike="noStrike" kern="0" cap="none" spc="-10" normalizeH="0" baseline="0" noProof="0" dirty="0">
                <a:ln>
                  <a:noFill/>
                </a:ln>
                <a:solidFill>
                  <a:srgbClr val="17375E"/>
                </a:solidFill>
                <a:effectLst/>
                <a:uLnTx/>
                <a:uFillTx/>
                <a:latin typeface="+mj-lt"/>
                <a:ea typeface="+mn-ea"/>
              </a:rPr>
              <a:t>Opportunités</a:t>
            </a:r>
          </a:p>
          <a:p>
            <a:pPr marL="12700" algn="ctr">
              <a:lnSpc>
                <a:spcPts val="1914"/>
              </a:lnSpc>
              <a:tabLst>
                <a:tab pos="228600" algn="l"/>
              </a:tabLst>
              <a:defRPr/>
            </a:pPr>
            <a:r>
              <a:rPr lang="fr-FR" sz="800" b="1" i="0" kern="0" spc="-10" dirty="0">
                <a:solidFill>
                  <a:srgbClr val="17375E"/>
                </a:solidFill>
                <a:latin typeface="+mj-lt"/>
              </a:rPr>
              <a:t>Risques menaces</a:t>
            </a:r>
            <a:endParaRPr kumimoji="0" lang="fr-FR" sz="800" b="1" i="1" u="none" strike="noStrike" kern="0" cap="none" spc="0" normalizeH="0" baseline="0" noProof="0" dirty="0">
              <a:ln>
                <a:noFill/>
              </a:ln>
              <a:solidFill>
                <a:srgbClr val="17375E"/>
              </a:solidFill>
              <a:effectLst/>
              <a:uLnTx/>
              <a:uFillTx/>
              <a:latin typeface="+mj-lt"/>
              <a:ea typeface="+mn-ea"/>
            </a:endParaRPr>
          </a:p>
        </p:txBody>
      </p:sp>
      <p:cxnSp>
        <p:nvCxnSpPr>
          <p:cNvPr id="6" name="Connecteur droit avec flèche 5">
            <a:extLst>
              <a:ext uri="{FF2B5EF4-FFF2-40B4-BE49-F238E27FC236}">
                <a16:creationId xmlns:a16="http://schemas.microsoft.com/office/drawing/2014/main" id="{15B9BB0F-15E4-415F-A8E8-96B94F17886B}"/>
              </a:ext>
            </a:extLst>
          </p:cNvPr>
          <p:cNvCxnSpPr/>
          <p:nvPr/>
        </p:nvCxnSpPr>
        <p:spPr>
          <a:xfrm>
            <a:off x="1824845" y="1739876"/>
            <a:ext cx="392768"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bject 6">
            <a:extLst>
              <a:ext uri="{FF2B5EF4-FFF2-40B4-BE49-F238E27FC236}">
                <a16:creationId xmlns:a16="http://schemas.microsoft.com/office/drawing/2014/main" id="{4D67359F-7C11-497C-94F6-7D08897C7B05}"/>
              </a:ext>
            </a:extLst>
          </p:cNvPr>
          <p:cNvSpPr txBox="1">
            <a:spLocks/>
          </p:cNvSpPr>
          <p:nvPr/>
        </p:nvSpPr>
        <p:spPr>
          <a:xfrm>
            <a:off x="2276271" y="1390101"/>
            <a:ext cx="1378496" cy="699550"/>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AMDEC</a:t>
            </a:r>
          </a:p>
          <a:p>
            <a:pPr marL="12700" algn="ctr">
              <a:lnSpc>
                <a:spcPts val="1914"/>
              </a:lnSpc>
              <a:tabLst>
                <a:tab pos="228600" algn="l"/>
              </a:tabLst>
              <a:defRPr/>
            </a:pPr>
            <a:r>
              <a:rPr lang="fr-FR" sz="800" b="1" i="0" kern="0" spc="-10" dirty="0">
                <a:solidFill>
                  <a:srgbClr val="17375E"/>
                </a:solidFill>
                <a:latin typeface="+mj-lt"/>
              </a:rPr>
              <a:t>Cotation des risques</a:t>
            </a:r>
          </a:p>
          <a:p>
            <a:pPr marL="12700" algn="ctr">
              <a:lnSpc>
                <a:spcPts val="1914"/>
              </a:lnSpc>
              <a:tabLst>
                <a:tab pos="228600" algn="l"/>
              </a:tabLst>
              <a:defRPr/>
            </a:pPr>
            <a:endParaRPr kumimoji="0" lang="fr-FR" sz="700" b="0" i="1" u="none" strike="noStrike" kern="0" cap="none" spc="0" normalizeH="0" baseline="0" noProof="0" dirty="0">
              <a:ln>
                <a:noFill/>
              </a:ln>
              <a:solidFill>
                <a:schemeClr val="tx1"/>
              </a:solidFill>
              <a:effectLst/>
              <a:uLnTx/>
              <a:uFillTx/>
              <a:latin typeface="Verdana"/>
              <a:ea typeface="+mn-ea"/>
            </a:endParaRPr>
          </a:p>
        </p:txBody>
      </p:sp>
      <p:cxnSp>
        <p:nvCxnSpPr>
          <p:cNvPr id="16" name="Connecteur droit avec flèche 15">
            <a:extLst>
              <a:ext uri="{FF2B5EF4-FFF2-40B4-BE49-F238E27FC236}">
                <a16:creationId xmlns:a16="http://schemas.microsoft.com/office/drawing/2014/main" id="{CFBEA145-A89A-4C37-96F1-BF4A5414E3D1}"/>
              </a:ext>
            </a:extLst>
          </p:cNvPr>
          <p:cNvCxnSpPr/>
          <p:nvPr/>
        </p:nvCxnSpPr>
        <p:spPr>
          <a:xfrm>
            <a:off x="3747184" y="1739876"/>
            <a:ext cx="392768"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bject 6">
            <a:extLst>
              <a:ext uri="{FF2B5EF4-FFF2-40B4-BE49-F238E27FC236}">
                <a16:creationId xmlns:a16="http://schemas.microsoft.com/office/drawing/2014/main" id="{A871402C-CD9D-4AD3-A498-8784514EDC3E}"/>
              </a:ext>
            </a:extLst>
          </p:cNvPr>
          <p:cNvSpPr txBox="1">
            <a:spLocks/>
          </p:cNvSpPr>
          <p:nvPr/>
        </p:nvSpPr>
        <p:spPr>
          <a:xfrm>
            <a:off x="4162122" y="1390101"/>
            <a:ext cx="1378496" cy="708079"/>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Analyse d’impact</a:t>
            </a:r>
          </a:p>
          <a:p>
            <a:pPr marL="12700" algn="ctr">
              <a:lnSpc>
                <a:spcPts val="1914"/>
              </a:lnSpc>
              <a:tabLst>
                <a:tab pos="228600" algn="l"/>
              </a:tabLst>
              <a:defRPr/>
            </a:pPr>
            <a:r>
              <a:rPr lang="fr-FR" sz="800" b="1" i="0" kern="0" spc="-10" dirty="0">
                <a:solidFill>
                  <a:srgbClr val="17375E"/>
                </a:solidFill>
                <a:latin typeface="+mj-lt"/>
              </a:rPr>
              <a:t>Priorisation des actions correctives</a:t>
            </a:r>
            <a:endParaRPr kumimoji="0" lang="fr-FR" sz="800" b="1" i="1" u="none" strike="noStrike" kern="0" cap="none" spc="0" normalizeH="0" baseline="0" noProof="0" dirty="0">
              <a:ln>
                <a:noFill/>
              </a:ln>
              <a:solidFill>
                <a:srgbClr val="17375E"/>
              </a:solidFill>
              <a:effectLst/>
              <a:uLnTx/>
              <a:uFillTx/>
              <a:latin typeface="+mj-lt"/>
              <a:ea typeface="+mn-ea"/>
            </a:endParaRPr>
          </a:p>
        </p:txBody>
      </p:sp>
      <p:sp>
        <p:nvSpPr>
          <p:cNvPr id="10" name="Flèche : pentagone 9">
            <a:extLst>
              <a:ext uri="{FF2B5EF4-FFF2-40B4-BE49-F238E27FC236}">
                <a16:creationId xmlns:a16="http://schemas.microsoft.com/office/drawing/2014/main" id="{DE751F68-933D-432F-96EF-83674196C028}"/>
              </a:ext>
            </a:extLst>
          </p:cNvPr>
          <p:cNvSpPr/>
          <p:nvPr/>
        </p:nvSpPr>
        <p:spPr>
          <a:xfrm>
            <a:off x="163358" y="912355"/>
            <a:ext cx="5904656" cy="41961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bject 5">
            <a:extLst>
              <a:ext uri="{FF2B5EF4-FFF2-40B4-BE49-F238E27FC236}">
                <a16:creationId xmlns:a16="http://schemas.microsoft.com/office/drawing/2014/main" id="{5DB167FF-8C31-41D6-BB09-4534079A2589}"/>
              </a:ext>
            </a:extLst>
          </p:cNvPr>
          <p:cNvSpPr txBox="1"/>
          <p:nvPr/>
        </p:nvSpPr>
        <p:spPr>
          <a:xfrm>
            <a:off x="245542" y="962923"/>
            <a:ext cx="8784976" cy="259045"/>
          </a:xfrm>
          <a:prstGeom prst="rect">
            <a:avLst/>
          </a:prstGeom>
        </p:spPr>
        <p:txBody>
          <a:bodyPr vert="horz" wrap="square" lIns="0" tIns="12700" rIns="0" bIns="0" rtlCol="0">
            <a:spAutoFit/>
          </a:bodyPr>
          <a:lstStyle/>
          <a:p>
            <a:pPr marL="13335" marR="5080" indent="-1270">
              <a:spcBef>
                <a:spcPts val="100"/>
              </a:spcBef>
            </a:pPr>
            <a:r>
              <a:rPr lang="fr-FR" sz="1600" b="1" kern="0" cap="small" spc="-20" dirty="0">
                <a:solidFill>
                  <a:schemeClr val="bg1"/>
                </a:solidFill>
                <a:uFill>
                  <a:solidFill>
                    <a:srgbClr val="2F4A8A"/>
                  </a:solidFill>
                </a:uFill>
                <a:latin typeface="+mj-lt"/>
                <a:cs typeface="Verdana"/>
              </a:rPr>
              <a:t>En 2022, </a:t>
            </a:r>
            <a:r>
              <a:rPr lang="fr-FR" sz="1600" b="1" kern="0" spc="-20" dirty="0">
                <a:solidFill>
                  <a:schemeClr val="bg1"/>
                </a:solidFill>
                <a:uFill>
                  <a:solidFill>
                    <a:srgbClr val="2F4A8A"/>
                  </a:solidFill>
                </a:uFill>
                <a:latin typeface="+mj-lt"/>
                <a:cs typeface="Verdana"/>
              </a:rPr>
              <a:t>réalisation d’une analyse de risques </a:t>
            </a:r>
            <a:r>
              <a:rPr lang="fr-FR" sz="1600" b="1" kern="0" spc="-20">
                <a:solidFill>
                  <a:schemeClr val="bg1"/>
                </a:solidFill>
                <a:uFill>
                  <a:solidFill>
                    <a:srgbClr val="2F4A8A"/>
                  </a:solidFill>
                </a:uFill>
                <a:latin typeface="+mj-lt"/>
                <a:cs typeface="Verdana"/>
              </a:rPr>
              <a:t>à priori : </a:t>
            </a:r>
            <a:endParaRPr sz="1600" b="1" kern="0" dirty="0">
              <a:solidFill>
                <a:schemeClr val="bg1"/>
              </a:solidFill>
              <a:latin typeface="+mj-lt"/>
              <a:cs typeface="Verdana"/>
            </a:endParaRPr>
          </a:p>
        </p:txBody>
      </p:sp>
      <p:sp>
        <p:nvSpPr>
          <p:cNvPr id="20" name="Flèche : pentagone 19">
            <a:extLst>
              <a:ext uri="{FF2B5EF4-FFF2-40B4-BE49-F238E27FC236}">
                <a16:creationId xmlns:a16="http://schemas.microsoft.com/office/drawing/2014/main" id="{149664EA-2021-42A3-B935-99F3FEA08EE0}"/>
              </a:ext>
            </a:extLst>
          </p:cNvPr>
          <p:cNvSpPr/>
          <p:nvPr/>
        </p:nvSpPr>
        <p:spPr>
          <a:xfrm>
            <a:off x="0" y="2283718"/>
            <a:ext cx="2843532" cy="32534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object 7">
            <a:extLst>
              <a:ext uri="{FF2B5EF4-FFF2-40B4-BE49-F238E27FC236}">
                <a16:creationId xmlns:a16="http://schemas.microsoft.com/office/drawing/2014/main" id="{470A8E80-E58D-4DA3-A523-661B9AE118C8}"/>
              </a:ext>
            </a:extLst>
          </p:cNvPr>
          <p:cNvSpPr txBox="1"/>
          <p:nvPr/>
        </p:nvSpPr>
        <p:spPr>
          <a:xfrm>
            <a:off x="245542" y="2283718"/>
            <a:ext cx="6415340" cy="1840119"/>
          </a:xfrm>
          <a:prstGeom prst="rect">
            <a:avLst/>
          </a:prstGeom>
        </p:spPr>
        <p:txBody>
          <a:bodyPr vert="horz" wrap="square" lIns="0" tIns="12700" rIns="0" bIns="0" rtlCol="0">
            <a:spAutoFit/>
          </a:bodyPr>
          <a:lstStyle/>
          <a:p>
            <a:pPr marL="24130">
              <a:lnSpc>
                <a:spcPts val="1920"/>
              </a:lnSpc>
              <a:spcBef>
                <a:spcPts val="100"/>
              </a:spcBef>
            </a:pPr>
            <a:r>
              <a:rPr lang="fr-FR" sz="1600" b="1" i="0" dirty="0">
                <a:solidFill>
                  <a:schemeClr val="bg1"/>
                </a:solidFill>
                <a:effectLst/>
                <a:latin typeface="+mj-lt"/>
                <a:ea typeface="Verdana" panose="020B0604030504040204" pitchFamily="34" charset="0"/>
              </a:rPr>
              <a:t>Impacts &amp; </a:t>
            </a:r>
            <a:r>
              <a:rPr lang="fr-FR" sz="1600" b="1" i="0">
                <a:solidFill>
                  <a:schemeClr val="bg1"/>
                </a:solidFill>
                <a:effectLst/>
                <a:latin typeface="+mj-lt"/>
                <a:ea typeface="Verdana" panose="020B0604030504040204" pitchFamily="34" charset="0"/>
              </a:rPr>
              <a:t>Enjeux RFID :</a:t>
            </a:r>
            <a:endParaRPr lang="fr-FR" sz="1600" b="1" i="0" dirty="0">
              <a:solidFill>
                <a:schemeClr val="bg1"/>
              </a:solidFill>
              <a:effectLst/>
              <a:latin typeface="+mj-lt"/>
              <a:ea typeface="Verdana" panose="020B0604030504040204" pitchFamily="34" charset="0"/>
            </a:endParaRPr>
          </a:p>
          <a:p>
            <a:pPr algn="l"/>
            <a:endParaRPr lang="fr-FR" sz="700" b="1" i="0" dirty="0">
              <a:solidFill>
                <a:srgbClr val="17375E"/>
              </a:solidFill>
              <a:effectLst/>
              <a:latin typeface="+mj-lt"/>
              <a:ea typeface="Verdana" panose="020B0604030504040204" pitchFamily="34" charset="0"/>
            </a:endParaRPr>
          </a:p>
          <a:p>
            <a:pPr algn="l"/>
            <a:r>
              <a:rPr lang="fr-FR" sz="1200" b="1" i="0" dirty="0">
                <a:solidFill>
                  <a:srgbClr val="17375E"/>
                </a:solidFill>
                <a:effectLst/>
                <a:latin typeface="+mj-lt"/>
                <a:ea typeface="Verdana" panose="020B0604030504040204" pitchFamily="34" charset="0"/>
              </a:rPr>
              <a:t>Gains majeurs</a:t>
            </a:r>
            <a:endParaRPr lang="fr-FR" sz="1200" b="0" i="0" dirty="0">
              <a:solidFill>
                <a:srgbClr val="17375E"/>
              </a:solidFill>
              <a:effectLst/>
              <a:latin typeface="+mj-lt"/>
              <a:ea typeface="Verdana" panose="020B0604030504040204" pitchFamily="34" charset="0"/>
            </a:endParaRPr>
          </a:p>
          <a:p>
            <a:pPr algn="l"/>
            <a:r>
              <a:rPr lang="fr-FR" sz="1200" b="0" i="0" dirty="0">
                <a:solidFill>
                  <a:srgbClr val="17375E"/>
                </a:solidFill>
                <a:effectLst/>
                <a:latin typeface="+mj-lt"/>
                <a:ea typeface="Verdana" panose="020B0604030504040204" pitchFamily="34" charset="0"/>
              </a:rPr>
              <a:t>↓ Risques inacceptables 13-&gt;7 </a:t>
            </a:r>
            <a:r>
              <a:rPr lang="fr-FR" sz="1200" b="0" i="0">
                <a:solidFill>
                  <a:srgbClr val="17375E"/>
                </a:solidFill>
                <a:effectLst/>
                <a:latin typeface="+mj-lt"/>
                <a:ea typeface="Verdana" panose="020B0604030504040204" pitchFamily="34" charset="0"/>
              </a:rPr>
              <a:t>(-46 %) </a:t>
            </a:r>
            <a:r>
              <a:rPr lang="fr-FR" sz="1200" b="0" i="0" dirty="0">
                <a:solidFill>
                  <a:srgbClr val="17375E"/>
                </a:solidFill>
                <a:effectLst/>
                <a:latin typeface="+mj-lt"/>
                <a:ea typeface="Verdana" panose="020B0604030504040204" pitchFamily="34" charset="0"/>
              </a:rPr>
              <a:t>: dispensation, transport, administration</a:t>
            </a:r>
          </a:p>
          <a:p>
            <a:pPr algn="l"/>
            <a:endParaRPr lang="fr-FR" sz="400" b="0" i="0" dirty="0">
              <a:solidFill>
                <a:srgbClr val="17375E"/>
              </a:solidFill>
              <a:effectLst/>
              <a:latin typeface="+mj-lt"/>
              <a:ea typeface="Verdana" panose="020B0604030504040204" pitchFamily="34" charset="0"/>
            </a:endParaRPr>
          </a:p>
          <a:p>
            <a:pPr algn="l"/>
            <a:r>
              <a:rPr lang="fr-FR" sz="1200" b="1" i="0" dirty="0">
                <a:solidFill>
                  <a:srgbClr val="17375E"/>
                </a:solidFill>
                <a:effectLst/>
                <a:latin typeface="+mj-lt"/>
                <a:ea typeface="Verdana" panose="020B0604030504040204" pitchFamily="34" charset="0"/>
              </a:rPr>
              <a:t>Nouveaux risques identifiés</a:t>
            </a:r>
            <a:endParaRPr lang="fr-FR" sz="1200" b="0" i="0" dirty="0">
              <a:solidFill>
                <a:srgbClr val="17375E"/>
              </a:solidFill>
              <a:effectLst/>
              <a:latin typeface="+mj-lt"/>
              <a:ea typeface="Verdana" panose="020B0604030504040204" pitchFamily="34" charset="0"/>
            </a:endParaRP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Complexité organisationnelle (étapes supplémentaires)</a:t>
            </a: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Interfaces logicielles multiples</a:t>
            </a: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Pannes techniques &amp; CAT (continuité activité)</a:t>
            </a:r>
          </a:p>
          <a:p>
            <a:pPr algn="l">
              <a:buFont typeface="Arial" panose="020B0604020202020204" pitchFamily="34" charset="0"/>
              <a:buChar char="•"/>
            </a:pPr>
            <a:endParaRPr lang="fr-FR" sz="500" b="0" i="0" dirty="0">
              <a:solidFill>
                <a:srgbClr val="17375E"/>
              </a:solidFill>
              <a:effectLst/>
              <a:latin typeface="+mj-lt"/>
              <a:ea typeface="Verdana" panose="020B0604030504040204" pitchFamily="34" charset="0"/>
            </a:endParaRPr>
          </a:p>
          <a:p>
            <a:pPr marL="24130">
              <a:lnSpc>
                <a:spcPts val="1920"/>
              </a:lnSpc>
              <a:spcBef>
                <a:spcPts val="100"/>
              </a:spcBef>
            </a:pPr>
            <a:endParaRPr lang="fr-FR" sz="1000" b="1" i="0" u="sng" dirty="0">
              <a:effectLst/>
            </a:endParaRPr>
          </a:p>
        </p:txBody>
      </p:sp>
      <p:pic>
        <p:nvPicPr>
          <p:cNvPr id="2" name="Espace réservé du contenu 1">
            <a:extLst>
              <a:ext uri="{FF2B5EF4-FFF2-40B4-BE49-F238E27FC236}">
                <a16:creationId xmlns:a16="http://schemas.microsoft.com/office/drawing/2014/main" id="{7951F4BE-D5FA-4B64-B592-C0002E185509}"/>
              </a:ext>
            </a:extLst>
          </p:cNvPr>
          <p:cNvPicPr>
            <a:picLocks noGrp="1" noChangeAspect="1"/>
          </p:cNvPicPr>
          <p:nvPr>
            <p:ph idx="1"/>
          </p:nvPr>
        </p:nvPicPr>
        <p:blipFill>
          <a:blip r:embed="rId4"/>
          <a:stretch>
            <a:fillRect/>
          </a:stretch>
        </p:blipFill>
        <p:spPr>
          <a:xfrm>
            <a:off x="5742068" y="1178656"/>
            <a:ext cx="3110871" cy="3394075"/>
          </a:xfrm>
          <a:prstGeom prst="rect">
            <a:avLst/>
          </a:prstGeom>
        </p:spPr>
      </p:pic>
      <p:grpSp>
        <p:nvGrpSpPr>
          <p:cNvPr id="21" name="Groupe 20">
            <a:extLst>
              <a:ext uri="{FF2B5EF4-FFF2-40B4-BE49-F238E27FC236}">
                <a16:creationId xmlns:a16="http://schemas.microsoft.com/office/drawing/2014/main" id="{4470BC4B-15C4-4E0F-8B29-404474BAAB7C}"/>
              </a:ext>
            </a:extLst>
          </p:cNvPr>
          <p:cNvGrpSpPr/>
          <p:nvPr/>
        </p:nvGrpSpPr>
        <p:grpSpPr>
          <a:xfrm>
            <a:off x="361953" y="4855279"/>
            <a:ext cx="7864614" cy="213110"/>
            <a:chOff x="361953" y="4855279"/>
            <a:chExt cx="7864614" cy="213110"/>
          </a:xfrm>
        </p:grpSpPr>
        <p:sp>
          <p:nvSpPr>
            <p:cNvPr id="22" name="Flèche : chevron 21">
              <a:extLst>
                <a:ext uri="{FF2B5EF4-FFF2-40B4-BE49-F238E27FC236}">
                  <a16:creationId xmlns:a16="http://schemas.microsoft.com/office/drawing/2014/main" id="{0C4D8226-25EB-429E-A966-971DEC99ECA5}"/>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23" name="Flèche : chevron 22">
              <a:extLst>
                <a:ext uri="{FF2B5EF4-FFF2-40B4-BE49-F238E27FC236}">
                  <a16:creationId xmlns:a16="http://schemas.microsoft.com/office/drawing/2014/main" id="{918EE2DC-438C-473B-BE68-BC0D32E13C3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24" name="Flèche : chevron 23">
              <a:extLst>
                <a:ext uri="{FF2B5EF4-FFF2-40B4-BE49-F238E27FC236}">
                  <a16:creationId xmlns:a16="http://schemas.microsoft.com/office/drawing/2014/main" id="{615A7D19-19DB-4869-952E-19BAA43588EB}"/>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Mise en œuvre du projet</a:t>
              </a:r>
            </a:p>
          </p:txBody>
        </p:sp>
        <p:sp>
          <p:nvSpPr>
            <p:cNvPr id="25" name="Flèche : chevron 24">
              <a:extLst>
                <a:ext uri="{FF2B5EF4-FFF2-40B4-BE49-F238E27FC236}">
                  <a16:creationId xmlns:a16="http://schemas.microsoft.com/office/drawing/2014/main" id="{1A6BDA80-BDA3-470B-8290-FDE0251D3DC3}"/>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237718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3A0155C-E720-E70E-8DD4-85E29FA3D0A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364B74-03EC-0681-620E-FC156999507D}"/>
              </a:ext>
            </a:extLst>
          </p:cNvPr>
          <p:cNvSpPr/>
          <p:nvPr/>
        </p:nvSpPr>
        <p:spPr>
          <a:xfrm>
            <a:off x="204450"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204A8D10-9769-199C-1C51-02CE762167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55292E45-7F3F-1473-A40F-A90399772E33}"/>
              </a:ext>
            </a:extLst>
          </p:cNvPr>
          <p:cNvSpPr>
            <a:spLocks noGrp="1"/>
          </p:cNvSpPr>
          <p:nvPr>
            <p:ph type="title"/>
          </p:nvPr>
        </p:nvSpPr>
        <p:spPr>
          <a:xfrm>
            <a:off x="457200" y="267494"/>
            <a:ext cx="8229600" cy="651719"/>
          </a:xfrm>
        </p:spPr>
        <p:txBody>
          <a:bodyPr>
            <a:noAutofit/>
          </a:bodyPr>
          <a:lstStyle/>
          <a:p>
            <a:r>
              <a:rPr lang="fr-FR" sz="3200">
                <a:solidFill>
                  <a:srgbClr val="17375E"/>
                </a:solidFill>
              </a:rPr>
              <a:t>Etape préliminaire</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1F557164-80CD-40B9-0840-F3FFBE481092}"/>
              </a:ext>
            </a:extLst>
          </p:cNvPr>
          <p:cNvSpPr>
            <a:spLocks noGrp="1"/>
          </p:cNvSpPr>
          <p:nvPr>
            <p:ph type="sldNum" sz="quarter" idx="12"/>
          </p:nvPr>
        </p:nvSpPr>
        <p:spPr/>
        <p:txBody>
          <a:bodyPr/>
          <a:lstStyle/>
          <a:p>
            <a:fld id="{FA3E2E0A-678F-4012-B539-62B1F17A2C1B}" type="slidenum">
              <a:rPr lang="fr-FR" smtClean="0"/>
              <a:t>27</a:t>
            </a:fld>
            <a:endParaRPr lang="fr-FR"/>
          </a:p>
        </p:txBody>
      </p:sp>
      <p:sp>
        <p:nvSpPr>
          <p:cNvPr id="9" name="ZoneTexte 8">
            <a:extLst>
              <a:ext uri="{FF2B5EF4-FFF2-40B4-BE49-F238E27FC236}">
                <a16:creationId xmlns:a16="http://schemas.microsoft.com/office/drawing/2014/main" id="{591089DE-902E-2512-36E1-151930F66A4D}"/>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D8509D0-01AF-1CF7-92D0-177C182A300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4" name="ZoneTexte 3">
            <a:extLst>
              <a:ext uri="{FF2B5EF4-FFF2-40B4-BE49-F238E27FC236}">
                <a16:creationId xmlns:a16="http://schemas.microsoft.com/office/drawing/2014/main" id="{90D1C760-7457-4A25-A0BE-650052FAA9D9}"/>
              </a:ext>
            </a:extLst>
          </p:cNvPr>
          <p:cNvSpPr txBox="1"/>
          <p:nvPr/>
        </p:nvSpPr>
        <p:spPr>
          <a:xfrm>
            <a:off x="5669267" y="4515966"/>
            <a:ext cx="3320159" cy="323165"/>
          </a:xfrm>
          <a:prstGeom prst="rect">
            <a:avLst/>
          </a:prstGeom>
          <a:noFill/>
        </p:spPr>
        <p:txBody>
          <a:bodyPr wrap="square" rtlCol="0">
            <a:spAutoFit/>
          </a:bodyPr>
          <a:lstStyle/>
          <a:p>
            <a:r>
              <a:rPr lang="fr-FR" sz="500">
                <a:solidFill>
                  <a:schemeClr val="bg1">
                    <a:lumMod val="50000"/>
                  </a:schemeClr>
                </a:solidFill>
              </a:rPr>
              <a:t>Source: </a:t>
            </a:r>
            <a:r>
              <a:rPr lang="fr-FR" sz="500" b="0" i="0">
                <a:solidFill>
                  <a:schemeClr val="bg1">
                    <a:lumMod val="50000"/>
                  </a:schemeClr>
                </a:solidFill>
                <a:effectLst/>
                <a:latin typeface="pplxSansMono"/>
              </a:rPr>
              <a:t>Lefèvre K, Andrieu A, Lassalle A, Raingeard E. Sequential risk and impact analyses in securing chemotherapy circuit through traceability digitalization and RFID technology implementation. Int J Qual Health Care. 2025;37(4):mzaf112. doi:10.1093/intqhc/mzaf112. PMID:41143552.</a:t>
            </a:r>
            <a:endParaRPr lang="fr-FR" sz="500">
              <a:solidFill>
                <a:schemeClr val="bg1">
                  <a:lumMod val="50000"/>
                </a:schemeClr>
              </a:solidFill>
            </a:endParaRPr>
          </a:p>
        </p:txBody>
      </p:sp>
      <p:sp>
        <p:nvSpPr>
          <p:cNvPr id="17" name="object 6">
            <a:extLst>
              <a:ext uri="{FF2B5EF4-FFF2-40B4-BE49-F238E27FC236}">
                <a16:creationId xmlns:a16="http://schemas.microsoft.com/office/drawing/2014/main" id="{23539151-CE57-4FED-963D-4615B56A31DA}"/>
              </a:ext>
            </a:extLst>
          </p:cNvPr>
          <p:cNvSpPr txBox="1">
            <a:spLocks/>
          </p:cNvSpPr>
          <p:nvPr/>
        </p:nvSpPr>
        <p:spPr>
          <a:xfrm>
            <a:off x="520886" y="2013566"/>
            <a:ext cx="5148381" cy="217560"/>
          </a:xfrm>
          <a:prstGeom prst="rect">
            <a:avLst/>
          </a:prstGeom>
          <a:ln>
            <a:no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rgbClr val="17375E"/>
                </a:solidFill>
                <a:effectLst/>
                <a:uLnTx/>
                <a:uFillTx/>
                <a:latin typeface="Verdana"/>
                <a:ea typeface="+mn-ea"/>
              </a:rPr>
              <a:t>Questionnaire aux CH utilisateurs </a:t>
            </a:r>
            <a:endParaRPr kumimoji="0" lang="fr-FR" sz="700" b="0" i="1" u="none" strike="noStrike" kern="0" cap="none" spc="0" normalizeH="0" baseline="0" noProof="0" dirty="0">
              <a:ln>
                <a:noFill/>
              </a:ln>
              <a:solidFill>
                <a:srgbClr val="17375E"/>
              </a:solidFill>
              <a:effectLst/>
              <a:uLnTx/>
              <a:uFillTx/>
              <a:latin typeface="Verdana"/>
              <a:ea typeface="+mn-ea"/>
            </a:endParaRPr>
          </a:p>
        </p:txBody>
      </p:sp>
      <p:sp>
        <p:nvSpPr>
          <p:cNvPr id="43" name="object 6">
            <a:extLst>
              <a:ext uri="{FF2B5EF4-FFF2-40B4-BE49-F238E27FC236}">
                <a16:creationId xmlns:a16="http://schemas.microsoft.com/office/drawing/2014/main" id="{210C825A-1B8C-420A-8884-C1E73A12E384}"/>
              </a:ext>
            </a:extLst>
          </p:cNvPr>
          <p:cNvSpPr txBox="1">
            <a:spLocks/>
          </p:cNvSpPr>
          <p:nvPr/>
        </p:nvSpPr>
        <p:spPr>
          <a:xfrm>
            <a:off x="291061" y="1390101"/>
            <a:ext cx="1378496" cy="708079"/>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SWOT</a:t>
            </a:r>
          </a:p>
          <a:p>
            <a:pPr marL="12700" algn="ctr">
              <a:lnSpc>
                <a:spcPts val="1914"/>
              </a:lnSpc>
              <a:tabLst>
                <a:tab pos="228600" algn="l"/>
              </a:tabLst>
              <a:defRPr/>
            </a:pPr>
            <a:r>
              <a:rPr kumimoji="0" lang="fr-FR" sz="800" b="1" i="0" u="none" strike="noStrike" kern="0" cap="none" spc="-10" normalizeH="0" baseline="0" noProof="0" dirty="0">
                <a:ln>
                  <a:noFill/>
                </a:ln>
                <a:solidFill>
                  <a:srgbClr val="17375E"/>
                </a:solidFill>
                <a:effectLst/>
                <a:uLnTx/>
                <a:uFillTx/>
                <a:latin typeface="+mj-lt"/>
                <a:ea typeface="+mn-ea"/>
              </a:rPr>
              <a:t>Opportunités</a:t>
            </a:r>
          </a:p>
          <a:p>
            <a:pPr marL="12700" algn="ctr">
              <a:lnSpc>
                <a:spcPts val="1914"/>
              </a:lnSpc>
              <a:tabLst>
                <a:tab pos="228600" algn="l"/>
              </a:tabLst>
              <a:defRPr/>
            </a:pPr>
            <a:r>
              <a:rPr lang="fr-FR" sz="800" b="1" i="0" kern="0" spc="-10" dirty="0">
                <a:solidFill>
                  <a:srgbClr val="17375E"/>
                </a:solidFill>
                <a:latin typeface="+mj-lt"/>
              </a:rPr>
              <a:t>Risques menaces</a:t>
            </a:r>
            <a:endParaRPr kumimoji="0" lang="fr-FR" sz="800" b="1" i="1" u="none" strike="noStrike" kern="0" cap="none" spc="0" normalizeH="0" baseline="0" noProof="0" dirty="0">
              <a:ln>
                <a:noFill/>
              </a:ln>
              <a:solidFill>
                <a:srgbClr val="17375E"/>
              </a:solidFill>
              <a:effectLst/>
              <a:uLnTx/>
              <a:uFillTx/>
              <a:latin typeface="+mj-lt"/>
              <a:ea typeface="+mn-ea"/>
            </a:endParaRPr>
          </a:p>
        </p:txBody>
      </p:sp>
      <p:cxnSp>
        <p:nvCxnSpPr>
          <p:cNvPr id="6" name="Connecteur droit avec flèche 5">
            <a:extLst>
              <a:ext uri="{FF2B5EF4-FFF2-40B4-BE49-F238E27FC236}">
                <a16:creationId xmlns:a16="http://schemas.microsoft.com/office/drawing/2014/main" id="{15B9BB0F-15E4-415F-A8E8-96B94F17886B}"/>
              </a:ext>
            </a:extLst>
          </p:cNvPr>
          <p:cNvCxnSpPr/>
          <p:nvPr/>
        </p:nvCxnSpPr>
        <p:spPr>
          <a:xfrm>
            <a:off x="1824845" y="1739876"/>
            <a:ext cx="392768" cy="0"/>
          </a:xfrm>
          <a:prstGeom prst="straightConnector1">
            <a:avLst/>
          </a:prstGeom>
          <a:ln>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bject 6">
            <a:extLst>
              <a:ext uri="{FF2B5EF4-FFF2-40B4-BE49-F238E27FC236}">
                <a16:creationId xmlns:a16="http://schemas.microsoft.com/office/drawing/2014/main" id="{4D67359F-7C11-497C-94F6-7D08897C7B05}"/>
              </a:ext>
            </a:extLst>
          </p:cNvPr>
          <p:cNvSpPr txBox="1">
            <a:spLocks/>
          </p:cNvSpPr>
          <p:nvPr/>
        </p:nvSpPr>
        <p:spPr>
          <a:xfrm>
            <a:off x="2276271" y="1390101"/>
            <a:ext cx="1378496" cy="699550"/>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AMDEC</a:t>
            </a:r>
          </a:p>
          <a:p>
            <a:pPr marL="12700" algn="ctr">
              <a:lnSpc>
                <a:spcPts val="1914"/>
              </a:lnSpc>
              <a:tabLst>
                <a:tab pos="228600" algn="l"/>
              </a:tabLst>
              <a:defRPr/>
            </a:pPr>
            <a:r>
              <a:rPr lang="fr-FR" sz="800" b="1" i="0" kern="0" spc="-10" dirty="0">
                <a:solidFill>
                  <a:srgbClr val="17375E"/>
                </a:solidFill>
                <a:latin typeface="+mj-lt"/>
              </a:rPr>
              <a:t>Cotation des risques</a:t>
            </a:r>
          </a:p>
          <a:p>
            <a:pPr marL="12700" algn="ctr">
              <a:lnSpc>
                <a:spcPts val="1914"/>
              </a:lnSpc>
              <a:tabLst>
                <a:tab pos="228600" algn="l"/>
              </a:tabLst>
              <a:defRPr/>
            </a:pPr>
            <a:endParaRPr kumimoji="0" lang="fr-FR" sz="700" b="0" i="1" u="none" strike="noStrike" kern="0" cap="none" spc="0" normalizeH="0" baseline="0" noProof="0" dirty="0">
              <a:ln>
                <a:noFill/>
              </a:ln>
              <a:solidFill>
                <a:schemeClr val="tx1"/>
              </a:solidFill>
              <a:effectLst/>
              <a:uLnTx/>
              <a:uFillTx/>
              <a:latin typeface="Verdana"/>
              <a:ea typeface="+mn-ea"/>
            </a:endParaRPr>
          </a:p>
        </p:txBody>
      </p:sp>
      <p:cxnSp>
        <p:nvCxnSpPr>
          <p:cNvPr id="16" name="Connecteur droit avec flèche 15">
            <a:extLst>
              <a:ext uri="{FF2B5EF4-FFF2-40B4-BE49-F238E27FC236}">
                <a16:creationId xmlns:a16="http://schemas.microsoft.com/office/drawing/2014/main" id="{CFBEA145-A89A-4C37-96F1-BF4A5414E3D1}"/>
              </a:ext>
            </a:extLst>
          </p:cNvPr>
          <p:cNvCxnSpPr/>
          <p:nvPr/>
        </p:nvCxnSpPr>
        <p:spPr>
          <a:xfrm>
            <a:off x="3747184" y="1739876"/>
            <a:ext cx="392768"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bject 6">
            <a:extLst>
              <a:ext uri="{FF2B5EF4-FFF2-40B4-BE49-F238E27FC236}">
                <a16:creationId xmlns:a16="http://schemas.microsoft.com/office/drawing/2014/main" id="{A871402C-CD9D-4AD3-A498-8784514EDC3E}"/>
              </a:ext>
            </a:extLst>
          </p:cNvPr>
          <p:cNvSpPr txBox="1">
            <a:spLocks/>
          </p:cNvSpPr>
          <p:nvPr/>
        </p:nvSpPr>
        <p:spPr>
          <a:xfrm>
            <a:off x="4162122" y="1390101"/>
            <a:ext cx="1378496" cy="708079"/>
          </a:xfrm>
          <a:prstGeom prst="rect">
            <a:avLst/>
          </a:prstGeom>
          <a:ln>
            <a:solidFill>
              <a:schemeClr val="tx1"/>
            </a:solidFill>
          </a:ln>
        </p:spPr>
        <p:txBody>
          <a:bodyPr vert="horz" wrap="square" lIns="0" tIns="10795" rIns="0" bIns="0" rtlCol="0">
            <a:spAutoFit/>
          </a:bodyPr>
          <a:lstStyle>
            <a:lvl1pPr marL="0">
              <a:defRPr sz="1500" b="0" i="1">
                <a:solidFill>
                  <a:srgbClr val="2F4A8A"/>
                </a:solidFill>
                <a:latin typeface="Verdana"/>
                <a:ea typeface="+mn-ea"/>
                <a:cs typeface="Verdan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algn="ctr" defTabSz="914400" eaLnBrk="1" fontAlgn="auto" latinLnBrk="0" hangingPunct="1">
              <a:lnSpc>
                <a:spcPts val="1914"/>
              </a:lnSpc>
              <a:spcBef>
                <a:spcPts val="0"/>
              </a:spcBef>
              <a:spcAft>
                <a:spcPts val="0"/>
              </a:spcAft>
              <a:buClrTx/>
              <a:buSzTx/>
              <a:tabLst>
                <a:tab pos="228600" algn="l"/>
              </a:tabLst>
              <a:defRPr/>
            </a:pPr>
            <a:r>
              <a:rPr kumimoji="0" lang="fr-FR" sz="900" b="1" i="0" u="none" strike="noStrike" kern="0" cap="none" spc="-10" normalizeH="0" baseline="0" noProof="0" dirty="0">
                <a:ln>
                  <a:noFill/>
                </a:ln>
                <a:solidFill>
                  <a:schemeClr val="tx2">
                    <a:lumMod val="75000"/>
                  </a:schemeClr>
                </a:solidFill>
                <a:effectLst/>
                <a:uLnTx/>
                <a:uFillTx/>
                <a:latin typeface="Verdana"/>
                <a:ea typeface="+mn-ea"/>
              </a:rPr>
              <a:t>Analyse d’impact</a:t>
            </a:r>
          </a:p>
          <a:p>
            <a:pPr marL="12700" algn="ctr">
              <a:lnSpc>
                <a:spcPts val="1914"/>
              </a:lnSpc>
              <a:tabLst>
                <a:tab pos="228600" algn="l"/>
              </a:tabLst>
              <a:defRPr/>
            </a:pPr>
            <a:r>
              <a:rPr lang="fr-FR" sz="800" b="1" i="0" kern="0" spc="-10" dirty="0">
                <a:solidFill>
                  <a:srgbClr val="17375E"/>
                </a:solidFill>
                <a:latin typeface="+mj-lt"/>
              </a:rPr>
              <a:t>Priorisation des actions correctives</a:t>
            </a:r>
            <a:endParaRPr kumimoji="0" lang="fr-FR" sz="800" b="1" i="1" u="none" strike="noStrike" kern="0" cap="none" spc="0" normalizeH="0" baseline="0" noProof="0" dirty="0">
              <a:ln>
                <a:noFill/>
              </a:ln>
              <a:solidFill>
                <a:srgbClr val="17375E"/>
              </a:solidFill>
              <a:effectLst/>
              <a:uLnTx/>
              <a:uFillTx/>
              <a:latin typeface="+mj-lt"/>
              <a:ea typeface="+mn-ea"/>
            </a:endParaRPr>
          </a:p>
        </p:txBody>
      </p:sp>
      <p:sp>
        <p:nvSpPr>
          <p:cNvPr id="10" name="Flèche : pentagone 9">
            <a:extLst>
              <a:ext uri="{FF2B5EF4-FFF2-40B4-BE49-F238E27FC236}">
                <a16:creationId xmlns:a16="http://schemas.microsoft.com/office/drawing/2014/main" id="{DE751F68-933D-432F-96EF-83674196C028}"/>
              </a:ext>
            </a:extLst>
          </p:cNvPr>
          <p:cNvSpPr/>
          <p:nvPr/>
        </p:nvSpPr>
        <p:spPr>
          <a:xfrm>
            <a:off x="163358" y="912355"/>
            <a:ext cx="5904656" cy="41961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bject 5">
            <a:extLst>
              <a:ext uri="{FF2B5EF4-FFF2-40B4-BE49-F238E27FC236}">
                <a16:creationId xmlns:a16="http://schemas.microsoft.com/office/drawing/2014/main" id="{5DB167FF-8C31-41D6-BB09-4534079A2589}"/>
              </a:ext>
            </a:extLst>
          </p:cNvPr>
          <p:cNvSpPr txBox="1"/>
          <p:nvPr/>
        </p:nvSpPr>
        <p:spPr>
          <a:xfrm>
            <a:off x="245542" y="962923"/>
            <a:ext cx="8784976" cy="259045"/>
          </a:xfrm>
          <a:prstGeom prst="rect">
            <a:avLst/>
          </a:prstGeom>
        </p:spPr>
        <p:txBody>
          <a:bodyPr vert="horz" wrap="square" lIns="0" tIns="12700" rIns="0" bIns="0" rtlCol="0">
            <a:spAutoFit/>
          </a:bodyPr>
          <a:lstStyle/>
          <a:p>
            <a:pPr marL="13335" marR="5080" indent="-1270">
              <a:spcBef>
                <a:spcPts val="100"/>
              </a:spcBef>
            </a:pPr>
            <a:r>
              <a:rPr lang="fr-FR" sz="1600" b="1" kern="0" cap="small" spc="-20" dirty="0">
                <a:solidFill>
                  <a:schemeClr val="bg1"/>
                </a:solidFill>
                <a:uFill>
                  <a:solidFill>
                    <a:srgbClr val="2F4A8A"/>
                  </a:solidFill>
                </a:uFill>
                <a:latin typeface="+mj-lt"/>
                <a:cs typeface="Verdana"/>
              </a:rPr>
              <a:t>En 2022, </a:t>
            </a:r>
            <a:r>
              <a:rPr lang="fr-FR" sz="1600" b="1" kern="0" spc="-20" dirty="0">
                <a:solidFill>
                  <a:schemeClr val="bg1"/>
                </a:solidFill>
                <a:uFill>
                  <a:solidFill>
                    <a:srgbClr val="2F4A8A"/>
                  </a:solidFill>
                </a:uFill>
                <a:latin typeface="+mj-lt"/>
                <a:cs typeface="Verdana"/>
              </a:rPr>
              <a:t>réalisation d’une analyse de risques </a:t>
            </a:r>
            <a:r>
              <a:rPr lang="fr-FR" sz="1600" b="1" kern="0" spc="-20">
                <a:solidFill>
                  <a:schemeClr val="bg1"/>
                </a:solidFill>
                <a:uFill>
                  <a:solidFill>
                    <a:srgbClr val="2F4A8A"/>
                  </a:solidFill>
                </a:uFill>
                <a:latin typeface="+mj-lt"/>
                <a:cs typeface="Verdana"/>
              </a:rPr>
              <a:t>à priori : </a:t>
            </a:r>
            <a:endParaRPr sz="1600" b="1" kern="0" dirty="0">
              <a:solidFill>
                <a:schemeClr val="bg1"/>
              </a:solidFill>
              <a:latin typeface="+mj-lt"/>
              <a:cs typeface="Verdana"/>
            </a:endParaRPr>
          </a:p>
        </p:txBody>
      </p:sp>
      <p:sp>
        <p:nvSpPr>
          <p:cNvPr id="20" name="Flèche : pentagone 19">
            <a:extLst>
              <a:ext uri="{FF2B5EF4-FFF2-40B4-BE49-F238E27FC236}">
                <a16:creationId xmlns:a16="http://schemas.microsoft.com/office/drawing/2014/main" id="{149664EA-2021-42A3-B935-99F3FEA08EE0}"/>
              </a:ext>
            </a:extLst>
          </p:cNvPr>
          <p:cNvSpPr/>
          <p:nvPr/>
        </p:nvSpPr>
        <p:spPr>
          <a:xfrm>
            <a:off x="0" y="2283718"/>
            <a:ext cx="2843532" cy="32534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object 7">
            <a:extLst>
              <a:ext uri="{FF2B5EF4-FFF2-40B4-BE49-F238E27FC236}">
                <a16:creationId xmlns:a16="http://schemas.microsoft.com/office/drawing/2014/main" id="{470A8E80-E58D-4DA3-A523-661B9AE118C8}"/>
              </a:ext>
            </a:extLst>
          </p:cNvPr>
          <p:cNvSpPr txBox="1"/>
          <p:nvPr/>
        </p:nvSpPr>
        <p:spPr>
          <a:xfrm>
            <a:off x="245542" y="2283718"/>
            <a:ext cx="6415340" cy="2763449"/>
          </a:xfrm>
          <a:prstGeom prst="rect">
            <a:avLst/>
          </a:prstGeom>
        </p:spPr>
        <p:txBody>
          <a:bodyPr vert="horz" wrap="square" lIns="0" tIns="12700" rIns="0" bIns="0" rtlCol="0">
            <a:spAutoFit/>
          </a:bodyPr>
          <a:lstStyle/>
          <a:p>
            <a:pPr marL="24130">
              <a:lnSpc>
                <a:spcPts val="1920"/>
              </a:lnSpc>
              <a:spcBef>
                <a:spcPts val="100"/>
              </a:spcBef>
            </a:pPr>
            <a:r>
              <a:rPr lang="fr-FR" sz="1600" b="1" i="0" dirty="0">
                <a:solidFill>
                  <a:schemeClr val="bg1"/>
                </a:solidFill>
                <a:effectLst/>
                <a:latin typeface="+mj-lt"/>
                <a:ea typeface="Verdana" panose="020B0604030504040204" pitchFamily="34" charset="0"/>
              </a:rPr>
              <a:t>Impacts &amp; </a:t>
            </a:r>
            <a:r>
              <a:rPr lang="fr-FR" sz="1600" b="1" i="0">
                <a:solidFill>
                  <a:schemeClr val="bg1"/>
                </a:solidFill>
                <a:effectLst/>
                <a:latin typeface="+mj-lt"/>
                <a:ea typeface="Verdana" panose="020B0604030504040204" pitchFamily="34" charset="0"/>
              </a:rPr>
              <a:t>Enjeux RFID : </a:t>
            </a:r>
            <a:endParaRPr lang="fr-FR" sz="1600" b="1" i="0" dirty="0">
              <a:solidFill>
                <a:schemeClr val="bg1"/>
              </a:solidFill>
              <a:effectLst/>
              <a:latin typeface="+mj-lt"/>
              <a:ea typeface="Verdana" panose="020B0604030504040204" pitchFamily="34" charset="0"/>
            </a:endParaRPr>
          </a:p>
          <a:p>
            <a:pPr algn="l"/>
            <a:endParaRPr lang="fr-FR" sz="700" b="1" i="0" dirty="0">
              <a:solidFill>
                <a:srgbClr val="17375E"/>
              </a:solidFill>
              <a:effectLst/>
              <a:latin typeface="+mj-lt"/>
              <a:ea typeface="Verdana" panose="020B0604030504040204" pitchFamily="34" charset="0"/>
            </a:endParaRPr>
          </a:p>
          <a:p>
            <a:pPr algn="l"/>
            <a:r>
              <a:rPr lang="fr-FR" sz="1200" b="1" i="0" dirty="0">
                <a:solidFill>
                  <a:srgbClr val="17375E"/>
                </a:solidFill>
                <a:effectLst/>
                <a:latin typeface="+mj-lt"/>
                <a:ea typeface="Verdana" panose="020B0604030504040204" pitchFamily="34" charset="0"/>
              </a:rPr>
              <a:t>Gains majeurs</a:t>
            </a:r>
            <a:endParaRPr lang="fr-FR" sz="1200" b="0" i="0" dirty="0">
              <a:solidFill>
                <a:srgbClr val="17375E"/>
              </a:solidFill>
              <a:effectLst/>
              <a:latin typeface="+mj-lt"/>
              <a:ea typeface="Verdana" panose="020B0604030504040204" pitchFamily="34" charset="0"/>
            </a:endParaRPr>
          </a:p>
          <a:p>
            <a:pPr algn="l"/>
            <a:r>
              <a:rPr lang="fr-FR" sz="1200" b="0" i="0" dirty="0">
                <a:solidFill>
                  <a:srgbClr val="17375E"/>
                </a:solidFill>
                <a:effectLst/>
                <a:latin typeface="+mj-lt"/>
                <a:ea typeface="Verdana" panose="020B0604030504040204" pitchFamily="34" charset="0"/>
              </a:rPr>
              <a:t>↓ Risques inacceptables 13-&gt;7 </a:t>
            </a:r>
            <a:r>
              <a:rPr lang="fr-FR" sz="1200" b="0" i="0">
                <a:solidFill>
                  <a:srgbClr val="17375E"/>
                </a:solidFill>
                <a:effectLst/>
                <a:latin typeface="+mj-lt"/>
                <a:ea typeface="Verdana" panose="020B0604030504040204" pitchFamily="34" charset="0"/>
              </a:rPr>
              <a:t>(-46 %) </a:t>
            </a:r>
            <a:r>
              <a:rPr lang="fr-FR" sz="1200" b="0" i="0" dirty="0">
                <a:solidFill>
                  <a:srgbClr val="17375E"/>
                </a:solidFill>
                <a:effectLst/>
                <a:latin typeface="+mj-lt"/>
                <a:ea typeface="Verdana" panose="020B0604030504040204" pitchFamily="34" charset="0"/>
              </a:rPr>
              <a:t>: dispensation, transport, administration</a:t>
            </a:r>
          </a:p>
          <a:p>
            <a:pPr algn="l"/>
            <a:endParaRPr lang="fr-FR" sz="400" b="0" i="0" dirty="0">
              <a:solidFill>
                <a:srgbClr val="17375E"/>
              </a:solidFill>
              <a:effectLst/>
              <a:latin typeface="+mj-lt"/>
              <a:ea typeface="Verdana" panose="020B0604030504040204" pitchFamily="34" charset="0"/>
            </a:endParaRPr>
          </a:p>
          <a:p>
            <a:pPr algn="l"/>
            <a:r>
              <a:rPr lang="fr-FR" sz="1200" b="1" i="0" dirty="0">
                <a:solidFill>
                  <a:srgbClr val="17375E"/>
                </a:solidFill>
                <a:effectLst/>
                <a:latin typeface="+mj-lt"/>
                <a:ea typeface="Verdana" panose="020B0604030504040204" pitchFamily="34" charset="0"/>
              </a:rPr>
              <a:t>Nouveaux risques identifiés</a:t>
            </a:r>
            <a:endParaRPr lang="fr-FR" sz="1200" b="0" i="0" dirty="0">
              <a:solidFill>
                <a:srgbClr val="17375E"/>
              </a:solidFill>
              <a:effectLst/>
              <a:latin typeface="+mj-lt"/>
              <a:ea typeface="Verdana" panose="020B0604030504040204" pitchFamily="34" charset="0"/>
            </a:endParaRP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Complexité organisationnelle (étapes supplémentaires)</a:t>
            </a: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Interfaces logicielles multiples</a:t>
            </a: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Pannes techniques &amp; CAT (continuité activité)</a:t>
            </a:r>
          </a:p>
          <a:p>
            <a:pPr algn="l">
              <a:buFont typeface="Arial" panose="020B0604020202020204" pitchFamily="34" charset="0"/>
              <a:buChar char="•"/>
            </a:pPr>
            <a:endParaRPr lang="fr-FR" sz="500" b="0" i="0" dirty="0">
              <a:solidFill>
                <a:srgbClr val="17375E"/>
              </a:solidFill>
              <a:effectLst/>
              <a:latin typeface="+mj-lt"/>
              <a:ea typeface="Verdana" panose="020B0604030504040204" pitchFamily="34" charset="0"/>
            </a:endParaRPr>
          </a:p>
          <a:p>
            <a:pPr algn="l"/>
            <a:r>
              <a:rPr lang="fr-FR" sz="1200" b="1" i="0" dirty="0">
                <a:solidFill>
                  <a:srgbClr val="17375E"/>
                </a:solidFill>
                <a:effectLst/>
                <a:latin typeface="+mj-lt"/>
                <a:ea typeface="Verdana" panose="020B0604030504040204" pitchFamily="34" charset="0"/>
              </a:rPr>
              <a:t>Prérequis pour </a:t>
            </a:r>
            <a:r>
              <a:rPr lang="fr-FR" sz="1200" b="1" i="0">
                <a:solidFill>
                  <a:srgbClr val="17375E"/>
                </a:solidFill>
                <a:effectLst/>
                <a:latin typeface="+mj-lt"/>
                <a:ea typeface="Verdana" panose="020B0604030504040204" pitchFamily="34" charset="0"/>
              </a:rPr>
              <a:t>une mise </a:t>
            </a:r>
            <a:r>
              <a:rPr lang="fr-FR" sz="1200" b="1" i="0" dirty="0">
                <a:solidFill>
                  <a:srgbClr val="17375E"/>
                </a:solidFill>
                <a:effectLst/>
                <a:latin typeface="+mj-lt"/>
                <a:ea typeface="Verdana" panose="020B0604030504040204" pitchFamily="34" charset="0"/>
              </a:rPr>
              <a:t>en place réussie</a:t>
            </a:r>
            <a:endParaRPr lang="fr-FR" sz="1200" b="0" i="0" dirty="0">
              <a:solidFill>
                <a:srgbClr val="17375E"/>
              </a:solidFill>
              <a:effectLst/>
              <a:latin typeface="+mj-lt"/>
              <a:ea typeface="Verdana" panose="020B0604030504040204" pitchFamily="34" charset="0"/>
            </a:endParaRPr>
          </a:p>
          <a:p>
            <a:pPr marL="171450" indent="-171450" algn="l">
              <a:buFont typeface="Wingdings" panose="05000000000000000000" pitchFamily="2" charset="2"/>
              <a:buChar char="v"/>
            </a:pPr>
            <a:r>
              <a:rPr lang="fr-FR" sz="1200" b="0" i="0">
                <a:solidFill>
                  <a:srgbClr val="17375E"/>
                </a:solidFill>
                <a:effectLst/>
                <a:latin typeface="+mj-lt"/>
                <a:ea typeface="Verdana" panose="020B0604030504040204" pitchFamily="34" charset="0"/>
              </a:rPr>
              <a:t>Adaptation organisationnelle des </a:t>
            </a:r>
            <a:r>
              <a:rPr lang="fr-FR" sz="1200" b="0" i="0" dirty="0">
                <a:solidFill>
                  <a:srgbClr val="17375E"/>
                </a:solidFill>
                <a:effectLst/>
                <a:latin typeface="+mj-lt"/>
                <a:ea typeface="Verdana" panose="020B0604030504040204" pitchFamily="34" charset="0"/>
              </a:rPr>
              <a:t>services</a:t>
            </a: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Formation ciblée du personnel</a:t>
            </a: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Tests de performance rigoureux</a:t>
            </a:r>
          </a:p>
          <a:p>
            <a:pPr marL="171450" indent="-171450" algn="l">
              <a:buFont typeface="Wingdings" panose="05000000000000000000" pitchFamily="2" charset="2"/>
              <a:buChar char="v"/>
            </a:pPr>
            <a:r>
              <a:rPr lang="fr-FR" sz="1200" b="0" i="0" dirty="0">
                <a:solidFill>
                  <a:srgbClr val="17375E"/>
                </a:solidFill>
                <a:effectLst/>
                <a:latin typeface="+mj-lt"/>
                <a:ea typeface="Verdana" panose="020B0604030504040204" pitchFamily="34" charset="0"/>
              </a:rPr>
              <a:t>Déploiement structuré &amp; progressif</a:t>
            </a:r>
          </a:p>
          <a:p>
            <a:pPr marL="24130">
              <a:lnSpc>
                <a:spcPts val="1920"/>
              </a:lnSpc>
              <a:spcBef>
                <a:spcPts val="100"/>
              </a:spcBef>
            </a:pPr>
            <a:endParaRPr lang="fr-FR" sz="1000" b="1" i="0" u="sng" dirty="0">
              <a:effectLst/>
            </a:endParaRPr>
          </a:p>
        </p:txBody>
      </p:sp>
      <p:pic>
        <p:nvPicPr>
          <p:cNvPr id="2" name="Espace réservé du contenu 1">
            <a:extLst>
              <a:ext uri="{FF2B5EF4-FFF2-40B4-BE49-F238E27FC236}">
                <a16:creationId xmlns:a16="http://schemas.microsoft.com/office/drawing/2014/main" id="{7951F4BE-D5FA-4B64-B592-C0002E185509}"/>
              </a:ext>
            </a:extLst>
          </p:cNvPr>
          <p:cNvPicPr>
            <a:picLocks noGrp="1" noChangeAspect="1"/>
          </p:cNvPicPr>
          <p:nvPr>
            <p:ph idx="1"/>
          </p:nvPr>
        </p:nvPicPr>
        <p:blipFill>
          <a:blip r:embed="rId4"/>
          <a:stretch>
            <a:fillRect/>
          </a:stretch>
        </p:blipFill>
        <p:spPr>
          <a:xfrm>
            <a:off x="5742068" y="1178656"/>
            <a:ext cx="3110871" cy="3394075"/>
          </a:xfrm>
          <a:prstGeom prst="rect">
            <a:avLst/>
          </a:prstGeom>
        </p:spPr>
      </p:pic>
      <p:grpSp>
        <p:nvGrpSpPr>
          <p:cNvPr id="21" name="Groupe 20">
            <a:extLst>
              <a:ext uri="{FF2B5EF4-FFF2-40B4-BE49-F238E27FC236}">
                <a16:creationId xmlns:a16="http://schemas.microsoft.com/office/drawing/2014/main" id="{4470BC4B-15C4-4E0F-8B29-404474BAAB7C}"/>
              </a:ext>
            </a:extLst>
          </p:cNvPr>
          <p:cNvGrpSpPr/>
          <p:nvPr/>
        </p:nvGrpSpPr>
        <p:grpSpPr>
          <a:xfrm>
            <a:off x="361953" y="4855279"/>
            <a:ext cx="7864614" cy="213110"/>
            <a:chOff x="361953" y="4855279"/>
            <a:chExt cx="7864614" cy="213110"/>
          </a:xfrm>
        </p:grpSpPr>
        <p:sp>
          <p:nvSpPr>
            <p:cNvPr id="22" name="Flèche : chevron 21">
              <a:extLst>
                <a:ext uri="{FF2B5EF4-FFF2-40B4-BE49-F238E27FC236}">
                  <a16:creationId xmlns:a16="http://schemas.microsoft.com/office/drawing/2014/main" id="{0C4D8226-25EB-429E-A966-971DEC99ECA5}"/>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23" name="Flèche : chevron 22">
              <a:extLst>
                <a:ext uri="{FF2B5EF4-FFF2-40B4-BE49-F238E27FC236}">
                  <a16:creationId xmlns:a16="http://schemas.microsoft.com/office/drawing/2014/main" id="{918EE2DC-438C-473B-BE68-BC0D32E13C3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24" name="Flèche : chevron 23">
              <a:extLst>
                <a:ext uri="{FF2B5EF4-FFF2-40B4-BE49-F238E27FC236}">
                  <a16:creationId xmlns:a16="http://schemas.microsoft.com/office/drawing/2014/main" id="{615A7D19-19DB-4869-952E-19BAA43588EB}"/>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Mise en œuvre du projet</a:t>
              </a:r>
            </a:p>
          </p:txBody>
        </p:sp>
        <p:sp>
          <p:nvSpPr>
            <p:cNvPr id="25" name="Flèche : chevron 24">
              <a:extLst>
                <a:ext uri="{FF2B5EF4-FFF2-40B4-BE49-F238E27FC236}">
                  <a16:creationId xmlns:a16="http://schemas.microsoft.com/office/drawing/2014/main" id="{1A6BDA80-BDA3-470B-8290-FDE0251D3DC3}"/>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655187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C2DB6393-CE28-98D5-A551-BCF303D7F868}"/>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3EF5ECD4-4466-F63D-4B6C-4D2A319C794B}"/>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CACBAAE9-7E8C-43FD-5A9A-6236E54BEC84}"/>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373A0CE2-B28F-7506-CDAB-904E220480D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256BAC7E-36B6-57E8-FC57-172D4AF2CED6}"/>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2A845C9B-2731-21B9-0163-3C8E876CEF67}"/>
              </a:ext>
            </a:extLst>
          </p:cNvPr>
          <p:cNvSpPr>
            <a:spLocks noGrp="1"/>
          </p:cNvSpPr>
          <p:nvPr>
            <p:ph type="sldNum" sz="quarter" idx="12"/>
          </p:nvPr>
        </p:nvSpPr>
        <p:spPr/>
        <p:txBody>
          <a:bodyPr/>
          <a:lstStyle/>
          <a:p>
            <a:fld id="{FA3E2E0A-678F-4012-B539-62B1F17A2C1B}" type="slidenum">
              <a:rPr lang="fr-FR" smtClean="0"/>
              <a:t>28</a:t>
            </a:fld>
            <a:endParaRPr lang="fr-FR"/>
          </a:p>
        </p:txBody>
      </p:sp>
      <p:sp>
        <p:nvSpPr>
          <p:cNvPr id="9" name="ZoneTexte 8">
            <a:extLst>
              <a:ext uri="{FF2B5EF4-FFF2-40B4-BE49-F238E27FC236}">
                <a16:creationId xmlns:a16="http://schemas.microsoft.com/office/drawing/2014/main" id="{E265405B-D157-0587-DC93-4D5B43D8562E}"/>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C39981CB-AC69-144F-7149-D6385EA1D13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5C2B1237-F3DB-A26E-843D-CF2140D60ED3}"/>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57F7E52A-3DA6-7BF9-5A03-D70FFB3474D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8C817415-E3E5-7628-A549-A966098940FD}"/>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54C0A356-BFD1-39CB-B1F7-E519EC42D0FB}"/>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8760DE3B-675D-C267-BBE3-B243478C951D}"/>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BC615BED-7D80-9FB7-89F1-A924B2B6774C}"/>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7E997232-E9EF-9574-B4D0-5C3C2F1448D4}"/>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D13EB9B2-669B-859F-3CB8-9232371FB9EC}"/>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E0364C12-F349-FB96-BA64-1AC9A59F68AB}"/>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101024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1E27A32-610D-6F66-6D53-62DC8B9C47F4}"/>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4D88496F-8BBC-A44A-C08F-15D90D11A6A2}"/>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F925B6A2-9B23-0DBE-29C4-9F4D9060B852}"/>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6F9CFF7C-070E-699E-B28E-F713C620ADF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5A4453E3-8386-AE15-34AD-3FB971066769}"/>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7C77C577-9216-480D-D2FD-99037C599964}"/>
              </a:ext>
            </a:extLst>
          </p:cNvPr>
          <p:cNvSpPr>
            <a:spLocks noGrp="1"/>
          </p:cNvSpPr>
          <p:nvPr>
            <p:ph type="sldNum" sz="quarter" idx="12"/>
          </p:nvPr>
        </p:nvSpPr>
        <p:spPr/>
        <p:txBody>
          <a:bodyPr/>
          <a:lstStyle/>
          <a:p>
            <a:fld id="{FA3E2E0A-678F-4012-B539-62B1F17A2C1B}" type="slidenum">
              <a:rPr lang="fr-FR" smtClean="0"/>
              <a:t>29</a:t>
            </a:fld>
            <a:endParaRPr lang="fr-FR"/>
          </a:p>
        </p:txBody>
      </p:sp>
      <p:sp>
        <p:nvSpPr>
          <p:cNvPr id="9" name="ZoneTexte 8">
            <a:extLst>
              <a:ext uri="{FF2B5EF4-FFF2-40B4-BE49-F238E27FC236}">
                <a16:creationId xmlns:a16="http://schemas.microsoft.com/office/drawing/2014/main" id="{872F0C41-5526-07C9-7E72-57CFB80697D0}"/>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0B246D72-1E8D-B22C-FEF5-71A84662FEA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12D87102-EA60-96D1-D183-AB785F2920C6}"/>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3A23A428-9941-83A6-66BE-CA6742045043}"/>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377C1254-B353-E1B5-DCB5-26201A2D4E94}"/>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134AF5A0-3AB1-18FB-2213-DEFCDB1A5D51}"/>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3B977176-A602-AE00-F78E-268A2FC53096}"/>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2E2C8313-8293-7E65-91BE-1E52AF2079CC}"/>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A7D4890D-10A8-2345-95B8-D1075951C391}"/>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544906E0-BB85-7B7A-950F-548690147656}"/>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706FFBF5-E759-DC08-C0B6-55EC2B0636B6}"/>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18523362-5B48-A039-32F1-2F55EBA07501}"/>
              </a:ext>
            </a:extLst>
          </p:cNvPr>
          <p:cNvGrpSpPr/>
          <p:nvPr/>
        </p:nvGrpSpPr>
        <p:grpSpPr>
          <a:xfrm>
            <a:off x="167036" y="1865740"/>
            <a:ext cx="7836942" cy="2882946"/>
            <a:chOff x="167036" y="1865740"/>
            <a:chExt cx="7836942" cy="2882946"/>
          </a:xfrm>
        </p:grpSpPr>
        <p:sp>
          <p:nvSpPr>
            <p:cNvPr id="7" name="Rectangle 6">
              <a:extLst>
                <a:ext uri="{FF2B5EF4-FFF2-40B4-BE49-F238E27FC236}">
                  <a16:creationId xmlns:a16="http://schemas.microsoft.com/office/drawing/2014/main" id="{F7B0008C-C961-0490-1B9B-607B527904E8}"/>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DADE80F9-B7B6-1347-C047-0D3906473B8C}"/>
                </a:ext>
              </a:extLst>
            </p:cNvPr>
            <p:cNvGrpSpPr/>
            <p:nvPr/>
          </p:nvGrpSpPr>
          <p:grpSpPr>
            <a:xfrm>
              <a:off x="167036" y="1865740"/>
              <a:ext cx="3022376" cy="688415"/>
              <a:chOff x="445154" y="1272139"/>
              <a:chExt cx="4050743" cy="885557"/>
            </a:xfrm>
          </p:grpSpPr>
          <p:pic>
            <p:nvPicPr>
              <p:cNvPr id="49" name="Graphique 40" descr="Marqueur">
                <a:extLst>
                  <a:ext uri="{FF2B5EF4-FFF2-40B4-BE49-F238E27FC236}">
                    <a16:creationId xmlns:a16="http://schemas.microsoft.com/office/drawing/2014/main" id="{8FE48BE6-12F4-142F-DE91-846F5351DED0}"/>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56CBD91B-A50B-0270-D40D-705499F02D4D}"/>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525EEEB8-FFE3-9540-A240-45879C055DE1}"/>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sp>
            <p:nvSpPr>
              <p:cNvPr id="53" name="Flèche : pentagone 46">
                <a:extLst>
                  <a:ext uri="{FF2B5EF4-FFF2-40B4-BE49-F238E27FC236}">
                    <a16:creationId xmlns:a16="http://schemas.microsoft.com/office/drawing/2014/main" id="{A383B155-D236-4616-70FD-4B3EDE5382E9}"/>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pic>
            <p:nvPicPr>
              <p:cNvPr id="62" name="Graphique 42" descr="Marqueur">
                <a:extLst>
                  <a:ext uri="{FF2B5EF4-FFF2-40B4-BE49-F238E27FC236}">
                    <a16:creationId xmlns:a16="http://schemas.microsoft.com/office/drawing/2014/main" id="{54E0F789-9CDC-09E3-E93B-4526D9DFADE4}"/>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grpSp>
        <p:sp>
          <p:nvSpPr>
            <p:cNvPr id="115" name="Rectangle 114">
              <a:extLst>
                <a:ext uri="{FF2B5EF4-FFF2-40B4-BE49-F238E27FC236}">
                  <a16:creationId xmlns:a16="http://schemas.microsoft.com/office/drawing/2014/main" id="{87FAA86E-68CD-D43A-98E3-1EBD664D7104}"/>
                </a:ext>
              </a:extLst>
            </p:cNvPr>
            <p:cNvSpPr/>
            <p:nvPr/>
          </p:nvSpPr>
          <p:spPr>
            <a:xfrm rot="10800000" flipH="1" flipV="1">
              <a:off x="462747" y="2646136"/>
              <a:ext cx="2110016" cy="2102550"/>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dirty="0">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dirty="0">
                  <a:solidFill>
                    <a:schemeClr val="tx1"/>
                  </a:solidFill>
                </a:rPr>
                <a:t>Validation </a:t>
              </a:r>
              <a:r>
                <a:rPr lang="fr-FR" sz="1100" i="1">
                  <a:solidFill>
                    <a:schemeClr val="tx1"/>
                  </a:solidFill>
                </a:rPr>
                <a:t>des besoins / emplacements matériels</a:t>
              </a:r>
              <a:endParaRPr lang="fr-FR" sz="1100" i="1" dirty="0">
                <a:solidFill>
                  <a:schemeClr val="tx1"/>
                </a:solidFill>
              </a:endParaRPr>
            </a:p>
            <a:p>
              <a:pPr marR="0" lvl="0" algn="ctr" defTabSz="1219170" rtl="0" eaLnBrk="1" fontAlgn="auto" latinLnBrk="0" hangingPunct="1">
                <a:lnSpc>
                  <a:spcPct val="100000"/>
                </a:lnSpc>
                <a:spcBef>
                  <a:spcPts val="0"/>
                </a:spcBef>
                <a:spcAft>
                  <a:spcPts val="0"/>
                </a:spcAft>
                <a:buClrTx/>
                <a:buSzTx/>
                <a:tabLst/>
                <a:defRPr/>
              </a:pPr>
              <a:r>
                <a:rPr lang="fr-FR" sz="1100" i="1" dirty="0">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dirty="0">
                  <a:solidFill>
                    <a:schemeClr val="tx1"/>
                  </a:solidFill>
                </a:rPr>
                <a:t>DSN environnement serveurs: mise à disposition </a:t>
              </a:r>
              <a:r>
                <a:rPr lang="fr-FR" sz="1100" i="1">
                  <a:solidFill>
                    <a:schemeClr val="tx1"/>
                  </a:solidFill>
                </a:rPr>
                <a:t>SAS CHIMIO</a:t>
              </a:r>
              <a:r>
                <a:rPr lang="fr-FR" sz="1100" i="1">
                  <a:solidFill>
                    <a:schemeClr val="tx1"/>
                  </a:solidFill>
                  <a:latin typeface="Calibri" panose="020F0502020204030204" pitchFamily="34" charset="0"/>
                  <a:cs typeface="Calibri" panose="020F0502020204030204" pitchFamily="34" charset="0"/>
                </a:rPr>
                <a:t>®</a:t>
              </a:r>
              <a:endParaRPr lang="fr-FR" sz="1100" i="1" dirty="0">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grpSp>
    </p:spTree>
    <p:extLst>
      <p:ext uri="{BB962C8B-B14F-4D97-AF65-F5344CB8AC3E}">
        <p14:creationId xmlns:p14="http://schemas.microsoft.com/office/powerpoint/2010/main" val="388471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p:cNvSpPr>
            <a:spLocks noGrp="1"/>
          </p:cNvSpPr>
          <p:nvPr>
            <p:ph type="title"/>
          </p:nvPr>
        </p:nvSpPr>
        <p:spPr>
          <a:xfrm>
            <a:off x="457200" y="267494"/>
            <a:ext cx="8229600" cy="651719"/>
          </a:xfrm>
        </p:spPr>
        <p:txBody>
          <a:bodyPr>
            <a:noAutofit/>
          </a:bodyPr>
          <a:lstStyle/>
          <a:p>
            <a:r>
              <a:rPr lang="fr-FR" sz="3200">
                <a:solidFill>
                  <a:schemeClr val="tx2">
                    <a:lumMod val="75000"/>
                  </a:schemeClr>
                </a:solidFill>
              </a:rPr>
              <a:t>L’unité</a:t>
            </a:r>
            <a:endParaRPr lang="fr-FR" sz="3200" dirty="0">
              <a:solidFill>
                <a:schemeClr val="tx2">
                  <a:lumMod val="75000"/>
                </a:schemeClr>
              </a:solidFill>
            </a:endParaRP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3</a:t>
            </a:fld>
            <a:endParaRPr lang="fr-FR"/>
          </a:p>
        </p:txBody>
      </p:sp>
      <p:sp>
        <p:nvSpPr>
          <p:cNvPr id="9" name="ZoneTexte 8"/>
          <p:cNvSpPr txBox="1"/>
          <p:nvPr/>
        </p:nvSpPr>
        <p:spPr>
          <a:xfrm>
            <a:off x="179512" y="-15454"/>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3" name="Image 12"/>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4" name="Flèche : pentagone 3">
            <a:extLst>
              <a:ext uri="{FF2B5EF4-FFF2-40B4-BE49-F238E27FC236}">
                <a16:creationId xmlns:a16="http://schemas.microsoft.com/office/drawing/2014/main" id="{0F38FDFA-F88F-490C-958C-404D376298B7}"/>
              </a:ext>
            </a:extLst>
          </p:cNvPr>
          <p:cNvSpPr/>
          <p:nvPr/>
        </p:nvSpPr>
        <p:spPr>
          <a:xfrm>
            <a:off x="142547" y="899894"/>
            <a:ext cx="7416824" cy="68168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id="{468E4C11-4C02-0BF7-4373-DEDFB07B1A76}"/>
              </a:ext>
            </a:extLst>
          </p:cNvPr>
          <p:cNvGrpSpPr/>
          <p:nvPr/>
        </p:nvGrpSpPr>
        <p:grpSpPr>
          <a:xfrm>
            <a:off x="191934" y="918471"/>
            <a:ext cx="6468406" cy="571397"/>
            <a:chOff x="640587" y="5166913"/>
            <a:chExt cx="6468406" cy="571397"/>
          </a:xfrm>
        </p:grpSpPr>
        <p:pic>
          <p:nvPicPr>
            <p:cNvPr id="25" name="object 11">
              <a:extLst>
                <a:ext uri="{FF2B5EF4-FFF2-40B4-BE49-F238E27FC236}">
                  <a16:creationId xmlns:a16="http://schemas.microsoft.com/office/drawing/2014/main" id="{97D2E138-65E4-F4DC-71CC-AAE804704D0B}"/>
                </a:ext>
              </a:extLst>
            </p:cNvPr>
            <p:cNvPicPr/>
            <p:nvPr/>
          </p:nvPicPr>
          <p:blipFill>
            <a:blip r:embed="rId4" cstate="print"/>
            <a:stretch>
              <a:fillRect/>
            </a:stretch>
          </p:blipFill>
          <p:spPr>
            <a:xfrm>
              <a:off x="983646" y="5380032"/>
              <a:ext cx="379390" cy="358278"/>
            </a:xfrm>
            <a:prstGeom prst="rect">
              <a:avLst/>
            </a:prstGeom>
          </p:spPr>
        </p:pic>
        <p:pic>
          <p:nvPicPr>
            <p:cNvPr id="26" name="object 12">
              <a:extLst>
                <a:ext uri="{FF2B5EF4-FFF2-40B4-BE49-F238E27FC236}">
                  <a16:creationId xmlns:a16="http://schemas.microsoft.com/office/drawing/2014/main" id="{49232E87-5322-D766-F767-2A7539AA7312}"/>
                </a:ext>
              </a:extLst>
            </p:cNvPr>
            <p:cNvPicPr/>
            <p:nvPr/>
          </p:nvPicPr>
          <p:blipFill>
            <a:blip r:embed="rId5" cstate="print"/>
            <a:stretch>
              <a:fillRect/>
            </a:stretch>
          </p:blipFill>
          <p:spPr>
            <a:xfrm>
              <a:off x="2327567" y="5380032"/>
              <a:ext cx="460244" cy="339795"/>
            </a:xfrm>
            <a:prstGeom prst="rect">
              <a:avLst/>
            </a:prstGeom>
          </p:spPr>
        </p:pic>
        <p:pic>
          <p:nvPicPr>
            <p:cNvPr id="27" name="object 13">
              <a:extLst>
                <a:ext uri="{FF2B5EF4-FFF2-40B4-BE49-F238E27FC236}">
                  <a16:creationId xmlns:a16="http://schemas.microsoft.com/office/drawing/2014/main" id="{1C62F2C7-8795-5334-6747-D6F1051AA594}"/>
                </a:ext>
              </a:extLst>
            </p:cNvPr>
            <p:cNvPicPr/>
            <p:nvPr/>
          </p:nvPicPr>
          <p:blipFill>
            <a:blip r:embed="rId6" cstate="print"/>
            <a:stretch>
              <a:fillRect/>
            </a:stretch>
          </p:blipFill>
          <p:spPr>
            <a:xfrm>
              <a:off x="4914256" y="5380032"/>
              <a:ext cx="379390" cy="351907"/>
            </a:xfrm>
            <a:prstGeom prst="rect">
              <a:avLst/>
            </a:prstGeom>
          </p:spPr>
        </p:pic>
        <p:pic>
          <p:nvPicPr>
            <p:cNvPr id="28" name="object 14">
              <a:extLst>
                <a:ext uri="{FF2B5EF4-FFF2-40B4-BE49-F238E27FC236}">
                  <a16:creationId xmlns:a16="http://schemas.microsoft.com/office/drawing/2014/main" id="{02D3D718-7677-897D-88E7-B80717E46A3C}"/>
                </a:ext>
              </a:extLst>
            </p:cNvPr>
            <p:cNvPicPr/>
            <p:nvPr/>
          </p:nvPicPr>
          <p:blipFill>
            <a:blip r:embed="rId7" cstate="print"/>
            <a:stretch>
              <a:fillRect/>
            </a:stretch>
          </p:blipFill>
          <p:spPr>
            <a:xfrm>
              <a:off x="3522220" y="5380032"/>
              <a:ext cx="460244" cy="339795"/>
            </a:xfrm>
            <a:prstGeom prst="rect">
              <a:avLst/>
            </a:prstGeom>
          </p:spPr>
        </p:pic>
        <p:pic>
          <p:nvPicPr>
            <p:cNvPr id="29" name="object 15">
              <a:extLst>
                <a:ext uri="{FF2B5EF4-FFF2-40B4-BE49-F238E27FC236}">
                  <a16:creationId xmlns:a16="http://schemas.microsoft.com/office/drawing/2014/main" id="{769DAE29-3E84-E371-85AB-CEDFC371DFB1}"/>
                </a:ext>
              </a:extLst>
            </p:cNvPr>
            <p:cNvPicPr/>
            <p:nvPr/>
          </p:nvPicPr>
          <p:blipFill>
            <a:blip r:embed="rId8" cstate="print"/>
            <a:stretch>
              <a:fillRect/>
            </a:stretch>
          </p:blipFill>
          <p:spPr>
            <a:xfrm>
              <a:off x="6644045" y="5380032"/>
              <a:ext cx="464948" cy="339795"/>
            </a:xfrm>
            <a:prstGeom prst="rect">
              <a:avLst/>
            </a:prstGeom>
          </p:spPr>
        </p:pic>
        <p:sp>
          <p:nvSpPr>
            <p:cNvPr id="30" name="object 16">
              <a:extLst>
                <a:ext uri="{FF2B5EF4-FFF2-40B4-BE49-F238E27FC236}">
                  <a16:creationId xmlns:a16="http://schemas.microsoft.com/office/drawing/2014/main" id="{4057DD1C-6FD1-30C2-D32A-F9DFAA6E05F1}"/>
                </a:ext>
              </a:extLst>
            </p:cNvPr>
            <p:cNvSpPr txBox="1"/>
            <p:nvPr/>
          </p:nvSpPr>
          <p:spPr>
            <a:xfrm>
              <a:off x="640587" y="5166913"/>
              <a:ext cx="1715770" cy="197490"/>
            </a:xfrm>
            <a:prstGeom prst="rect">
              <a:avLst/>
            </a:prstGeom>
          </p:spPr>
          <p:txBody>
            <a:bodyPr vert="horz" wrap="square" lIns="0" tIns="12700" rIns="0" bIns="0" rtlCol="0">
              <a:spAutoFit/>
            </a:bodyPr>
            <a:lstStyle/>
            <a:p>
              <a:pPr marL="12700">
                <a:spcBef>
                  <a:spcPts val="100"/>
                </a:spcBef>
              </a:pPr>
              <a:r>
                <a:rPr sz="1200" b="1" kern="0" dirty="0">
                  <a:solidFill>
                    <a:schemeClr val="bg1"/>
                  </a:solidFill>
                  <a:uFill>
                    <a:solidFill>
                      <a:srgbClr val="005586"/>
                    </a:solidFill>
                  </a:uFill>
                  <a:latin typeface="+mj-lt"/>
                  <a:cs typeface="Arial MT"/>
                </a:rPr>
                <a:t>Oncologie</a:t>
              </a:r>
              <a:r>
                <a:rPr sz="1200" b="1" kern="0" spc="-20" dirty="0">
                  <a:solidFill>
                    <a:schemeClr val="bg1"/>
                  </a:solidFill>
                  <a:uFill>
                    <a:solidFill>
                      <a:srgbClr val="005586"/>
                    </a:solidFill>
                  </a:uFill>
                  <a:latin typeface="+mj-lt"/>
                  <a:cs typeface="Arial MT"/>
                </a:rPr>
                <a:t> </a:t>
              </a:r>
              <a:r>
                <a:rPr sz="1200" b="1" kern="0" spc="-10" dirty="0">
                  <a:solidFill>
                    <a:schemeClr val="bg1"/>
                  </a:solidFill>
                  <a:uFill>
                    <a:solidFill>
                      <a:srgbClr val="005586"/>
                    </a:solidFill>
                  </a:uFill>
                  <a:latin typeface="+mj-lt"/>
                  <a:cs typeface="Arial MT"/>
                </a:rPr>
                <a:t>solide</a:t>
              </a:r>
              <a:endParaRPr sz="1200" b="1" kern="0" dirty="0">
                <a:solidFill>
                  <a:schemeClr val="bg1"/>
                </a:solidFill>
                <a:latin typeface="+mj-lt"/>
                <a:cs typeface="Arial MT"/>
              </a:endParaRPr>
            </a:p>
          </p:txBody>
        </p:sp>
        <p:sp>
          <p:nvSpPr>
            <p:cNvPr id="31" name="object 17">
              <a:extLst>
                <a:ext uri="{FF2B5EF4-FFF2-40B4-BE49-F238E27FC236}">
                  <a16:creationId xmlns:a16="http://schemas.microsoft.com/office/drawing/2014/main" id="{7880EC13-434D-3340-4B13-2BDD5A5A7134}"/>
                </a:ext>
              </a:extLst>
            </p:cNvPr>
            <p:cNvSpPr txBox="1"/>
            <p:nvPr/>
          </p:nvSpPr>
          <p:spPr>
            <a:xfrm>
              <a:off x="2101952" y="5169554"/>
              <a:ext cx="1309370" cy="197490"/>
            </a:xfrm>
            <a:prstGeom prst="rect">
              <a:avLst/>
            </a:prstGeom>
          </p:spPr>
          <p:txBody>
            <a:bodyPr vert="horz" wrap="square" lIns="0" tIns="12700" rIns="0" bIns="0" rtlCol="0">
              <a:spAutoFit/>
            </a:bodyPr>
            <a:lstStyle/>
            <a:p>
              <a:pPr marL="12700">
                <a:spcBef>
                  <a:spcPts val="100"/>
                </a:spcBef>
              </a:pPr>
              <a:r>
                <a:rPr sz="1200" b="1" kern="0" spc="-10" dirty="0">
                  <a:solidFill>
                    <a:schemeClr val="bg1"/>
                  </a:solidFill>
                  <a:uFill>
                    <a:solidFill>
                      <a:srgbClr val="005586"/>
                    </a:solidFill>
                  </a:uFill>
                  <a:latin typeface="+mj-lt"/>
                  <a:cs typeface="Arial MT"/>
                </a:rPr>
                <a:t>Hématologie</a:t>
              </a:r>
              <a:endParaRPr sz="1200" b="1" kern="0" dirty="0">
                <a:solidFill>
                  <a:schemeClr val="bg1"/>
                </a:solidFill>
                <a:latin typeface="+mj-lt"/>
                <a:cs typeface="Arial MT"/>
              </a:endParaRPr>
            </a:p>
          </p:txBody>
        </p:sp>
        <p:sp>
          <p:nvSpPr>
            <p:cNvPr id="32" name="object 18">
              <a:extLst>
                <a:ext uri="{FF2B5EF4-FFF2-40B4-BE49-F238E27FC236}">
                  <a16:creationId xmlns:a16="http://schemas.microsoft.com/office/drawing/2014/main" id="{EDA028A7-4B6D-DF98-98E8-9578171677F0}"/>
                </a:ext>
              </a:extLst>
            </p:cNvPr>
            <p:cNvSpPr txBox="1"/>
            <p:nvPr/>
          </p:nvSpPr>
          <p:spPr>
            <a:xfrm>
              <a:off x="3398096" y="5171975"/>
              <a:ext cx="927735" cy="197490"/>
            </a:xfrm>
            <a:prstGeom prst="rect">
              <a:avLst/>
            </a:prstGeom>
          </p:spPr>
          <p:txBody>
            <a:bodyPr vert="horz" wrap="square" lIns="0" tIns="12700" rIns="0" bIns="0" rtlCol="0">
              <a:spAutoFit/>
            </a:bodyPr>
            <a:lstStyle/>
            <a:p>
              <a:pPr marL="12700">
                <a:spcBef>
                  <a:spcPts val="100"/>
                </a:spcBef>
              </a:pPr>
              <a:r>
                <a:rPr sz="1200" b="1" kern="0" spc="-10" dirty="0">
                  <a:solidFill>
                    <a:schemeClr val="bg1"/>
                  </a:solidFill>
                  <a:uFill>
                    <a:solidFill>
                      <a:srgbClr val="005586"/>
                    </a:solidFill>
                  </a:uFill>
                  <a:latin typeface="+mj-lt"/>
                  <a:cs typeface="Arial MT"/>
                </a:rPr>
                <a:t>Pédiatrie</a:t>
              </a:r>
              <a:endParaRPr sz="1200" b="1" kern="0" dirty="0">
                <a:solidFill>
                  <a:schemeClr val="bg1"/>
                </a:solidFill>
                <a:latin typeface="+mj-lt"/>
                <a:cs typeface="Arial MT"/>
              </a:endParaRPr>
            </a:p>
          </p:txBody>
        </p:sp>
        <p:sp>
          <p:nvSpPr>
            <p:cNvPr id="34" name="object 20">
              <a:extLst>
                <a:ext uri="{FF2B5EF4-FFF2-40B4-BE49-F238E27FC236}">
                  <a16:creationId xmlns:a16="http://schemas.microsoft.com/office/drawing/2014/main" id="{0BDC95A5-DDC8-A6E8-1BF1-FD5DABCEA5A0}"/>
                </a:ext>
              </a:extLst>
            </p:cNvPr>
            <p:cNvSpPr txBox="1"/>
            <p:nvPr/>
          </p:nvSpPr>
          <p:spPr>
            <a:xfrm>
              <a:off x="4405658" y="5177521"/>
              <a:ext cx="1969770" cy="197490"/>
            </a:xfrm>
            <a:prstGeom prst="rect">
              <a:avLst/>
            </a:prstGeom>
          </p:spPr>
          <p:txBody>
            <a:bodyPr vert="horz" wrap="square" lIns="0" tIns="12700" rIns="0" bIns="0" rtlCol="0">
              <a:spAutoFit/>
            </a:bodyPr>
            <a:lstStyle/>
            <a:p>
              <a:pPr marL="12700">
                <a:spcBef>
                  <a:spcPts val="100"/>
                </a:spcBef>
              </a:pPr>
              <a:r>
                <a:rPr sz="1200" b="1" kern="0" dirty="0">
                  <a:solidFill>
                    <a:schemeClr val="bg1"/>
                  </a:solidFill>
                  <a:uFill>
                    <a:solidFill>
                      <a:srgbClr val="005586"/>
                    </a:solidFill>
                  </a:uFill>
                  <a:cs typeface="Arial MT"/>
                </a:rPr>
                <a:t>Recherche</a:t>
              </a:r>
              <a:r>
                <a:rPr sz="1200" b="1" kern="0" spc="-30" dirty="0">
                  <a:solidFill>
                    <a:schemeClr val="bg1"/>
                  </a:solidFill>
                  <a:uFill>
                    <a:solidFill>
                      <a:srgbClr val="005586"/>
                    </a:solidFill>
                  </a:uFill>
                  <a:cs typeface="Arial MT"/>
                </a:rPr>
                <a:t> </a:t>
              </a:r>
              <a:r>
                <a:rPr sz="1200" b="1" kern="0" spc="-10" dirty="0">
                  <a:solidFill>
                    <a:schemeClr val="bg1"/>
                  </a:solidFill>
                  <a:uFill>
                    <a:solidFill>
                      <a:srgbClr val="005586"/>
                    </a:solidFill>
                  </a:uFill>
                  <a:cs typeface="Arial MT"/>
                </a:rPr>
                <a:t>clinique</a:t>
              </a:r>
              <a:endParaRPr sz="1200" b="1" kern="0" dirty="0">
                <a:solidFill>
                  <a:schemeClr val="bg1"/>
                </a:solidFill>
                <a:cs typeface="Arial MT"/>
              </a:endParaRPr>
            </a:p>
          </p:txBody>
        </p:sp>
      </p:grpSp>
      <p:grpSp>
        <p:nvGrpSpPr>
          <p:cNvPr id="10" name="Groupe 9">
            <a:extLst>
              <a:ext uri="{FF2B5EF4-FFF2-40B4-BE49-F238E27FC236}">
                <a16:creationId xmlns:a16="http://schemas.microsoft.com/office/drawing/2014/main" id="{8FC113E0-5EB2-4742-8D97-C5582BFB69CA}"/>
              </a:ext>
            </a:extLst>
          </p:cNvPr>
          <p:cNvGrpSpPr/>
          <p:nvPr/>
        </p:nvGrpSpPr>
        <p:grpSpPr>
          <a:xfrm>
            <a:off x="361953" y="4855279"/>
            <a:ext cx="7864614" cy="207785"/>
            <a:chOff x="361953" y="4855279"/>
            <a:chExt cx="7864614" cy="207785"/>
          </a:xfrm>
        </p:grpSpPr>
        <p:sp>
          <p:nvSpPr>
            <p:cNvPr id="7" name="Flèche : chevron 6">
              <a:extLst>
                <a:ext uri="{FF2B5EF4-FFF2-40B4-BE49-F238E27FC236}">
                  <a16:creationId xmlns:a16="http://schemas.microsoft.com/office/drawing/2014/main" id="{4F7EC5C2-1B67-449B-873D-D747C20C6ADD}"/>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35" name="Flèche : chevron 34">
              <a:extLst>
                <a:ext uri="{FF2B5EF4-FFF2-40B4-BE49-F238E27FC236}">
                  <a16:creationId xmlns:a16="http://schemas.microsoft.com/office/drawing/2014/main" id="{80BE19C2-7290-4374-A7A2-8B3E76E81480}"/>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36" name="Flèche : chevron 35">
              <a:extLst>
                <a:ext uri="{FF2B5EF4-FFF2-40B4-BE49-F238E27FC236}">
                  <a16:creationId xmlns:a16="http://schemas.microsoft.com/office/drawing/2014/main" id="{25936025-E153-4F30-9AC5-1015B02FEE44}"/>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8" name="Flèche : chevron 37">
              <a:extLst>
                <a:ext uri="{FF2B5EF4-FFF2-40B4-BE49-F238E27FC236}">
                  <a16:creationId xmlns:a16="http://schemas.microsoft.com/office/drawing/2014/main" id="{85E90F73-D2F2-4D2A-B7B1-03782BFCE59E}"/>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37" name="object 19">
            <a:extLst>
              <a:ext uri="{FF2B5EF4-FFF2-40B4-BE49-F238E27FC236}">
                <a16:creationId xmlns:a16="http://schemas.microsoft.com/office/drawing/2014/main" id="{A557D88F-D0E7-421E-BEDC-BD456171A7EE}"/>
              </a:ext>
            </a:extLst>
          </p:cNvPr>
          <p:cNvSpPr txBox="1"/>
          <p:nvPr/>
        </p:nvSpPr>
        <p:spPr>
          <a:xfrm>
            <a:off x="5733922" y="862422"/>
            <a:ext cx="3032705" cy="255455"/>
          </a:xfrm>
          <a:prstGeom prst="rect">
            <a:avLst/>
          </a:prstGeom>
        </p:spPr>
        <p:txBody>
          <a:bodyPr vert="horz" wrap="square" lIns="0" tIns="12700" rIns="0" bIns="0" rtlCol="0">
            <a:spAutoFit/>
          </a:bodyPr>
          <a:lstStyle/>
          <a:p>
            <a:pPr marL="12700">
              <a:lnSpc>
                <a:spcPts val="2130"/>
              </a:lnSpc>
              <a:spcBef>
                <a:spcPts val="100"/>
              </a:spcBef>
            </a:pPr>
            <a:r>
              <a:rPr sz="1200" b="1" kern="0">
                <a:solidFill>
                  <a:schemeClr val="bg1"/>
                </a:solidFill>
                <a:uFill>
                  <a:solidFill>
                    <a:srgbClr val="005586"/>
                  </a:solidFill>
                </a:uFill>
                <a:latin typeface="+mj-lt"/>
                <a:cs typeface="Arial MT"/>
              </a:rPr>
              <a:t>Hors</a:t>
            </a:r>
            <a:r>
              <a:rPr sz="1200" b="1" kern="0" spc="-25">
                <a:solidFill>
                  <a:schemeClr val="bg1"/>
                </a:solidFill>
                <a:uFill>
                  <a:solidFill>
                    <a:srgbClr val="005586"/>
                  </a:solidFill>
                </a:uFill>
                <a:latin typeface="+mj-lt"/>
                <a:cs typeface="Arial MT"/>
              </a:rPr>
              <a:t> </a:t>
            </a:r>
            <a:r>
              <a:rPr sz="1200" b="1" kern="0" spc="-10">
                <a:solidFill>
                  <a:schemeClr val="bg1"/>
                </a:solidFill>
                <a:uFill>
                  <a:solidFill>
                    <a:srgbClr val="005586"/>
                  </a:solidFill>
                </a:uFill>
                <a:latin typeface="+mj-lt"/>
                <a:cs typeface="Arial MT"/>
              </a:rPr>
              <a:t>cancérologie</a:t>
            </a:r>
            <a:endParaRPr sz="1200" b="1" kern="0" dirty="0">
              <a:solidFill>
                <a:schemeClr val="bg1"/>
              </a:solidFill>
              <a:latin typeface="+mj-lt"/>
              <a:cs typeface="Arial MT"/>
            </a:endParaRPr>
          </a:p>
        </p:txBody>
      </p:sp>
    </p:spTree>
    <p:extLst>
      <p:ext uri="{BB962C8B-B14F-4D97-AF65-F5344CB8AC3E}">
        <p14:creationId xmlns:p14="http://schemas.microsoft.com/office/powerpoint/2010/main" val="2898367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9BB74BA-5D9D-1AB2-1ADC-42893925EBFC}"/>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103B6479-1BCF-E216-F4F6-B427DE0D3AB9}"/>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90EEBB4E-1CDD-1376-1B35-80A99CFBA77C}"/>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D0D55668-70B9-6756-A9C0-DFF94493A4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767BC923-D290-D1BD-6615-B2D995827886}"/>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D7CDA1E9-E42A-05EF-42C4-FF3D610C5100}"/>
              </a:ext>
            </a:extLst>
          </p:cNvPr>
          <p:cNvSpPr>
            <a:spLocks noGrp="1"/>
          </p:cNvSpPr>
          <p:nvPr>
            <p:ph type="sldNum" sz="quarter" idx="12"/>
          </p:nvPr>
        </p:nvSpPr>
        <p:spPr/>
        <p:txBody>
          <a:bodyPr/>
          <a:lstStyle/>
          <a:p>
            <a:fld id="{FA3E2E0A-678F-4012-B539-62B1F17A2C1B}" type="slidenum">
              <a:rPr lang="fr-FR" smtClean="0"/>
              <a:t>30</a:t>
            </a:fld>
            <a:endParaRPr lang="fr-FR"/>
          </a:p>
        </p:txBody>
      </p:sp>
      <p:sp>
        <p:nvSpPr>
          <p:cNvPr id="9" name="ZoneTexte 8">
            <a:extLst>
              <a:ext uri="{FF2B5EF4-FFF2-40B4-BE49-F238E27FC236}">
                <a16:creationId xmlns:a16="http://schemas.microsoft.com/office/drawing/2014/main" id="{8636E686-87CA-4CCE-1F32-00AE4126F273}"/>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F7F5B03B-3A42-40C6-4FE5-F16A67B7431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C92C0D56-9570-7C6A-2ACE-9A88CF0B2A40}"/>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F38F5199-4D41-B083-97FD-88B0FB4E41E5}"/>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A0D92BD5-9CD8-6E0F-92CB-FEFDB975B3FB}"/>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CAFD067A-EFCA-34E6-1FA1-4F73EA502DB3}"/>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4CB50CA3-5EB5-A302-684A-E0794429B59D}"/>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CCC00618-FA70-8148-D555-E883AC2EB516}"/>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D1A6DB16-F64A-7A9E-DBB0-C1FA70973622}"/>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298DC529-1BD2-062D-B3E2-FEF6DDCF951B}"/>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15CE4EB7-6969-4CE8-6A99-090E805956FE}"/>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441F2F1B-833C-DA06-2BED-F10FEF29A891}"/>
              </a:ext>
            </a:extLst>
          </p:cNvPr>
          <p:cNvGrpSpPr/>
          <p:nvPr/>
        </p:nvGrpSpPr>
        <p:grpSpPr>
          <a:xfrm>
            <a:off x="167036" y="1865740"/>
            <a:ext cx="7836942" cy="2882946"/>
            <a:chOff x="167036" y="1865740"/>
            <a:chExt cx="7836942" cy="2882946"/>
          </a:xfrm>
        </p:grpSpPr>
        <p:sp>
          <p:nvSpPr>
            <p:cNvPr id="7" name="Rectangle 6">
              <a:extLst>
                <a:ext uri="{FF2B5EF4-FFF2-40B4-BE49-F238E27FC236}">
                  <a16:creationId xmlns:a16="http://schemas.microsoft.com/office/drawing/2014/main" id="{E7E8CC41-1793-4530-327E-3BC09244DAC7}"/>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6666FB26-3464-CFB4-74A2-58AA13F49D98}"/>
                </a:ext>
              </a:extLst>
            </p:cNvPr>
            <p:cNvGrpSpPr/>
            <p:nvPr/>
          </p:nvGrpSpPr>
          <p:grpSpPr>
            <a:xfrm>
              <a:off x="167036" y="1865740"/>
              <a:ext cx="4462837" cy="688415"/>
              <a:chOff x="445154" y="1272139"/>
              <a:chExt cx="5981321" cy="885557"/>
            </a:xfrm>
          </p:grpSpPr>
          <p:pic>
            <p:nvPicPr>
              <p:cNvPr id="49" name="Graphique 40" descr="Marqueur">
                <a:extLst>
                  <a:ext uri="{FF2B5EF4-FFF2-40B4-BE49-F238E27FC236}">
                    <a16:creationId xmlns:a16="http://schemas.microsoft.com/office/drawing/2014/main" id="{C23AD64B-2D0D-EC7B-E3C3-EA3A124304AB}"/>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4E2819FE-A3E2-8732-8CBD-4E5007CA557F}"/>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85CE5B23-0330-C19B-0EA8-C0F3C20566D0}"/>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sp>
            <p:nvSpPr>
              <p:cNvPr id="53" name="Flèche : pentagone 46">
                <a:extLst>
                  <a:ext uri="{FF2B5EF4-FFF2-40B4-BE49-F238E27FC236}">
                    <a16:creationId xmlns:a16="http://schemas.microsoft.com/office/drawing/2014/main" id="{008FCAFA-ACBA-2EFB-260F-54D1A510851F}"/>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D1A3904F-500C-7A38-C4CB-6D3B9353432A}"/>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9914DD50-E506-568D-2AF7-D582B81A54FE}"/>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5D6F15FE-AD3C-E0D7-32DD-3A68BE9076E6}"/>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grpSp>
        <p:sp>
          <p:nvSpPr>
            <p:cNvPr id="113" name="ZoneTexte 112">
              <a:extLst>
                <a:ext uri="{FF2B5EF4-FFF2-40B4-BE49-F238E27FC236}">
                  <a16:creationId xmlns:a16="http://schemas.microsoft.com/office/drawing/2014/main" id="{4B8C5EAF-A847-6865-A8D1-D3454E65213E}"/>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E6EC0BF8-B10E-BE79-045C-58196F7D7EC6}"/>
                </a:ext>
              </a:extLst>
            </p:cNvPr>
            <p:cNvGrpSpPr/>
            <p:nvPr/>
          </p:nvGrpSpPr>
          <p:grpSpPr>
            <a:xfrm>
              <a:off x="462747" y="2646136"/>
              <a:ext cx="3846125" cy="2102550"/>
              <a:chOff x="1321410" y="2141014"/>
              <a:chExt cx="4866879" cy="2250225"/>
            </a:xfrm>
          </p:grpSpPr>
          <p:sp>
            <p:nvSpPr>
              <p:cNvPr id="115" name="Rectangle 114">
                <a:extLst>
                  <a:ext uri="{FF2B5EF4-FFF2-40B4-BE49-F238E27FC236}">
                    <a16:creationId xmlns:a16="http://schemas.microsoft.com/office/drawing/2014/main" id="{F2C31141-7ACB-8C97-A10E-3EB54D5BE10D}"/>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96A9B84C-4FD6-A4CB-626C-197101973AB4}"/>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i="1"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grpSp>
      </p:grpSp>
    </p:spTree>
    <p:extLst>
      <p:ext uri="{BB962C8B-B14F-4D97-AF65-F5344CB8AC3E}">
        <p14:creationId xmlns:p14="http://schemas.microsoft.com/office/powerpoint/2010/main" val="228175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9BB74BA-5D9D-1AB2-1ADC-42893925EBFC}"/>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103B6479-1BCF-E216-F4F6-B427DE0D3AB9}"/>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90EEBB4E-1CDD-1376-1B35-80A99CFBA77C}"/>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D0D55668-70B9-6756-A9C0-DFF94493A4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767BC923-D290-D1BD-6615-B2D995827886}"/>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D7CDA1E9-E42A-05EF-42C4-FF3D610C5100}"/>
              </a:ext>
            </a:extLst>
          </p:cNvPr>
          <p:cNvSpPr>
            <a:spLocks noGrp="1"/>
          </p:cNvSpPr>
          <p:nvPr>
            <p:ph type="sldNum" sz="quarter" idx="12"/>
          </p:nvPr>
        </p:nvSpPr>
        <p:spPr/>
        <p:txBody>
          <a:bodyPr/>
          <a:lstStyle/>
          <a:p>
            <a:fld id="{FA3E2E0A-678F-4012-B539-62B1F17A2C1B}" type="slidenum">
              <a:rPr lang="fr-FR" smtClean="0"/>
              <a:t>31</a:t>
            </a:fld>
            <a:endParaRPr lang="fr-FR"/>
          </a:p>
        </p:txBody>
      </p:sp>
      <p:sp>
        <p:nvSpPr>
          <p:cNvPr id="9" name="ZoneTexte 8">
            <a:extLst>
              <a:ext uri="{FF2B5EF4-FFF2-40B4-BE49-F238E27FC236}">
                <a16:creationId xmlns:a16="http://schemas.microsoft.com/office/drawing/2014/main" id="{8636E686-87CA-4CCE-1F32-00AE4126F273}"/>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F7F5B03B-3A42-40C6-4FE5-F16A67B7431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C92C0D56-9570-7C6A-2ACE-9A88CF0B2A40}"/>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F38F5199-4D41-B083-97FD-88B0FB4E41E5}"/>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A0D92BD5-9CD8-6E0F-92CB-FEFDB975B3FB}"/>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CAFD067A-EFCA-34E6-1FA1-4F73EA502DB3}"/>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4CB50CA3-5EB5-A302-684A-E0794429B59D}"/>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CCC00618-FA70-8148-D555-E883AC2EB516}"/>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D1A6DB16-F64A-7A9E-DBB0-C1FA70973622}"/>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298DC529-1BD2-062D-B3E2-FEF6DDCF951B}"/>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15CE4EB7-6969-4CE8-6A99-090E805956FE}"/>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441F2F1B-833C-DA06-2BED-F10FEF29A891}"/>
              </a:ext>
            </a:extLst>
          </p:cNvPr>
          <p:cNvGrpSpPr/>
          <p:nvPr/>
        </p:nvGrpSpPr>
        <p:grpSpPr>
          <a:xfrm>
            <a:off x="167036" y="1865740"/>
            <a:ext cx="7836942" cy="2882946"/>
            <a:chOff x="167036" y="1865740"/>
            <a:chExt cx="7836942" cy="2882946"/>
          </a:xfrm>
        </p:grpSpPr>
        <p:sp>
          <p:nvSpPr>
            <p:cNvPr id="7" name="Rectangle 6">
              <a:extLst>
                <a:ext uri="{FF2B5EF4-FFF2-40B4-BE49-F238E27FC236}">
                  <a16:creationId xmlns:a16="http://schemas.microsoft.com/office/drawing/2014/main" id="{E7E8CC41-1793-4530-327E-3BC09244DAC7}"/>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6666FB26-3464-CFB4-74A2-58AA13F49D98}"/>
                </a:ext>
              </a:extLst>
            </p:cNvPr>
            <p:cNvGrpSpPr/>
            <p:nvPr/>
          </p:nvGrpSpPr>
          <p:grpSpPr>
            <a:xfrm>
              <a:off x="167036" y="1865740"/>
              <a:ext cx="4462837" cy="688415"/>
              <a:chOff x="445154" y="1272139"/>
              <a:chExt cx="5981321" cy="885557"/>
            </a:xfrm>
          </p:grpSpPr>
          <p:pic>
            <p:nvPicPr>
              <p:cNvPr id="49" name="Graphique 40" descr="Marqueur">
                <a:extLst>
                  <a:ext uri="{FF2B5EF4-FFF2-40B4-BE49-F238E27FC236}">
                    <a16:creationId xmlns:a16="http://schemas.microsoft.com/office/drawing/2014/main" id="{C23AD64B-2D0D-EC7B-E3C3-EA3A124304AB}"/>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4E2819FE-A3E2-8732-8CBD-4E5007CA557F}"/>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85CE5B23-0330-C19B-0EA8-C0F3C20566D0}"/>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sp>
            <p:nvSpPr>
              <p:cNvPr id="53" name="Flèche : pentagone 46">
                <a:extLst>
                  <a:ext uri="{FF2B5EF4-FFF2-40B4-BE49-F238E27FC236}">
                    <a16:creationId xmlns:a16="http://schemas.microsoft.com/office/drawing/2014/main" id="{008FCAFA-ACBA-2EFB-260F-54D1A510851F}"/>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D1A3904F-500C-7A38-C4CB-6D3B9353432A}"/>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9914DD50-E506-568D-2AF7-D582B81A54FE}"/>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5D6F15FE-AD3C-E0D7-32DD-3A68BE9076E6}"/>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grpSp>
        <p:sp>
          <p:nvSpPr>
            <p:cNvPr id="113" name="ZoneTexte 112">
              <a:extLst>
                <a:ext uri="{FF2B5EF4-FFF2-40B4-BE49-F238E27FC236}">
                  <a16:creationId xmlns:a16="http://schemas.microsoft.com/office/drawing/2014/main" id="{4B8C5EAF-A847-6865-A8D1-D3454E65213E}"/>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E6EC0BF8-B10E-BE79-045C-58196F7D7EC6}"/>
                </a:ext>
              </a:extLst>
            </p:cNvPr>
            <p:cNvGrpSpPr/>
            <p:nvPr/>
          </p:nvGrpSpPr>
          <p:grpSpPr>
            <a:xfrm>
              <a:off x="462747" y="2646136"/>
              <a:ext cx="3846125" cy="2102550"/>
              <a:chOff x="1321410" y="2141014"/>
              <a:chExt cx="4866879" cy="2250225"/>
            </a:xfrm>
          </p:grpSpPr>
          <p:sp>
            <p:nvSpPr>
              <p:cNvPr id="115" name="Rectangle 114">
                <a:extLst>
                  <a:ext uri="{FF2B5EF4-FFF2-40B4-BE49-F238E27FC236}">
                    <a16:creationId xmlns:a16="http://schemas.microsoft.com/office/drawing/2014/main" id="{F2C31141-7ACB-8C97-A10E-3EB54D5BE10D}"/>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96A9B84C-4FD6-A4CB-626C-197101973AB4}"/>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i="1"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grpSp>
      </p:grpSp>
      <p:sp>
        <p:nvSpPr>
          <p:cNvPr id="2" name="ZoneTexte 1">
            <a:extLst>
              <a:ext uri="{FF2B5EF4-FFF2-40B4-BE49-F238E27FC236}">
                <a16:creationId xmlns:a16="http://schemas.microsoft.com/office/drawing/2014/main" id="{826718CB-CF9D-4814-914A-3BCE23E71FEE}"/>
              </a:ext>
            </a:extLst>
          </p:cNvPr>
          <p:cNvSpPr txBox="1"/>
          <p:nvPr/>
        </p:nvSpPr>
        <p:spPr>
          <a:xfrm>
            <a:off x="4563454" y="2592807"/>
            <a:ext cx="2822447" cy="307777"/>
          </a:xfrm>
          <a:prstGeom prst="rect">
            <a:avLst/>
          </a:prstGeom>
          <a:noFill/>
        </p:spPr>
        <p:txBody>
          <a:bodyPr wrap="square" rtlCol="0">
            <a:spAutoFit/>
          </a:bodyPr>
          <a:lstStyle/>
          <a:p>
            <a:r>
              <a:rPr lang="fr-FR" sz="1400" b="1"/>
              <a:t>Deploiement en pharmacotechnie</a:t>
            </a:r>
          </a:p>
        </p:txBody>
      </p:sp>
      <p:sp>
        <p:nvSpPr>
          <p:cNvPr id="33" name="ZoneTexte 32">
            <a:extLst>
              <a:ext uri="{FF2B5EF4-FFF2-40B4-BE49-F238E27FC236}">
                <a16:creationId xmlns:a16="http://schemas.microsoft.com/office/drawing/2014/main" id="{5341D9BB-EC81-4C59-BA5C-B0EBB472640B}"/>
              </a:ext>
            </a:extLst>
          </p:cNvPr>
          <p:cNvSpPr txBox="1"/>
          <p:nvPr/>
        </p:nvSpPr>
        <p:spPr>
          <a:xfrm>
            <a:off x="5404120" y="2915972"/>
            <a:ext cx="2822447" cy="307777"/>
          </a:xfrm>
          <a:prstGeom prst="rect">
            <a:avLst/>
          </a:prstGeom>
          <a:noFill/>
        </p:spPr>
        <p:txBody>
          <a:bodyPr wrap="square" rtlCol="0">
            <a:spAutoFit/>
          </a:bodyPr>
          <a:lstStyle/>
          <a:p>
            <a:r>
              <a:rPr lang="fr-FR" sz="1400"/>
              <a:t>Maitrise du circuit</a:t>
            </a:r>
          </a:p>
        </p:txBody>
      </p:sp>
      <p:sp>
        <p:nvSpPr>
          <p:cNvPr id="34" name="ZoneTexte 33">
            <a:extLst>
              <a:ext uri="{FF2B5EF4-FFF2-40B4-BE49-F238E27FC236}">
                <a16:creationId xmlns:a16="http://schemas.microsoft.com/office/drawing/2014/main" id="{D8CD8FD5-2DD3-43BB-BDB8-4992B0D8C7A8}"/>
              </a:ext>
            </a:extLst>
          </p:cNvPr>
          <p:cNvSpPr txBox="1"/>
          <p:nvPr/>
        </p:nvSpPr>
        <p:spPr>
          <a:xfrm>
            <a:off x="6005543" y="3216146"/>
            <a:ext cx="2822447" cy="307777"/>
          </a:xfrm>
          <a:prstGeom prst="rect">
            <a:avLst/>
          </a:prstGeom>
          <a:noFill/>
        </p:spPr>
        <p:txBody>
          <a:bodyPr wrap="square" rtlCol="0">
            <a:spAutoFit/>
          </a:bodyPr>
          <a:lstStyle/>
          <a:p>
            <a:r>
              <a:rPr lang="fr-FR" sz="1400"/>
              <a:t>Ajustements et correctifs</a:t>
            </a:r>
          </a:p>
        </p:txBody>
      </p:sp>
    </p:spTree>
    <p:extLst>
      <p:ext uri="{BB962C8B-B14F-4D97-AF65-F5344CB8AC3E}">
        <p14:creationId xmlns:p14="http://schemas.microsoft.com/office/powerpoint/2010/main" val="1330323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C6287A5-8AB1-D12D-14DB-055645A51760}"/>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AE4E2B60-C6E9-BB0B-85C0-E1034FAA4C64}"/>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FD39BE23-6947-ABE8-7C44-3D11122E87C7}"/>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CB622A94-3315-75DA-E903-524AFDEB356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7481AA88-6018-13E9-7D8C-0E96AF9E818F}"/>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A4DCFFC8-93BB-82E5-EDB1-615AAE0A4EE1}"/>
              </a:ext>
            </a:extLst>
          </p:cNvPr>
          <p:cNvSpPr>
            <a:spLocks noGrp="1"/>
          </p:cNvSpPr>
          <p:nvPr>
            <p:ph type="sldNum" sz="quarter" idx="12"/>
          </p:nvPr>
        </p:nvSpPr>
        <p:spPr/>
        <p:txBody>
          <a:bodyPr/>
          <a:lstStyle/>
          <a:p>
            <a:fld id="{FA3E2E0A-678F-4012-B539-62B1F17A2C1B}" type="slidenum">
              <a:rPr lang="fr-FR" smtClean="0"/>
              <a:t>32</a:t>
            </a:fld>
            <a:endParaRPr lang="fr-FR"/>
          </a:p>
        </p:txBody>
      </p:sp>
      <p:sp>
        <p:nvSpPr>
          <p:cNvPr id="9" name="ZoneTexte 8">
            <a:extLst>
              <a:ext uri="{FF2B5EF4-FFF2-40B4-BE49-F238E27FC236}">
                <a16:creationId xmlns:a16="http://schemas.microsoft.com/office/drawing/2014/main" id="{E8E720A9-E77F-9D88-E12F-C613411DA39B}"/>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8911F9AB-5D33-DD01-A6DE-12B8FB2B995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64C449F9-0DF3-AE03-F6D8-ACFF2984155E}"/>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E7C07B94-FDDF-0904-1BA7-A23B9C570EB4}"/>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A56D28AB-9CAB-78A2-0EE4-761C0763C0EC}"/>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CDA76C55-0B29-270B-7697-C530C0E1FC61}"/>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DE81579C-207A-950E-DCC2-B2CFE3CC1F19}"/>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DE0F0DD1-C2BB-1453-DFD7-88A79834DE1D}"/>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48EA1FAC-5555-77F6-7233-519BD6A76B47}"/>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1CCD01A2-415C-82F9-FF14-7C7895180F66}"/>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638F840D-5B22-E634-D1A5-1A25D8E1ED45}"/>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BFEDF194-67BB-BEF7-E869-66F91DA18815}"/>
              </a:ext>
            </a:extLst>
          </p:cNvPr>
          <p:cNvGrpSpPr/>
          <p:nvPr/>
        </p:nvGrpSpPr>
        <p:grpSpPr>
          <a:xfrm>
            <a:off x="167036" y="1857436"/>
            <a:ext cx="7836942" cy="2891250"/>
            <a:chOff x="167036" y="1857436"/>
            <a:chExt cx="7836942" cy="2891250"/>
          </a:xfrm>
        </p:grpSpPr>
        <p:sp>
          <p:nvSpPr>
            <p:cNvPr id="7" name="Rectangle 6">
              <a:extLst>
                <a:ext uri="{FF2B5EF4-FFF2-40B4-BE49-F238E27FC236}">
                  <a16:creationId xmlns:a16="http://schemas.microsoft.com/office/drawing/2014/main" id="{A4198D27-05E2-6564-036C-FCEB2C2C3A2C}"/>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0D2776B7-6137-8D5D-6FD1-A52D9ED59D64}"/>
                </a:ext>
              </a:extLst>
            </p:cNvPr>
            <p:cNvGrpSpPr/>
            <p:nvPr/>
          </p:nvGrpSpPr>
          <p:grpSpPr>
            <a:xfrm>
              <a:off x="167036" y="1857436"/>
              <a:ext cx="6514067" cy="696719"/>
              <a:chOff x="445154" y="1261457"/>
              <a:chExt cx="8730485" cy="896239"/>
            </a:xfrm>
          </p:grpSpPr>
          <p:pic>
            <p:nvPicPr>
              <p:cNvPr id="49" name="Graphique 40" descr="Marqueur">
                <a:extLst>
                  <a:ext uri="{FF2B5EF4-FFF2-40B4-BE49-F238E27FC236}">
                    <a16:creationId xmlns:a16="http://schemas.microsoft.com/office/drawing/2014/main" id="{7525050C-A263-47F1-4BB6-08BA0DF0CAD1}"/>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08947C17-2A83-54E2-E211-66A4D8703A2B}"/>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A54377E9-3F74-D580-37BE-2F6B358BCF96}"/>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pic>
            <p:nvPicPr>
              <p:cNvPr id="52" name="Graphique 44" descr="Marqueur">
                <a:extLst>
                  <a:ext uri="{FF2B5EF4-FFF2-40B4-BE49-F238E27FC236}">
                    <a16:creationId xmlns:a16="http://schemas.microsoft.com/office/drawing/2014/main" id="{39AEAF33-9294-4435-6004-498C5BDE3A6A}"/>
                  </a:ext>
                </a:extLst>
              </p:cNvPr>
              <p:cNvPicPr>
                <a:picLocks noChangeAspect="1"/>
              </p:cNvPicPr>
              <p:nvPr/>
            </p:nvPicPr>
            <p:blipFill>
              <a:blip r:embed="rId4"/>
              <a:stretch>
                <a:fillRect/>
              </a:stretch>
            </p:blipFill>
            <p:spPr>
              <a:xfrm>
                <a:off x="7716232" y="1665854"/>
                <a:ext cx="487168" cy="487168"/>
              </a:xfrm>
              <a:prstGeom prst="rect">
                <a:avLst/>
              </a:prstGeom>
            </p:spPr>
          </p:pic>
          <p:sp>
            <p:nvSpPr>
              <p:cNvPr id="53" name="Flèche : pentagone 46">
                <a:extLst>
                  <a:ext uri="{FF2B5EF4-FFF2-40B4-BE49-F238E27FC236}">
                    <a16:creationId xmlns:a16="http://schemas.microsoft.com/office/drawing/2014/main" id="{CB3A846E-87B5-B05E-476B-FEF3A4010F45}"/>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3176AB49-895A-E096-209F-D4B4A4FAB4CC}"/>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CD96FFFD-8C98-57A2-1C83-0814C85514DD}"/>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E1FDF5FE-B80F-7A05-C3F9-76067B94E098}"/>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F099989C-76C2-ADC2-8D02-113C96E91AD5}"/>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6" name="ZoneTexte 105">
                <a:extLst>
                  <a:ext uri="{FF2B5EF4-FFF2-40B4-BE49-F238E27FC236}">
                    <a16:creationId xmlns:a16="http://schemas.microsoft.com/office/drawing/2014/main" id="{875D9E1D-190D-B7C2-CD39-A6551428413E}"/>
                  </a:ext>
                </a:extLst>
              </p:cNvPr>
              <p:cNvSpPr txBox="1"/>
              <p:nvPr/>
            </p:nvSpPr>
            <p:spPr>
              <a:xfrm>
                <a:off x="7408521" y="1261457"/>
                <a:ext cx="1767118"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grpSp>
        <p:sp>
          <p:nvSpPr>
            <p:cNvPr id="113" name="ZoneTexte 112">
              <a:extLst>
                <a:ext uri="{FF2B5EF4-FFF2-40B4-BE49-F238E27FC236}">
                  <a16:creationId xmlns:a16="http://schemas.microsoft.com/office/drawing/2014/main" id="{9559426B-048B-A5EA-BA63-F2B4917C8DFE}"/>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B9D94DC3-409D-0B05-034B-A79098361FAA}"/>
                </a:ext>
              </a:extLst>
            </p:cNvPr>
            <p:cNvGrpSpPr/>
            <p:nvPr/>
          </p:nvGrpSpPr>
          <p:grpSpPr>
            <a:xfrm>
              <a:off x="462747" y="2646136"/>
              <a:ext cx="5273265" cy="2102550"/>
              <a:chOff x="1321410" y="2141014"/>
              <a:chExt cx="6672780" cy="2250225"/>
            </a:xfrm>
          </p:grpSpPr>
          <p:sp>
            <p:nvSpPr>
              <p:cNvPr id="115" name="Rectangle 114">
                <a:extLst>
                  <a:ext uri="{FF2B5EF4-FFF2-40B4-BE49-F238E27FC236}">
                    <a16:creationId xmlns:a16="http://schemas.microsoft.com/office/drawing/2014/main" id="{35FF3D8F-20DB-CE9E-9D3E-FB0B827AB9CA}"/>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80EF17B1-7ED3-A999-2208-79CEACCA810F}"/>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i="1"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A7D1391F-05CB-C449-C217-978FCE475887}"/>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grpSp>
      </p:grpSp>
    </p:spTree>
    <p:extLst>
      <p:ext uri="{BB962C8B-B14F-4D97-AF65-F5344CB8AC3E}">
        <p14:creationId xmlns:p14="http://schemas.microsoft.com/office/powerpoint/2010/main" val="2664705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68FC2A8C-90E5-E27F-B817-59D9A08E4DA3}"/>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58F2328C-A298-603E-B26B-4773300E877D}"/>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30A3F67E-2E09-42D4-F66D-5080259203F8}"/>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692EC866-4D50-A10C-1671-B8E17CE9E1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2C517BE-A4BE-C238-E8F7-FDD09795EAC2}"/>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4461C586-1D32-7F1B-7804-015B02F0B597}"/>
              </a:ext>
            </a:extLst>
          </p:cNvPr>
          <p:cNvSpPr>
            <a:spLocks noGrp="1"/>
          </p:cNvSpPr>
          <p:nvPr>
            <p:ph type="sldNum" sz="quarter" idx="12"/>
          </p:nvPr>
        </p:nvSpPr>
        <p:spPr/>
        <p:txBody>
          <a:bodyPr/>
          <a:lstStyle/>
          <a:p>
            <a:fld id="{FA3E2E0A-678F-4012-B539-62B1F17A2C1B}" type="slidenum">
              <a:rPr lang="fr-FR" smtClean="0"/>
              <a:t>33</a:t>
            </a:fld>
            <a:endParaRPr lang="fr-FR"/>
          </a:p>
        </p:txBody>
      </p:sp>
      <p:sp>
        <p:nvSpPr>
          <p:cNvPr id="9" name="ZoneTexte 8">
            <a:extLst>
              <a:ext uri="{FF2B5EF4-FFF2-40B4-BE49-F238E27FC236}">
                <a16:creationId xmlns:a16="http://schemas.microsoft.com/office/drawing/2014/main" id="{82593171-BB47-B3EB-1910-A07D14376AE0}"/>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603299E6-C820-88BE-AEC2-446F1626C63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DDDAF451-2010-0AC3-058D-EB21A5C865D2}"/>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1A4FD4C9-11B3-208A-9D21-531BDE2B002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5B1BB347-0D78-7931-29CF-CCC52F710505}"/>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2551A43B-AFD6-889F-2DB6-6CB2247E3428}"/>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CE0EB844-F991-9E7A-F671-9D515F45EAAE}"/>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93C7C266-980D-0151-0C9F-8D12C2E4CADB}"/>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EF077EC5-E0D4-965F-5C9C-F34FD9E7D331}"/>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3D008FFB-7E10-EC6A-8962-DFF72AFA25A3}"/>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E09E60CE-112C-B4E9-0ACA-3578357E7829}"/>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EB3A3F52-91FD-EED0-62CE-12A631883AE0}"/>
              </a:ext>
            </a:extLst>
          </p:cNvPr>
          <p:cNvGrpSpPr/>
          <p:nvPr/>
        </p:nvGrpSpPr>
        <p:grpSpPr>
          <a:xfrm>
            <a:off x="167036" y="1857436"/>
            <a:ext cx="7836942" cy="2891250"/>
            <a:chOff x="167036" y="1857436"/>
            <a:chExt cx="7836942" cy="2891250"/>
          </a:xfrm>
        </p:grpSpPr>
        <p:sp>
          <p:nvSpPr>
            <p:cNvPr id="7" name="Rectangle 6">
              <a:extLst>
                <a:ext uri="{FF2B5EF4-FFF2-40B4-BE49-F238E27FC236}">
                  <a16:creationId xmlns:a16="http://schemas.microsoft.com/office/drawing/2014/main" id="{077E86C2-91EB-DD26-18D2-CC3C5367E367}"/>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D441EDE2-0398-1268-3397-3FCAAC973607}"/>
                </a:ext>
              </a:extLst>
            </p:cNvPr>
            <p:cNvGrpSpPr/>
            <p:nvPr/>
          </p:nvGrpSpPr>
          <p:grpSpPr>
            <a:xfrm>
              <a:off x="167036" y="1857436"/>
              <a:ext cx="6846324" cy="696719"/>
              <a:chOff x="445154" y="1261457"/>
              <a:chExt cx="9175793" cy="896239"/>
            </a:xfrm>
          </p:grpSpPr>
          <p:pic>
            <p:nvPicPr>
              <p:cNvPr id="49" name="Graphique 40" descr="Marqueur">
                <a:extLst>
                  <a:ext uri="{FF2B5EF4-FFF2-40B4-BE49-F238E27FC236}">
                    <a16:creationId xmlns:a16="http://schemas.microsoft.com/office/drawing/2014/main" id="{57DA59F3-6972-CA56-A99E-5EE98411F03C}"/>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3C55D1BB-8AED-F2F2-C476-9C0BAC7EA69F}"/>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C0BB6B4A-AE38-1D2E-9D9A-B6E3593D50A5}"/>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pic>
            <p:nvPicPr>
              <p:cNvPr id="52" name="Graphique 44" descr="Marqueur">
                <a:extLst>
                  <a:ext uri="{FF2B5EF4-FFF2-40B4-BE49-F238E27FC236}">
                    <a16:creationId xmlns:a16="http://schemas.microsoft.com/office/drawing/2014/main" id="{131DE224-A91C-0E4B-EA2E-8A6BFB12ADE5}"/>
                  </a:ext>
                </a:extLst>
              </p:cNvPr>
              <p:cNvPicPr>
                <a:picLocks noChangeAspect="1"/>
              </p:cNvPicPr>
              <p:nvPr/>
            </p:nvPicPr>
            <p:blipFill>
              <a:blip r:embed="rId4"/>
              <a:stretch>
                <a:fillRect/>
              </a:stretch>
            </p:blipFill>
            <p:spPr>
              <a:xfrm>
                <a:off x="7716232" y="1665854"/>
                <a:ext cx="487168" cy="487168"/>
              </a:xfrm>
              <a:prstGeom prst="rect">
                <a:avLst/>
              </a:prstGeom>
            </p:spPr>
          </p:pic>
          <p:sp>
            <p:nvSpPr>
              <p:cNvPr id="53" name="Flèche : pentagone 46">
                <a:extLst>
                  <a:ext uri="{FF2B5EF4-FFF2-40B4-BE49-F238E27FC236}">
                    <a16:creationId xmlns:a16="http://schemas.microsoft.com/office/drawing/2014/main" id="{95572524-D5C3-CE57-95A7-53C15D5E62A1}"/>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EA029261-CB3F-B9E5-CDE4-7624657A270F}"/>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EAB77732-78F1-A46B-362A-CC50832864EC}"/>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46CCA64A-5CF5-87F6-2D6E-21888A95D214}"/>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CA63F8FD-6E06-5412-8B87-A1FE1D63934B}"/>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6" name="ZoneTexte 105">
                <a:extLst>
                  <a:ext uri="{FF2B5EF4-FFF2-40B4-BE49-F238E27FC236}">
                    <a16:creationId xmlns:a16="http://schemas.microsoft.com/office/drawing/2014/main" id="{3A928C8E-814C-EA64-3FDA-A4C597D23319}"/>
                  </a:ext>
                </a:extLst>
              </p:cNvPr>
              <p:cNvSpPr txBox="1"/>
              <p:nvPr/>
            </p:nvSpPr>
            <p:spPr>
              <a:xfrm>
                <a:off x="7408521" y="1261457"/>
                <a:ext cx="1767118"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108" name="Flèche : pentagone 47">
                <a:extLst>
                  <a:ext uri="{FF2B5EF4-FFF2-40B4-BE49-F238E27FC236}">
                    <a16:creationId xmlns:a16="http://schemas.microsoft.com/office/drawing/2014/main" id="{82D87A2D-7733-2A04-312C-6C4B2CC4959C}"/>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grpSp>
        <p:sp>
          <p:nvSpPr>
            <p:cNvPr id="113" name="ZoneTexte 112">
              <a:extLst>
                <a:ext uri="{FF2B5EF4-FFF2-40B4-BE49-F238E27FC236}">
                  <a16:creationId xmlns:a16="http://schemas.microsoft.com/office/drawing/2014/main" id="{4FCEC5FB-072A-678C-68DF-8BAE5FAD1882}"/>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8180D8B6-FF42-59B2-74DF-96A599980DA0}"/>
                </a:ext>
              </a:extLst>
            </p:cNvPr>
            <p:cNvGrpSpPr/>
            <p:nvPr/>
          </p:nvGrpSpPr>
          <p:grpSpPr>
            <a:xfrm>
              <a:off x="462747" y="2646136"/>
              <a:ext cx="6648924" cy="2102550"/>
              <a:chOff x="1321410" y="2141014"/>
              <a:chExt cx="8413536" cy="2250225"/>
            </a:xfrm>
          </p:grpSpPr>
          <p:sp>
            <p:nvSpPr>
              <p:cNvPr id="115" name="Rectangle 114">
                <a:extLst>
                  <a:ext uri="{FF2B5EF4-FFF2-40B4-BE49-F238E27FC236}">
                    <a16:creationId xmlns:a16="http://schemas.microsoft.com/office/drawing/2014/main" id="{14E072A3-E15B-76BD-5C42-36EB6C228A01}"/>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3C0DDA03-BDB1-6C6F-2230-58EE1D77BD92}"/>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i="1"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1"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578FAFB3-8472-E3D8-ABF5-5B1FBD655508}"/>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5F6AA352-8CE3-09B0-4908-0CFD272AC168}"/>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grpSp>
      </p:grpSp>
    </p:spTree>
    <p:extLst>
      <p:ext uri="{BB962C8B-B14F-4D97-AF65-F5344CB8AC3E}">
        <p14:creationId xmlns:p14="http://schemas.microsoft.com/office/powerpoint/2010/main" val="2407541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68FC2A8C-90E5-E27F-B817-59D9A08E4DA3}"/>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58F2328C-A298-603E-B26B-4773300E877D}"/>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30A3F67E-2E09-42D4-F66D-5080259203F8}"/>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692EC866-4D50-A10C-1671-B8E17CE9E1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2C517BE-A4BE-C238-E8F7-FDD09795EAC2}"/>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4461C586-1D32-7F1B-7804-015B02F0B597}"/>
              </a:ext>
            </a:extLst>
          </p:cNvPr>
          <p:cNvSpPr>
            <a:spLocks noGrp="1"/>
          </p:cNvSpPr>
          <p:nvPr>
            <p:ph type="sldNum" sz="quarter" idx="12"/>
          </p:nvPr>
        </p:nvSpPr>
        <p:spPr/>
        <p:txBody>
          <a:bodyPr/>
          <a:lstStyle/>
          <a:p>
            <a:fld id="{FA3E2E0A-678F-4012-B539-62B1F17A2C1B}" type="slidenum">
              <a:rPr lang="fr-FR" smtClean="0"/>
              <a:t>34</a:t>
            </a:fld>
            <a:endParaRPr lang="fr-FR"/>
          </a:p>
        </p:txBody>
      </p:sp>
      <p:sp>
        <p:nvSpPr>
          <p:cNvPr id="9" name="ZoneTexte 8">
            <a:extLst>
              <a:ext uri="{FF2B5EF4-FFF2-40B4-BE49-F238E27FC236}">
                <a16:creationId xmlns:a16="http://schemas.microsoft.com/office/drawing/2014/main" id="{82593171-BB47-B3EB-1910-A07D14376AE0}"/>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603299E6-C820-88BE-AEC2-446F1626C63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DDDAF451-2010-0AC3-058D-EB21A5C865D2}"/>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1A4FD4C9-11B3-208A-9D21-531BDE2B002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5B1BB347-0D78-7931-29CF-CCC52F710505}"/>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2551A43B-AFD6-889F-2DB6-6CB2247E3428}"/>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CE0EB844-F991-9E7A-F671-9D515F45EAAE}"/>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93C7C266-980D-0151-0C9F-8D12C2E4CADB}"/>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EF077EC5-E0D4-965F-5C9C-F34FD9E7D331}"/>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3D008FFB-7E10-EC6A-8962-DFF72AFA25A3}"/>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E09E60CE-112C-B4E9-0ACA-3578357E7829}"/>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EB3A3F52-91FD-EED0-62CE-12A631883AE0}"/>
              </a:ext>
            </a:extLst>
          </p:cNvPr>
          <p:cNvGrpSpPr/>
          <p:nvPr/>
        </p:nvGrpSpPr>
        <p:grpSpPr>
          <a:xfrm>
            <a:off x="167036" y="1865740"/>
            <a:ext cx="7836942" cy="2882946"/>
            <a:chOff x="167036" y="1865740"/>
            <a:chExt cx="7836942" cy="2882946"/>
          </a:xfrm>
        </p:grpSpPr>
        <p:sp>
          <p:nvSpPr>
            <p:cNvPr id="7" name="Rectangle 6">
              <a:extLst>
                <a:ext uri="{FF2B5EF4-FFF2-40B4-BE49-F238E27FC236}">
                  <a16:creationId xmlns:a16="http://schemas.microsoft.com/office/drawing/2014/main" id="{077E86C2-91EB-DD26-18D2-CC3C5367E367}"/>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D441EDE2-0398-1268-3397-3FCAAC973607}"/>
                </a:ext>
              </a:extLst>
            </p:cNvPr>
            <p:cNvGrpSpPr/>
            <p:nvPr/>
          </p:nvGrpSpPr>
          <p:grpSpPr>
            <a:xfrm>
              <a:off x="167036" y="1865740"/>
              <a:ext cx="6846324" cy="688415"/>
              <a:chOff x="445154" y="1272139"/>
              <a:chExt cx="9175793" cy="885557"/>
            </a:xfrm>
          </p:grpSpPr>
          <p:pic>
            <p:nvPicPr>
              <p:cNvPr id="49" name="Graphique 40" descr="Marqueur">
                <a:extLst>
                  <a:ext uri="{FF2B5EF4-FFF2-40B4-BE49-F238E27FC236}">
                    <a16:creationId xmlns:a16="http://schemas.microsoft.com/office/drawing/2014/main" id="{57DA59F3-6972-CA56-A99E-5EE98411F03C}"/>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3C55D1BB-8AED-F2F2-C476-9C0BAC7EA69F}"/>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C0BB6B4A-AE38-1D2E-9D9A-B6E3593D50A5}"/>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sp>
            <p:nvSpPr>
              <p:cNvPr id="53" name="Flèche : pentagone 46">
                <a:extLst>
                  <a:ext uri="{FF2B5EF4-FFF2-40B4-BE49-F238E27FC236}">
                    <a16:creationId xmlns:a16="http://schemas.microsoft.com/office/drawing/2014/main" id="{95572524-D5C3-CE57-95A7-53C15D5E62A1}"/>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EA029261-CB3F-B9E5-CDE4-7624657A270F}"/>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EAB77732-78F1-A46B-362A-CC50832864EC}"/>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46CCA64A-5CF5-87F6-2D6E-21888A95D214}"/>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CA63F8FD-6E06-5412-8B87-A1FE1D63934B}"/>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8" name="Flèche : pentagone 47">
                <a:extLst>
                  <a:ext uri="{FF2B5EF4-FFF2-40B4-BE49-F238E27FC236}">
                    <a16:creationId xmlns:a16="http://schemas.microsoft.com/office/drawing/2014/main" id="{82D87A2D-7733-2A04-312C-6C4B2CC4959C}"/>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grpSp>
        <p:sp>
          <p:nvSpPr>
            <p:cNvPr id="113" name="ZoneTexte 112">
              <a:extLst>
                <a:ext uri="{FF2B5EF4-FFF2-40B4-BE49-F238E27FC236}">
                  <a16:creationId xmlns:a16="http://schemas.microsoft.com/office/drawing/2014/main" id="{4FCEC5FB-072A-678C-68DF-8BAE5FAD1882}"/>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8180D8B6-FF42-59B2-74DF-96A599980DA0}"/>
                </a:ext>
              </a:extLst>
            </p:cNvPr>
            <p:cNvGrpSpPr/>
            <p:nvPr/>
          </p:nvGrpSpPr>
          <p:grpSpPr>
            <a:xfrm>
              <a:off x="462747" y="2646136"/>
              <a:ext cx="6648924" cy="2102550"/>
              <a:chOff x="1321410" y="2141014"/>
              <a:chExt cx="8413536" cy="2250225"/>
            </a:xfrm>
          </p:grpSpPr>
          <p:sp>
            <p:nvSpPr>
              <p:cNvPr id="115" name="Rectangle 114">
                <a:extLst>
                  <a:ext uri="{FF2B5EF4-FFF2-40B4-BE49-F238E27FC236}">
                    <a16:creationId xmlns:a16="http://schemas.microsoft.com/office/drawing/2014/main" id="{14E072A3-E15B-76BD-5C42-36EB6C228A01}"/>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3C0DDA03-BDB1-6C6F-2230-58EE1D77BD92}"/>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578FAFB3-8472-E3D8-ABF5-5B1FBD655508}"/>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5F6AA352-8CE3-09B0-4908-0CFD272AC168}"/>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grpSp>
      </p:grpSp>
      <p:sp>
        <p:nvSpPr>
          <p:cNvPr id="2" name="Rectangle 1">
            <a:extLst>
              <a:ext uri="{FF2B5EF4-FFF2-40B4-BE49-F238E27FC236}">
                <a16:creationId xmlns:a16="http://schemas.microsoft.com/office/drawing/2014/main" id="{761E37EA-9CBD-48D3-AF7B-937FEBAD9778}"/>
              </a:ext>
            </a:extLst>
          </p:cNvPr>
          <p:cNvSpPr/>
          <p:nvPr/>
        </p:nvSpPr>
        <p:spPr>
          <a:xfrm>
            <a:off x="191371" y="1775141"/>
            <a:ext cx="5553784" cy="308859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510ABA5C-164F-47B6-9FE6-CCC5E4FB0563}"/>
              </a:ext>
            </a:extLst>
          </p:cNvPr>
          <p:cNvSpPr txBox="1"/>
          <p:nvPr/>
        </p:nvSpPr>
        <p:spPr>
          <a:xfrm>
            <a:off x="5362605" y="1857436"/>
            <a:ext cx="1318498"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40" name="Graphique 44" descr="Marqueur">
            <a:extLst>
              <a:ext uri="{FF2B5EF4-FFF2-40B4-BE49-F238E27FC236}">
                <a16:creationId xmlns:a16="http://schemas.microsoft.com/office/drawing/2014/main" id="{FF1687F4-73F2-46B6-89B1-602318D464C2}"/>
              </a:ext>
            </a:extLst>
          </p:cNvPr>
          <p:cNvPicPr>
            <a:picLocks noChangeAspect="1"/>
          </p:cNvPicPr>
          <p:nvPr/>
        </p:nvPicPr>
        <p:blipFill>
          <a:blip r:embed="rId4"/>
          <a:stretch>
            <a:fillRect/>
          </a:stretch>
        </p:blipFill>
        <p:spPr>
          <a:xfrm>
            <a:off x="5592197" y="2171806"/>
            <a:ext cx="363490" cy="378715"/>
          </a:xfrm>
          <a:prstGeom prst="rect">
            <a:avLst/>
          </a:prstGeom>
        </p:spPr>
      </p:pic>
      <p:pic>
        <p:nvPicPr>
          <p:cNvPr id="6" name="Image 5">
            <a:extLst>
              <a:ext uri="{FF2B5EF4-FFF2-40B4-BE49-F238E27FC236}">
                <a16:creationId xmlns:a16="http://schemas.microsoft.com/office/drawing/2014/main" id="{BB31C485-2364-49A4-8DD5-B2A13ECC1335}"/>
              </a:ext>
            </a:extLst>
          </p:cNvPr>
          <p:cNvPicPr>
            <a:picLocks noChangeAspect="1"/>
          </p:cNvPicPr>
          <p:nvPr/>
        </p:nvPicPr>
        <p:blipFill>
          <a:blip r:embed="rId5"/>
          <a:stretch>
            <a:fillRect/>
          </a:stretch>
        </p:blipFill>
        <p:spPr>
          <a:xfrm>
            <a:off x="6410729" y="1758632"/>
            <a:ext cx="395650" cy="395650"/>
          </a:xfrm>
          <a:prstGeom prst="rect">
            <a:avLst/>
          </a:prstGeom>
        </p:spPr>
      </p:pic>
    </p:spTree>
    <p:extLst>
      <p:ext uri="{BB962C8B-B14F-4D97-AF65-F5344CB8AC3E}">
        <p14:creationId xmlns:p14="http://schemas.microsoft.com/office/powerpoint/2010/main" val="3762302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68FC2A8C-90E5-E27F-B817-59D9A08E4DA3}"/>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58F2328C-A298-603E-B26B-4773300E877D}"/>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30A3F67E-2E09-42D4-F66D-5080259203F8}"/>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692EC866-4D50-A10C-1671-B8E17CE9E1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2C517BE-A4BE-C238-E8F7-FDD09795EAC2}"/>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4461C586-1D32-7F1B-7804-015B02F0B597}"/>
              </a:ext>
            </a:extLst>
          </p:cNvPr>
          <p:cNvSpPr>
            <a:spLocks noGrp="1"/>
          </p:cNvSpPr>
          <p:nvPr>
            <p:ph type="sldNum" sz="quarter" idx="12"/>
          </p:nvPr>
        </p:nvSpPr>
        <p:spPr/>
        <p:txBody>
          <a:bodyPr/>
          <a:lstStyle/>
          <a:p>
            <a:fld id="{FA3E2E0A-678F-4012-B539-62B1F17A2C1B}" type="slidenum">
              <a:rPr lang="fr-FR" smtClean="0"/>
              <a:t>35</a:t>
            </a:fld>
            <a:endParaRPr lang="fr-FR"/>
          </a:p>
        </p:txBody>
      </p:sp>
      <p:sp>
        <p:nvSpPr>
          <p:cNvPr id="9" name="ZoneTexte 8">
            <a:extLst>
              <a:ext uri="{FF2B5EF4-FFF2-40B4-BE49-F238E27FC236}">
                <a16:creationId xmlns:a16="http://schemas.microsoft.com/office/drawing/2014/main" id="{82593171-BB47-B3EB-1910-A07D14376AE0}"/>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603299E6-C820-88BE-AEC2-446F1626C63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DDDAF451-2010-0AC3-058D-EB21A5C865D2}"/>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1A4FD4C9-11B3-208A-9D21-531BDE2B002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5B1BB347-0D78-7931-29CF-CCC52F710505}"/>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2551A43B-AFD6-889F-2DB6-6CB2247E3428}"/>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CE0EB844-F991-9E7A-F671-9D515F45EAAE}"/>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93C7C266-980D-0151-0C9F-8D12C2E4CADB}"/>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EF077EC5-E0D4-965F-5C9C-F34FD9E7D331}"/>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3D008FFB-7E10-EC6A-8962-DFF72AFA25A3}"/>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E09E60CE-112C-B4E9-0ACA-3578357E7829}"/>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EB3A3F52-91FD-EED0-62CE-12A631883AE0}"/>
              </a:ext>
            </a:extLst>
          </p:cNvPr>
          <p:cNvGrpSpPr/>
          <p:nvPr/>
        </p:nvGrpSpPr>
        <p:grpSpPr>
          <a:xfrm>
            <a:off x="167036" y="1865740"/>
            <a:ext cx="7836942" cy="2882946"/>
            <a:chOff x="167036" y="1865740"/>
            <a:chExt cx="7836942" cy="2882946"/>
          </a:xfrm>
        </p:grpSpPr>
        <p:sp>
          <p:nvSpPr>
            <p:cNvPr id="7" name="Rectangle 6">
              <a:extLst>
                <a:ext uri="{FF2B5EF4-FFF2-40B4-BE49-F238E27FC236}">
                  <a16:creationId xmlns:a16="http://schemas.microsoft.com/office/drawing/2014/main" id="{077E86C2-91EB-DD26-18D2-CC3C5367E367}"/>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D441EDE2-0398-1268-3397-3FCAAC973607}"/>
                </a:ext>
              </a:extLst>
            </p:cNvPr>
            <p:cNvGrpSpPr/>
            <p:nvPr/>
          </p:nvGrpSpPr>
          <p:grpSpPr>
            <a:xfrm>
              <a:off x="167036" y="1865740"/>
              <a:ext cx="6846324" cy="688415"/>
              <a:chOff x="445154" y="1272139"/>
              <a:chExt cx="9175793" cy="885557"/>
            </a:xfrm>
          </p:grpSpPr>
          <p:pic>
            <p:nvPicPr>
              <p:cNvPr id="49" name="Graphique 40" descr="Marqueur">
                <a:extLst>
                  <a:ext uri="{FF2B5EF4-FFF2-40B4-BE49-F238E27FC236}">
                    <a16:creationId xmlns:a16="http://schemas.microsoft.com/office/drawing/2014/main" id="{57DA59F3-6972-CA56-A99E-5EE98411F03C}"/>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3C55D1BB-8AED-F2F2-C476-9C0BAC7EA69F}"/>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C0BB6B4A-AE38-1D2E-9D9A-B6E3593D50A5}"/>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sp>
            <p:nvSpPr>
              <p:cNvPr id="53" name="Flèche : pentagone 46">
                <a:extLst>
                  <a:ext uri="{FF2B5EF4-FFF2-40B4-BE49-F238E27FC236}">
                    <a16:creationId xmlns:a16="http://schemas.microsoft.com/office/drawing/2014/main" id="{95572524-D5C3-CE57-95A7-53C15D5E62A1}"/>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EA029261-CB3F-B9E5-CDE4-7624657A270F}"/>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EAB77732-78F1-A46B-362A-CC50832864EC}"/>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46CCA64A-5CF5-87F6-2D6E-21888A95D214}"/>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CA63F8FD-6E06-5412-8B87-A1FE1D63934B}"/>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8" name="Flèche : pentagone 47">
                <a:extLst>
                  <a:ext uri="{FF2B5EF4-FFF2-40B4-BE49-F238E27FC236}">
                    <a16:creationId xmlns:a16="http://schemas.microsoft.com/office/drawing/2014/main" id="{82D87A2D-7733-2A04-312C-6C4B2CC4959C}"/>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grpSp>
        <p:sp>
          <p:nvSpPr>
            <p:cNvPr id="113" name="ZoneTexte 112">
              <a:extLst>
                <a:ext uri="{FF2B5EF4-FFF2-40B4-BE49-F238E27FC236}">
                  <a16:creationId xmlns:a16="http://schemas.microsoft.com/office/drawing/2014/main" id="{4FCEC5FB-072A-678C-68DF-8BAE5FAD1882}"/>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8180D8B6-FF42-59B2-74DF-96A599980DA0}"/>
                </a:ext>
              </a:extLst>
            </p:cNvPr>
            <p:cNvGrpSpPr/>
            <p:nvPr/>
          </p:nvGrpSpPr>
          <p:grpSpPr>
            <a:xfrm>
              <a:off x="462747" y="2646136"/>
              <a:ext cx="6648924" cy="2102550"/>
              <a:chOff x="1321410" y="2141014"/>
              <a:chExt cx="8413536" cy="2250225"/>
            </a:xfrm>
          </p:grpSpPr>
          <p:sp>
            <p:nvSpPr>
              <p:cNvPr id="115" name="Rectangle 114">
                <a:extLst>
                  <a:ext uri="{FF2B5EF4-FFF2-40B4-BE49-F238E27FC236}">
                    <a16:creationId xmlns:a16="http://schemas.microsoft.com/office/drawing/2014/main" id="{14E072A3-E15B-76BD-5C42-36EB6C228A01}"/>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3C0DDA03-BDB1-6C6F-2230-58EE1D77BD92}"/>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578FAFB3-8472-E3D8-ABF5-5B1FBD655508}"/>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5F6AA352-8CE3-09B0-4908-0CFD272AC168}"/>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grpSp>
      </p:grpSp>
      <p:sp>
        <p:nvSpPr>
          <p:cNvPr id="2" name="Rectangle 1">
            <a:extLst>
              <a:ext uri="{FF2B5EF4-FFF2-40B4-BE49-F238E27FC236}">
                <a16:creationId xmlns:a16="http://schemas.microsoft.com/office/drawing/2014/main" id="{761E37EA-9CBD-48D3-AF7B-937FEBAD9778}"/>
              </a:ext>
            </a:extLst>
          </p:cNvPr>
          <p:cNvSpPr/>
          <p:nvPr/>
        </p:nvSpPr>
        <p:spPr>
          <a:xfrm>
            <a:off x="194865" y="1740844"/>
            <a:ext cx="5614138" cy="308859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510ABA5C-164F-47B6-9FE6-CCC5E4FB0563}"/>
              </a:ext>
            </a:extLst>
          </p:cNvPr>
          <p:cNvSpPr txBox="1"/>
          <p:nvPr/>
        </p:nvSpPr>
        <p:spPr>
          <a:xfrm>
            <a:off x="5362605" y="1857436"/>
            <a:ext cx="1318498"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40" name="Graphique 44" descr="Marqueur">
            <a:extLst>
              <a:ext uri="{FF2B5EF4-FFF2-40B4-BE49-F238E27FC236}">
                <a16:creationId xmlns:a16="http://schemas.microsoft.com/office/drawing/2014/main" id="{FF1687F4-73F2-46B6-89B1-602318D464C2}"/>
              </a:ext>
            </a:extLst>
          </p:cNvPr>
          <p:cNvPicPr>
            <a:picLocks noChangeAspect="1"/>
          </p:cNvPicPr>
          <p:nvPr/>
        </p:nvPicPr>
        <p:blipFill>
          <a:blip r:embed="rId4"/>
          <a:stretch>
            <a:fillRect/>
          </a:stretch>
        </p:blipFill>
        <p:spPr>
          <a:xfrm>
            <a:off x="5592197" y="2171806"/>
            <a:ext cx="363490" cy="378715"/>
          </a:xfrm>
          <a:prstGeom prst="rect">
            <a:avLst/>
          </a:prstGeom>
        </p:spPr>
      </p:pic>
      <p:pic>
        <p:nvPicPr>
          <p:cNvPr id="6" name="Image 5">
            <a:extLst>
              <a:ext uri="{FF2B5EF4-FFF2-40B4-BE49-F238E27FC236}">
                <a16:creationId xmlns:a16="http://schemas.microsoft.com/office/drawing/2014/main" id="{BB31C485-2364-49A4-8DD5-B2A13ECC1335}"/>
              </a:ext>
            </a:extLst>
          </p:cNvPr>
          <p:cNvPicPr>
            <a:picLocks noChangeAspect="1"/>
          </p:cNvPicPr>
          <p:nvPr/>
        </p:nvPicPr>
        <p:blipFill>
          <a:blip r:embed="rId5"/>
          <a:stretch>
            <a:fillRect/>
          </a:stretch>
        </p:blipFill>
        <p:spPr>
          <a:xfrm>
            <a:off x="6410729" y="1758632"/>
            <a:ext cx="395650" cy="395650"/>
          </a:xfrm>
          <a:prstGeom prst="rect">
            <a:avLst/>
          </a:prstGeom>
        </p:spPr>
      </p:pic>
      <p:sp>
        <p:nvSpPr>
          <p:cNvPr id="14" name="Rectangle 13">
            <a:extLst>
              <a:ext uri="{FF2B5EF4-FFF2-40B4-BE49-F238E27FC236}">
                <a16:creationId xmlns:a16="http://schemas.microsoft.com/office/drawing/2014/main" id="{ECF040EE-302D-43E9-925E-BBA367379199}"/>
              </a:ext>
            </a:extLst>
          </p:cNvPr>
          <p:cNvSpPr/>
          <p:nvPr/>
        </p:nvSpPr>
        <p:spPr>
          <a:xfrm>
            <a:off x="6932327" y="1684738"/>
            <a:ext cx="981857" cy="557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tx1"/>
                </a:solidFill>
              </a:rPr>
              <a:t>Ajustements</a:t>
            </a:r>
          </a:p>
        </p:txBody>
      </p:sp>
    </p:spTree>
    <p:extLst>
      <p:ext uri="{BB962C8B-B14F-4D97-AF65-F5344CB8AC3E}">
        <p14:creationId xmlns:p14="http://schemas.microsoft.com/office/powerpoint/2010/main" val="2285911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68FC2A8C-90E5-E27F-B817-59D9A08E4DA3}"/>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58F2328C-A298-603E-B26B-4773300E877D}"/>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30A3F67E-2E09-42D4-F66D-5080259203F8}"/>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692EC866-4D50-A10C-1671-B8E17CE9E1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2C517BE-A4BE-C238-E8F7-FDD09795EAC2}"/>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4461C586-1D32-7F1B-7804-015B02F0B597}"/>
              </a:ext>
            </a:extLst>
          </p:cNvPr>
          <p:cNvSpPr>
            <a:spLocks noGrp="1"/>
          </p:cNvSpPr>
          <p:nvPr>
            <p:ph type="sldNum" sz="quarter" idx="12"/>
          </p:nvPr>
        </p:nvSpPr>
        <p:spPr/>
        <p:txBody>
          <a:bodyPr/>
          <a:lstStyle/>
          <a:p>
            <a:fld id="{FA3E2E0A-678F-4012-B539-62B1F17A2C1B}" type="slidenum">
              <a:rPr lang="fr-FR" smtClean="0"/>
              <a:t>36</a:t>
            </a:fld>
            <a:endParaRPr lang="fr-FR"/>
          </a:p>
        </p:txBody>
      </p:sp>
      <p:sp>
        <p:nvSpPr>
          <p:cNvPr id="9" name="ZoneTexte 8">
            <a:extLst>
              <a:ext uri="{FF2B5EF4-FFF2-40B4-BE49-F238E27FC236}">
                <a16:creationId xmlns:a16="http://schemas.microsoft.com/office/drawing/2014/main" id="{82593171-BB47-B3EB-1910-A07D14376AE0}"/>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603299E6-C820-88BE-AEC2-446F1626C63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DDDAF451-2010-0AC3-058D-EB21A5C865D2}"/>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1A4FD4C9-11B3-208A-9D21-531BDE2B002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5B1BB347-0D78-7931-29CF-CCC52F710505}"/>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2551A43B-AFD6-889F-2DB6-6CB2247E3428}"/>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CE0EB844-F991-9E7A-F671-9D515F45EAAE}"/>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93C7C266-980D-0151-0C9F-8D12C2E4CADB}"/>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EF077EC5-E0D4-965F-5C9C-F34FD9E7D331}"/>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3D008FFB-7E10-EC6A-8962-DFF72AFA25A3}"/>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E09E60CE-112C-B4E9-0ACA-3578357E7829}"/>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EB3A3F52-91FD-EED0-62CE-12A631883AE0}"/>
              </a:ext>
            </a:extLst>
          </p:cNvPr>
          <p:cNvGrpSpPr/>
          <p:nvPr/>
        </p:nvGrpSpPr>
        <p:grpSpPr>
          <a:xfrm>
            <a:off x="167036" y="1865740"/>
            <a:ext cx="7836942" cy="2882946"/>
            <a:chOff x="167036" y="1865740"/>
            <a:chExt cx="7836942" cy="2882946"/>
          </a:xfrm>
        </p:grpSpPr>
        <p:sp>
          <p:nvSpPr>
            <p:cNvPr id="7" name="Rectangle 6">
              <a:extLst>
                <a:ext uri="{FF2B5EF4-FFF2-40B4-BE49-F238E27FC236}">
                  <a16:creationId xmlns:a16="http://schemas.microsoft.com/office/drawing/2014/main" id="{077E86C2-91EB-DD26-18D2-CC3C5367E367}"/>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D441EDE2-0398-1268-3397-3FCAAC973607}"/>
                </a:ext>
              </a:extLst>
            </p:cNvPr>
            <p:cNvGrpSpPr/>
            <p:nvPr/>
          </p:nvGrpSpPr>
          <p:grpSpPr>
            <a:xfrm>
              <a:off x="167036" y="1865740"/>
              <a:ext cx="6846324" cy="688415"/>
              <a:chOff x="445154" y="1272139"/>
              <a:chExt cx="9175793" cy="885557"/>
            </a:xfrm>
          </p:grpSpPr>
          <p:pic>
            <p:nvPicPr>
              <p:cNvPr id="49" name="Graphique 40" descr="Marqueur">
                <a:extLst>
                  <a:ext uri="{FF2B5EF4-FFF2-40B4-BE49-F238E27FC236}">
                    <a16:creationId xmlns:a16="http://schemas.microsoft.com/office/drawing/2014/main" id="{57DA59F3-6972-CA56-A99E-5EE98411F03C}"/>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3C55D1BB-8AED-F2F2-C476-9C0BAC7EA69F}"/>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C0BB6B4A-AE38-1D2E-9D9A-B6E3593D50A5}"/>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sp>
            <p:nvSpPr>
              <p:cNvPr id="53" name="Flèche : pentagone 46">
                <a:extLst>
                  <a:ext uri="{FF2B5EF4-FFF2-40B4-BE49-F238E27FC236}">
                    <a16:creationId xmlns:a16="http://schemas.microsoft.com/office/drawing/2014/main" id="{95572524-D5C3-CE57-95A7-53C15D5E62A1}"/>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EA029261-CB3F-B9E5-CDE4-7624657A270F}"/>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EAB77732-78F1-A46B-362A-CC50832864EC}"/>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46CCA64A-5CF5-87F6-2D6E-21888A95D214}"/>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CA63F8FD-6E06-5412-8B87-A1FE1D63934B}"/>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8" name="Flèche : pentagone 47">
                <a:extLst>
                  <a:ext uri="{FF2B5EF4-FFF2-40B4-BE49-F238E27FC236}">
                    <a16:creationId xmlns:a16="http://schemas.microsoft.com/office/drawing/2014/main" id="{82D87A2D-7733-2A04-312C-6C4B2CC4959C}"/>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grpSp>
        <p:sp>
          <p:nvSpPr>
            <p:cNvPr id="113" name="ZoneTexte 112">
              <a:extLst>
                <a:ext uri="{FF2B5EF4-FFF2-40B4-BE49-F238E27FC236}">
                  <a16:creationId xmlns:a16="http://schemas.microsoft.com/office/drawing/2014/main" id="{4FCEC5FB-072A-678C-68DF-8BAE5FAD1882}"/>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8180D8B6-FF42-59B2-74DF-96A599980DA0}"/>
                </a:ext>
              </a:extLst>
            </p:cNvPr>
            <p:cNvGrpSpPr/>
            <p:nvPr/>
          </p:nvGrpSpPr>
          <p:grpSpPr>
            <a:xfrm>
              <a:off x="462747" y="2646136"/>
              <a:ext cx="6648924" cy="2102550"/>
              <a:chOff x="1321410" y="2141014"/>
              <a:chExt cx="8413536" cy="2250225"/>
            </a:xfrm>
          </p:grpSpPr>
          <p:sp>
            <p:nvSpPr>
              <p:cNvPr id="115" name="Rectangle 114">
                <a:extLst>
                  <a:ext uri="{FF2B5EF4-FFF2-40B4-BE49-F238E27FC236}">
                    <a16:creationId xmlns:a16="http://schemas.microsoft.com/office/drawing/2014/main" id="{14E072A3-E15B-76BD-5C42-36EB6C228A01}"/>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3C0DDA03-BDB1-6C6F-2230-58EE1D77BD92}"/>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578FAFB3-8472-E3D8-ABF5-5B1FBD655508}"/>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5F6AA352-8CE3-09B0-4908-0CFD272AC168}"/>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grpSp>
      </p:grpSp>
      <p:sp>
        <p:nvSpPr>
          <p:cNvPr id="2" name="Rectangle 1">
            <a:extLst>
              <a:ext uri="{FF2B5EF4-FFF2-40B4-BE49-F238E27FC236}">
                <a16:creationId xmlns:a16="http://schemas.microsoft.com/office/drawing/2014/main" id="{761E37EA-9CBD-48D3-AF7B-937FEBAD9778}"/>
              </a:ext>
            </a:extLst>
          </p:cNvPr>
          <p:cNvSpPr/>
          <p:nvPr/>
        </p:nvSpPr>
        <p:spPr>
          <a:xfrm>
            <a:off x="214594" y="1727476"/>
            <a:ext cx="5614138" cy="308859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510ABA5C-164F-47B6-9FE6-CCC5E4FB0563}"/>
              </a:ext>
            </a:extLst>
          </p:cNvPr>
          <p:cNvSpPr txBox="1"/>
          <p:nvPr/>
        </p:nvSpPr>
        <p:spPr>
          <a:xfrm>
            <a:off x="5362605" y="1857436"/>
            <a:ext cx="1318498"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40" name="Graphique 44" descr="Marqueur">
            <a:extLst>
              <a:ext uri="{FF2B5EF4-FFF2-40B4-BE49-F238E27FC236}">
                <a16:creationId xmlns:a16="http://schemas.microsoft.com/office/drawing/2014/main" id="{FF1687F4-73F2-46B6-89B1-602318D464C2}"/>
              </a:ext>
            </a:extLst>
          </p:cNvPr>
          <p:cNvPicPr>
            <a:picLocks noChangeAspect="1"/>
          </p:cNvPicPr>
          <p:nvPr/>
        </p:nvPicPr>
        <p:blipFill>
          <a:blip r:embed="rId4"/>
          <a:stretch>
            <a:fillRect/>
          </a:stretch>
        </p:blipFill>
        <p:spPr>
          <a:xfrm>
            <a:off x="5592197" y="2171806"/>
            <a:ext cx="363490" cy="378715"/>
          </a:xfrm>
          <a:prstGeom prst="rect">
            <a:avLst/>
          </a:prstGeom>
        </p:spPr>
      </p:pic>
      <p:pic>
        <p:nvPicPr>
          <p:cNvPr id="41" name="Image 40">
            <a:extLst>
              <a:ext uri="{FF2B5EF4-FFF2-40B4-BE49-F238E27FC236}">
                <a16:creationId xmlns:a16="http://schemas.microsoft.com/office/drawing/2014/main" id="{3D472E42-519C-42C9-86CC-87737FB7B438}"/>
              </a:ext>
            </a:extLst>
          </p:cNvPr>
          <p:cNvPicPr>
            <a:picLocks noChangeAspect="1"/>
          </p:cNvPicPr>
          <p:nvPr/>
        </p:nvPicPr>
        <p:blipFill>
          <a:blip r:embed="rId5"/>
          <a:stretch>
            <a:fillRect/>
          </a:stretch>
        </p:blipFill>
        <p:spPr>
          <a:xfrm>
            <a:off x="6425697" y="1718577"/>
            <a:ext cx="452677" cy="452677"/>
          </a:xfrm>
          <a:prstGeom prst="rect">
            <a:avLst/>
          </a:prstGeom>
        </p:spPr>
      </p:pic>
    </p:spTree>
    <p:extLst>
      <p:ext uri="{BB962C8B-B14F-4D97-AF65-F5344CB8AC3E}">
        <p14:creationId xmlns:p14="http://schemas.microsoft.com/office/powerpoint/2010/main" val="192381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68FC2A8C-90E5-E27F-B817-59D9A08E4DA3}"/>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58F2328C-A298-603E-B26B-4773300E877D}"/>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30A3F67E-2E09-42D4-F66D-5080259203F8}"/>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692EC866-4D50-A10C-1671-B8E17CE9E1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2C517BE-A4BE-C238-E8F7-FDD09795EAC2}"/>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4461C586-1D32-7F1B-7804-015B02F0B597}"/>
              </a:ext>
            </a:extLst>
          </p:cNvPr>
          <p:cNvSpPr>
            <a:spLocks noGrp="1"/>
          </p:cNvSpPr>
          <p:nvPr>
            <p:ph type="sldNum" sz="quarter" idx="12"/>
          </p:nvPr>
        </p:nvSpPr>
        <p:spPr/>
        <p:txBody>
          <a:bodyPr/>
          <a:lstStyle/>
          <a:p>
            <a:fld id="{FA3E2E0A-678F-4012-B539-62B1F17A2C1B}" type="slidenum">
              <a:rPr lang="fr-FR" smtClean="0"/>
              <a:t>37</a:t>
            </a:fld>
            <a:endParaRPr lang="fr-FR"/>
          </a:p>
        </p:txBody>
      </p:sp>
      <p:sp>
        <p:nvSpPr>
          <p:cNvPr id="9" name="ZoneTexte 8">
            <a:extLst>
              <a:ext uri="{FF2B5EF4-FFF2-40B4-BE49-F238E27FC236}">
                <a16:creationId xmlns:a16="http://schemas.microsoft.com/office/drawing/2014/main" id="{82593171-BB47-B3EB-1910-A07D14376AE0}"/>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603299E6-C820-88BE-AEC2-446F1626C63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DDDAF451-2010-0AC3-058D-EB21A5C865D2}"/>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1A4FD4C9-11B3-208A-9D21-531BDE2B002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5B1BB347-0D78-7931-29CF-CCC52F710505}"/>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2551A43B-AFD6-889F-2DB6-6CB2247E3428}"/>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CE0EB844-F991-9E7A-F671-9D515F45EAAE}"/>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93C7C266-980D-0151-0C9F-8D12C2E4CADB}"/>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EF077EC5-E0D4-965F-5C9C-F34FD9E7D331}"/>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3D008FFB-7E10-EC6A-8962-DFF72AFA25A3}"/>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E09E60CE-112C-B4E9-0ACA-3578357E7829}"/>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EB3A3F52-91FD-EED0-62CE-12A631883AE0}"/>
              </a:ext>
            </a:extLst>
          </p:cNvPr>
          <p:cNvGrpSpPr/>
          <p:nvPr/>
        </p:nvGrpSpPr>
        <p:grpSpPr>
          <a:xfrm>
            <a:off x="167036" y="1857436"/>
            <a:ext cx="7836942" cy="2891250"/>
            <a:chOff x="167036" y="1857436"/>
            <a:chExt cx="7836942" cy="2891250"/>
          </a:xfrm>
        </p:grpSpPr>
        <p:sp>
          <p:nvSpPr>
            <p:cNvPr id="7" name="Rectangle 6">
              <a:extLst>
                <a:ext uri="{FF2B5EF4-FFF2-40B4-BE49-F238E27FC236}">
                  <a16:creationId xmlns:a16="http://schemas.microsoft.com/office/drawing/2014/main" id="{077E86C2-91EB-DD26-18D2-CC3C5367E367}"/>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D441EDE2-0398-1268-3397-3FCAAC973607}"/>
                </a:ext>
              </a:extLst>
            </p:cNvPr>
            <p:cNvGrpSpPr/>
            <p:nvPr/>
          </p:nvGrpSpPr>
          <p:grpSpPr>
            <a:xfrm>
              <a:off x="167036" y="1857436"/>
              <a:ext cx="7772563" cy="696719"/>
              <a:chOff x="445154" y="1261457"/>
              <a:chExt cx="10417186" cy="896239"/>
            </a:xfrm>
          </p:grpSpPr>
          <p:pic>
            <p:nvPicPr>
              <p:cNvPr id="49" name="Graphique 40" descr="Marqueur">
                <a:extLst>
                  <a:ext uri="{FF2B5EF4-FFF2-40B4-BE49-F238E27FC236}">
                    <a16:creationId xmlns:a16="http://schemas.microsoft.com/office/drawing/2014/main" id="{57DA59F3-6972-CA56-A99E-5EE98411F03C}"/>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3C55D1BB-8AED-F2F2-C476-9C0BAC7EA69F}"/>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C0BB6B4A-AE38-1D2E-9D9A-B6E3593D50A5}"/>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pic>
            <p:nvPicPr>
              <p:cNvPr id="52" name="Graphique 44" descr="Marqueur">
                <a:extLst>
                  <a:ext uri="{FF2B5EF4-FFF2-40B4-BE49-F238E27FC236}">
                    <a16:creationId xmlns:a16="http://schemas.microsoft.com/office/drawing/2014/main" id="{131DE224-A91C-0E4B-EA2E-8A6BFB12ADE5}"/>
                  </a:ext>
                </a:extLst>
              </p:cNvPr>
              <p:cNvPicPr>
                <a:picLocks noChangeAspect="1"/>
              </p:cNvPicPr>
              <p:nvPr/>
            </p:nvPicPr>
            <p:blipFill>
              <a:blip r:embed="rId4"/>
              <a:stretch>
                <a:fillRect/>
              </a:stretch>
            </p:blipFill>
            <p:spPr>
              <a:xfrm>
                <a:off x="7716232" y="1665854"/>
                <a:ext cx="487168" cy="487168"/>
              </a:xfrm>
              <a:prstGeom prst="rect">
                <a:avLst/>
              </a:prstGeom>
            </p:spPr>
          </p:pic>
          <p:sp>
            <p:nvSpPr>
              <p:cNvPr id="53" name="Flèche : pentagone 46">
                <a:extLst>
                  <a:ext uri="{FF2B5EF4-FFF2-40B4-BE49-F238E27FC236}">
                    <a16:creationId xmlns:a16="http://schemas.microsoft.com/office/drawing/2014/main" id="{95572524-D5C3-CE57-95A7-53C15D5E62A1}"/>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EA029261-CB3F-B9E5-CDE4-7624657A270F}"/>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EAB77732-78F1-A46B-362A-CC50832864EC}"/>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46CCA64A-5CF5-87F6-2D6E-21888A95D214}"/>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CA63F8FD-6E06-5412-8B87-A1FE1D63934B}"/>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6" name="ZoneTexte 105">
                <a:extLst>
                  <a:ext uri="{FF2B5EF4-FFF2-40B4-BE49-F238E27FC236}">
                    <a16:creationId xmlns:a16="http://schemas.microsoft.com/office/drawing/2014/main" id="{3A928C8E-814C-EA64-3FDA-A4C597D23319}"/>
                  </a:ext>
                </a:extLst>
              </p:cNvPr>
              <p:cNvSpPr txBox="1"/>
              <p:nvPr/>
            </p:nvSpPr>
            <p:spPr>
              <a:xfrm>
                <a:off x="7408521" y="1261457"/>
                <a:ext cx="1767118"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107" name="Graphique 44" descr="Marqueur">
                <a:extLst>
                  <a:ext uri="{FF2B5EF4-FFF2-40B4-BE49-F238E27FC236}">
                    <a16:creationId xmlns:a16="http://schemas.microsoft.com/office/drawing/2014/main" id="{AABF2F95-4AE0-691C-5AAA-2CB850827835}"/>
                  </a:ext>
                </a:extLst>
              </p:cNvPr>
              <p:cNvPicPr>
                <a:picLocks noChangeAspect="1"/>
              </p:cNvPicPr>
              <p:nvPr/>
            </p:nvPicPr>
            <p:blipFill>
              <a:blip r:embed="rId4"/>
              <a:stretch>
                <a:fillRect/>
              </a:stretch>
            </p:blipFill>
            <p:spPr>
              <a:xfrm>
                <a:off x="9631871" y="1626116"/>
                <a:ext cx="487168" cy="487168"/>
              </a:xfrm>
              <a:prstGeom prst="rect">
                <a:avLst/>
              </a:prstGeom>
            </p:spPr>
          </p:pic>
          <p:sp>
            <p:nvSpPr>
              <p:cNvPr id="108" name="Flèche : pentagone 47">
                <a:extLst>
                  <a:ext uri="{FF2B5EF4-FFF2-40B4-BE49-F238E27FC236}">
                    <a16:creationId xmlns:a16="http://schemas.microsoft.com/office/drawing/2014/main" id="{82D87A2D-7733-2A04-312C-6C4B2CC4959C}"/>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1" i="1" dirty="0">
                    <a:solidFill>
                      <a:srgbClr val="57565A">
                        <a:lumMod val="50000"/>
                      </a:srgbClr>
                    </a:solidFill>
                    <a:latin typeface="+mj-lt"/>
                  </a:rPr>
                  <a:t>10</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112" name="ZoneTexte 111">
                <a:extLst>
                  <a:ext uri="{FF2B5EF4-FFF2-40B4-BE49-F238E27FC236}">
                    <a16:creationId xmlns:a16="http://schemas.microsoft.com/office/drawing/2014/main" id="{E53D98F6-1FAC-FA26-6FCF-36ACF83800E7}"/>
                  </a:ext>
                </a:extLst>
              </p:cNvPr>
              <p:cNvSpPr txBox="1"/>
              <p:nvPr/>
            </p:nvSpPr>
            <p:spPr>
              <a:xfrm>
                <a:off x="9375739" y="1274525"/>
                <a:ext cx="1486601"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srgbClr val="57565A">
                        <a:lumMod val="50000"/>
                      </a:srgbClr>
                    </a:solidFill>
                    <a:effectLst/>
                    <a:uLnTx/>
                    <a:uFillTx/>
                    <a:latin typeface="+mj-lt"/>
                    <a:ea typeface="+mn-ea"/>
                    <a:cs typeface="+mn-cs"/>
                  </a:rPr>
                  <a:t>30 Sept. </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2024</a:t>
                </a:r>
              </a:p>
            </p:txBody>
          </p:sp>
        </p:grpSp>
        <p:sp>
          <p:nvSpPr>
            <p:cNvPr id="113" name="ZoneTexte 112">
              <a:extLst>
                <a:ext uri="{FF2B5EF4-FFF2-40B4-BE49-F238E27FC236}">
                  <a16:creationId xmlns:a16="http://schemas.microsoft.com/office/drawing/2014/main" id="{4FCEC5FB-072A-678C-68DF-8BAE5FAD1882}"/>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8180D8B6-FF42-59B2-74DF-96A599980DA0}"/>
                </a:ext>
              </a:extLst>
            </p:cNvPr>
            <p:cNvGrpSpPr/>
            <p:nvPr/>
          </p:nvGrpSpPr>
          <p:grpSpPr>
            <a:xfrm>
              <a:off x="462747" y="2646136"/>
              <a:ext cx="6648924" cy="2102550"/>
              <a:chOff x="1321410" y="2141014"/>
              <a:chExt cx="8413536" cy="2250225"/>
            </a:xfrm>
          </p:grpSpPr>
          <p:sp>
            <p:nvSpPr>
              <p:cNvPr id="115" name="Rectangle 114">
                <a:extLst>
                  <a:ext uri="{FF2B5EF4-FFF2-40B4-BE49-F238E27FC236}">
                    <a16:creationId xmlns:a16="http://schemas.microsoft.com/office/drawing/2014/main" id="{14E072A3-E15B-76BD-5C42-36EB6C228A01}"/>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3C0DDA03-BDB1-6C6F-2230-58EE1D77BD92}"/>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i="1"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578FAFB3-8472-E3D8-ABF5-5B1FBD655508}"/>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5F6AA352-8CE3-09B0-4908-0CFD272AC168}"/>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grpSp>
      </p:grpSp>
    </p:spTree>
    <p:extLst>
      <p:ext uri="{BB962C8B-B14F-4D97-AF65-F5344CB8AC3E}">
        <p14:creationId xmlns:p14="http://schemas.microsoft.com/office/powerpoint/2010/main" val="3628169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7D8E8D-09F3-2264-10FF-81F1DE3DF8E3}"/>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2F994674-01C0-4399-6FE8-8F6CD5336780}"/>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C9D25AA5-F3EC-A44F-B448-535CF31716FB}"/>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55ABC5B8-D1AC-C5AF-43E4-1B3D62348ED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9BF5024F-57E4-99A9-18DA-9E5987ED710A}"/>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2008C4CF-EBD3-B727-CC37-355AEFB2E6A0}"/>
              </a:ext>
            </a:extLst>
          </p:cNvPr>
          <p:cNvSpPr>
            <a:spLocks noGrp="1"/>
          </p:cNvSpPr>
          <p:nvPr>
            <p:ph type="sldNum" sz="quarter" idx="12"/>
          </p:nvPr>
        </p:nvSpPr>
        <p:spPr/>
        <p:txBody>
          <a:bodyPr/>
          <a:lstStyle/>
          <a:p>
            <a:fld id="{FA3E2E0A-678F-4012-B539-62B1F17A2C1B}" type="slidenum">
              <a:rPr lang="fr-FR" smtClean="0"/>
              <a:t>38</a:t>
            </a:fld>
            <a:endParaRPr lang="fr-FR"/>
          </a:p>
        </p:txBody>
      </p:sp>
      <p:sp>
        <p:nvSpPr>
          <p:cNvPr id="9" name="ZoneTexte 8">
            <a:extLst>
              <a:ext uri="{FF2B5EF4-FFF2-40B4-BE49-F238E27FC236}">
                <a16:creationId xmlns:a16="http://schemas.microsoft.com/office/drawing/2014/main" id="{741B93F1-BFAF-6FEA-D96E-F492C87B8154}"/>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B7628D3-EBB8-68A6-B44A-1DC4BA00CC8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17801CCE-CCCD-66B9-7B09-296221625B2B}"/>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4568F637-ACD2-6385-4945-1DCF61C5F52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29943D83-5770-4CE7-55BA-8B83D5FF0820}"/>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9A00D86E-D291-D82F-15E4-A278B3089FB2}"/>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0E7F8B2B-C6A2-03A3-89D6-2C96AAC87B0C}"/>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4B1F3068-DE9F-DD08-D016-94E2C8C3DF47}"/>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76F31098-34DC-E495-A69A-722380B39526}"/>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55B178B8-98F8-E35B-5658-12CDB8283F0A}"/>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B4685BD2-EB54-3175-4C45-CC1BE165F4C0}"/>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F1055612-B46C-CCC0-35E1-4AE9AEFDF346}"/>
              </a:ext>
            </a:extLst>
          </p:cNvPr>
          <p:cNvGrpSpPr/>
          <p:nvPr/>
        </p:nvGrpSpPr>
        <p:grpSpPr>
          <a:xfrm>
            <a:off x="167036" y="1857437"/>
            <a:ext cx="8650862" cy="2898055"/>
            <a:chOff x="167036" y="1857437"/>
            <a:chExt cx="8650862" cy="2898055"/>
          </a:xfrm>
        </p:grpSpPr>
        <p:sp>
          <p:nvSpPr>
            <p:cNvPr id="7" name="Rectangle 6">
              <a:extLst>
                <a:ext uri="{FF2B5EF4-FFF2-40B4-BE49-F238E27FC236}">
                  <a16:creationId xmlns:a16="http://schemas.microsoft.com/office/drawing/2014/main" id="{E02891BE-E53D-00C0-E543-3E29C7557D65}"/>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CFFD5D14-835C-89B7-F772-F986BEF3EAFF}"/>
                </a:ext>
              </a:extLst>
            </p:cNvPr>
            <p:cNvGrpSpPr/>
            <p:nvPr/>
          </p:nvGrpSpPr>
          <p:grpSpPr>
            <a:xfrm>
              <a:off x="167036" y="1857437"/>
              <a:ext cx="8459335" cy="705210"/>
              <a:chOff x="445154" y="1261457"/>
              <a:chExt cx="11337632" cy="907161"/>
            </a:xfrm>
          </p:grpSpPr>
          <p:pic>
            <p:nvPicPr>
              <p:cNvPr id="49" name="Graphique 40" descr="Marqueur">
                <a:extLst>
                  <a:ext uri="{FF2B5EF4-FFF2-40B4-BE49-F238E27FC236}">
                    <a16:creationId xmlns:a16="http://schemas.microsoft.com/office/drawing/2014/main" id="{B59F6E1C-C679-7CF2-F701-49136633FB8C}"/>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FB593E68-6DFA-91A2-C167-DDA6DECF7DA6}"/>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5341EEE8-52A7-B0A4-609F-67BBC121248D}"/>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pic>
            <p:nvPicPr>
              <p:cNvPr id="52" name="Graphique 44" descr="Marqueur">
                <a:extLst>
                  <a:ext uri="{FF2B5EF4-FFF2-40B4-BE49-F238E27FC236}">
                    <a16:creationId xmlns:a16="http://schemas.microsoft.com/office/drawing/2014/main" id="{1672DDC5-7AFE-1E19-B0DC-89AA754D6371}"/>
                  </a:ext>
                </a:extLst>
              </p:cNvPr>
              <p:cNvPicPr>
                <a:picLocks noChangeAspect="1"/>
              </p:cNvPicPr>
              <p:nvPr/>
            </p:nvPicPr>
            <p:blipFill>
              <a:blip r:embed="rId4"/>
              <a:stretch>
                <a:fillRect/>
              </a:stretch>
            </p:blipFill>
            <p:spPr>
              <a:xfrm>
                <a:off x="7716232" y="1665854"/>
                <a:ext cx="487168" cy="487168"/>
              </a:xfrm>
              <a:prstGeom prst="rect">
                <a:avLst/>
              </a:prstGeom>
            </p:spPr>
          </p:pic>
          <p:sp>
            <p:nvSpPr>
              <p:cNvPr id="53" name="Flèche : pentagone 46">
                <a:extLst>
                  <a:ext uri="{FF2B5EF4-FFF2-40B4-BE49-F238E27FC236}">
                    <a16:creationId xmlns:a16="http://schemas.microsoft.com/office/drawing/2014/main" id="{1ACF9662-BC47-179F-830A-67E9CE5B8B66}"/>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49E7C58B-FE72-07B3-0F93-A69C5A55D018}"/>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65DED346-3A8E-C44B-5292-1D68036E1039}"/>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74CB549B-6CEE-9543-0EC2-6184252E2B90}"/>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3DCDD67E-92D2-2BA6-8C4F-4B06234D1372}"/>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6" name="ZoneTexte 105">
                <a:extLst>
                  <a:ext uri="{FF2B5EF4-FFF2-40B4-BE49-F238E27FC236}">
                    <a16:creationId xmlns:a16="http://schemas.microsoft.com/office/drawing/2014/main" id="{21CAB3F8-2CE1-754B-DD19-FCA69E336A05}"/>
                  </a:ext>
                </a:extLst>
              </p:cNvPr>
              <p:cNvSpPr txBox="1"/>
              <p:nvPr/>
            </p:nvSpPr>
            <p:spPr>
              <a:xfrm>
                <a:off x="7408521" y="1261457"/>
                <a:ext cx="1767118"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107" name="Graphique 44" descr="Marqueur">
                <a:extLst>
                  <a:ext uri="{FF2B5EF4-FFF2-40B4-BE49-F238E27FC236}">
                    <a16:creationId xmlns:a16="http://schemas.microsoft.com/office/drawing/2014/main" id="{B19B0C63-C089-1DE8-734B-D9A27AD5616D}"/>
                  </a:ext>
                </a:extLst>
              </p:cNvPr>
              <p:cNvPicPr>
                <a:picLocks noChangeAspect="1"/>
              </p:cNvPicPr>
              <p:nvPr/>
            </p:nvPicPr>
            <p:blipFill>
              <a:blip r:embed="rId4"/>
              <a:stretch>
                <a:fillRect/>
              </a:stretch>
            </p:blipFill>
            <p:spPr>
              <a:xfrm>
                <a:off x="9631871" y="1626116"/>
                <a:ext cx="487168" cy="487168"/>
              </a:xfrm>
              <a:prstGeom prst="rect">
                <a:avLst/>
              </a:prstGeom>
            </p:spPr>
          </p:pic>
          <p:sp>
            <p:nvSpPr>
              <p:cNvPr id="108" name="Flèche : pentagone 47">
                <a:extLst>
                  <a:ext uri="{FF2B5EF4-FFF2-40B4-BE49-F238E27FC236}">
                    <a16:creationId xmlns:a16="http://schemas.microsoft.com/office/drawing/2014/main" id="{B6037F00-107D-068F-3406-718EA325DA13}"/>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1" i="1" dirty="0">
                    <a:solidFill>
                      <a:srgbClr val="57565A">
                        <a:lumMod val="50000"/>
                      </a:srgbClr>
                    </a:solidFill>
                    <a:latin typeface="+mj-lt"/>
                  </a:rPr>
                  <a:t>10</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111" name="Flèche : pentagone 47">
                <a:extLst>
                  <a:ext uri="{FF2B5EF4-FFF2-40B4-BE49-F238E27FC236}">
                    <a16:creationId xmlns:a16="http://schemas.microsoft.com/office/drawing/2014/main" id="{B7B721A2-3898-DF83-65EA-8B74DBD8F915}"/>
                  </a:ext>
                </a:extLst>
              </p:cNvPr>
              <p:cNvSpPr/>
              <p:nvPr/>
            </p:nvSpPr>
            <p:spPr>
              <a:xfrm>
                <a:off x="10184328" y="1731094"/>
                <a:ext cx="1598458"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1" i="1" u="none" strike="noStrike" kern="1200" cap="none" spc="0" normalizeH="0" baseline="0" noProof="0" dirty="0">
                  <a:ln>
                    <a:noFill/>
                  </a:ln>
                  <a:solidFill>
                    <a:srgbClr val="ED7D31">
                      <a:lumMod val="75000"/>
                    </a:srgbClr>
                  </a:solidFill>
                  <a:effectLst/>
                  <a:uLnTx/>
                  <a:uFillTx/>
                  <a:latin typeface="+mj-lt"/>
                  <a:ea typeface="+mn-ea"/>
                  <a:cs typeface="+mn-cs"/>
                </a:endParaRPr>
              </a:p>
            </p:txBody>
          </p:sp>
          <p:sp>
            <p:nvSpPr>
              <p:cNvPr id="112" name="ZoneTexte 111">
                <a:extLst>
                  <a:ext uri="{FF2B5EF4-FFF2-40B4-BE49-F238E27FC236}">
                    <a16:creationId xmlns:a16="http://schemas.microsoft.com/office/drawing/2014/main" id="{77A82E77-1D5E-9552-D8BB-9E443B57366C}"/>
                  </a:ext>
                </a:extLst>
              </p:cNvPr>
              <p:cNvSpPr txBox="1"/>
              <p:nvPr/>
            </p:nvSpPr>
            <p:spPr>
              <a:xfrm>
                <a:off x="9375739" y="1274525"/>
                <a:ext cx="1486601"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srgbClr val="57565A">
                        <a:lumMod val="50000"/>
                      </a:srgbClr>
                    </a:solidFill>
                    <a:effectLst/>
                    <a:uLnTx/>
                    <a:uFillTx/>
                    <a:latin typeface="+mj-lt"/>
                    <a:ea typeface="+mn-ea"/>
                    <a:cs typeface="+mn-cs"/>
                  </a:rPr>
                  <a:t>30 Sept. </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2024</a:t>
                </a:r>
              </a:p>
            </p:txBody>
          </p:sp>
        </p:grpSp>
        <p:sp>
          <p:nvSpPr>
            <p:cNvPr id="113" name="ZoneTexte 112">
              <a:extLst>
                <a:ext uri="{FF2B5EF4-FFF2-40B4-BE49-F238E27FC236}">
                  <a16:creationId xmlns:a16="http://schemas.microsoft.com/office/drawing/2014/main" id="{6ACD5EC9-C6CC-D4B7-CA81-D1C9EC25ECD0}"/>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9866A470-4913-F768-C137-CCBD5DFC6556}"/>
                </a:ext>
              </a:extLst>
            </p:cNvPr>
            <p:cNvGrpSpPr/>
            <p:nvPr/>
          </p:nvGrpSpPr>
          <p:grpSpPr>
            <a:xfrm>
              <a:off x="462747" y="2646136"/>
              <a:ext cx="8355151" cy="2109356"/>
              <a:chOff x="1321410" y="2141014"/>
              <a:chExt cx="10572593" cy="2257509"/>
            </a:xfrm>
          </p:grpSpPr>
          <p:sp>
            <p:nvSpPr>
              <p:cNvPr id="115" name="Rectangle 114">
                <a:extLst>
                  <a:ext uri="{FF2B5EF4-FFF2-40B4-BE49-F238E27FC236}">
                    <a16:creationId xmlns:a16="http://schemas.microsoft.com/office/drawing/2014/main" id="{A61FCC20-E030-B43F-694F-5D45324FFF11}"/>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94682BAC-6ADA-07F5-C0DE-456767D8E47B}"/>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i="1"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4BDC6A1C-9F55-F193-B80C-CD844D53C862}"/>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C45B3DDD-08B9-8489-4064-56150F4B5FA8}"/>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9" name="Rectangle 118">
                <a:extLst>
                  <a:ext uri="{FF2B5EF4-FFF2-40B4-BE49-F238E27FC236}">
                    <a16:creationId xmlns:a16="http://schemas.microsoft.com/office/drawing/2014/main" id="{0D0D6C46-EBE2-6F0A-B623-2F9414382F43}"/>
                  </a:ext>
                </a:extLst>
              </p:cNvPr>
              <p:cNvSpPr/>
              <p:nvPr/>
            </p:nvSpPr>
            <p:spPr>
              <a:xfrm rot="10800000" flipH="1" flipV="1">
                <a:off x="9920440" y="2198604"/>
                <a:ext cx="1973563" cy="2199919"/>
              </a:xfrm>
              <a:prstGeom prst="rect">
                <a:avLst/>
              </a:prstGeom>
              <a:solidFill>
                <a:srgbClr val="582808">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algn="ctr" defTabSz="1219170">
                  <a:defRPr/>
                </a:pPr>
                <a:r>
                  <a:rPr lang="fr-FR" sz="1400" b="1" dirty="0">
                    <a:solidFill>
                      <a:prstClr val="black">
                        <a:lumMod val="50000"/>
                      </a:prstClr>
                    </a:solidFill>
                  </a:rPr>
                  <a:t>Phase 6 : Mise </a:t>
                </a:r>
                <a:r>
                  <a:rPr kumimoji="0" lang="fr-FR" sz="1400" b="1" i="0" u="none" strike="noStrike" kern="1200" cap="none" spc="0" normalizeH="0" baseline="0" noProof="0" dirty="0">
                    <a:ln>
                      <a:noFill/>
                    </a:ln>
                    <a:solidFill>
                      <a:prstClr val="black">
                        <a:lumMod val="50000"/>
                      </a:prstClr>
                    </a:solidFill>
                    <a:effectLst/>
                    <a:uLnTx/>
                    <a:uFillTx/>
                    <a:ea typeface="+mn-ea"/>
                    <a:cs typeface="+mn-cs"/>
                  </a:rPr>
                  <a:t>en Production</a:t>
                </a:r>
                <a:endParaRPr lang="fr-FR" sz="1400" b="1" dirty="0">
                  <a:solidFill>
                    <a:prstClr val="black">
                      <a:lumMod val="50000"/>
                    </a:prstClr>
                  </a:solidFill>
                </a:endParaRPr>
              </a:p>
              <a:p>
                <a:pPr lvl="0" algn="ctr" defTabSz="1219170">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   Complet</a:t>
                </a:r>
              </a:p>
              <a:p>
                <a:pPr lvl="0" algn="ctr" defTabSz="1219170">
                  <a:defRPr/>
                </a:pPr>
                <a:r>
                  <a:rPr lang="fr-FR" sz="1050" i="1" dirty="0">
                    <a:solidFill>
                      <a:prstClr val="black">
                        <a:lumMod val="50000"/>
                      </a:prstClr>
                    </a:solidFill>
                  </a:rPr>
                  <a:t>(</a:t>
                </a:r>
                <a:r>
                  <a:rPr lang="fr-FR" sz="1050" i="1" dirty="0" err="1">
                    <a:solidFill>
                      <a:prstClr val="black">
                        <a:lumMod val="50000"/>
                      </a:prstClr>
                    </a:solidFill>
                  </a:rPr>
                  <a:t>Onco-Hématologie</a:t>
                </a:r>
                <a:br>
                  <a:rPr lang="fr-FR" sz="1050" i="1" dirty="0">
                    <a:solidFill>
                      <a:prstClr val="black">
                        <a:lumMod val="50000"/>
                      </a:prstClr>
                    </a:solidFill>
                  </a:rPr>
                </a:br>
                <a:r>
                  <a:rPr lang="fr-FR" sz="1050" i="1" dirty="0">
                    <a:solidFill>
                      <a:prstClr val="black">
                        <a:lumMod val="50000"/>
                      </a:prstClr>
                    </a:solidFill>
                  </a:rPr>
                  <a:t>/Gastro/CHLVO/Luçon/</a:t>
                </a:r>
                <a:br>
                  <a:rPr lang="fr-FR" sz="1050" i="1" dirty="0">
                    <a:solidFill>
                      <a:prstClr val="black">
                        <a:lumMod val="50000"/>
                      </a:prstClr>
                    </a:solidFill>
                  </a:rPr>
                </a:br>
                <a:r>
                  <a:rPr lang="fr-FR" sz="1050" i="1" dirty="0">
                    <a:solidFill>
                      <a:prstClr val="black">
                        <a:lumMod val="50000"/>
                      </a:prstClr>
                    </a:solidFill>
                  </a:rPr>
                  <a:t>CHFLC)</a:t>
                </a:r>
                <a:r>
                  <a:rPr kumimoji="0" lang="fr-FR" sz="1050"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grpSp>
      </p:grpSp>
    </p:spTree>
    <p:extLst>
      <p:ext uri="{BB962C8B-B14F-4D97-AF65-F5344CB8AC3E}">
        <p14:creationId xmlns:p14="http://schemas.microsoft.com/office/powerpoint/2010/main" val="26959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C8976D-B492-4E94-A5CD-B4A0D931D2ED}"/>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6F4D9228-898C-E373-F6ED-A9AE52EA0224}"/>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E8F51446-B04E-6256-4CC3-17FE18675C80}"/>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616725AC-9C5E-4351-8FD1-E01A26BFD4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6B3D372F-2282-965F-3097-4F7E5F3913B0}"/>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01A83A97-7EEF-CC07-384E-8EF3A43E5D16}"/>
              </a:ext>
            </a:extLst>
          </p:cNvPr>
          <p:cNvSpPr>
            <a:spLocks noGrp="1"/>
          </p:cNvSpPr>
          <p:nvPr>
            <p:ph type="sldNum" sz="quarter" idx="12"/>
          </p:nvPr>
        </p:nvSpPr>
        <p:spPr/>
        <p:txBody>
          <a:bodyPr/>
          <a:lstStyle/>
          <a:p>
            <a:fld id="{FA3E2E0A-678F-4012-B539-62B1F17A2C1B}" type="slidenum">
              <a:rPr lang="fr-FR" smtClean="0"/>
              <a:t>39</a:t>
            </a:fld>
            <a:endParaRPr lang="fr-FR"/>
          </a:p>
        </p:txBody>
      </p:sp>
      <p:sp>
        <p:nvSpPr>
          <p:cNvPr id="9" name="ZoneTexte 8">
            <a:extLst>
              <a:ext uri="{FF2B5EF4-FFF2-40B4-BE49-F238E27FC236}">
                <a16:creationId xmlns:a16="http://schemas.microsoft.com/office/drawing/2014/main" id="{64AC0A6D-7380-0BC0-37B3-DCEA9083D183}"/>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2B5F7C6-6AFB-79FB-CB0D-A1B57F9EE5B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A5084182-C0A3-E730-53E7-7AE2CE8FF61A}"/>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8E3248C7-AA8E-0BF5-F8CC-F84443D0F412}"/>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F03DB299-64F6-4628-F5FB-10B0B68CC726}"/>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52A6BDD0-4A12-0E86-24E6-68C1CB01EFC6}"/>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40C77D7B-F42C-9BE7-537C-7F8215F01087}"/>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B786E927-97D1-04E9-B514-2F00DAE2ADDD}"/>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1FF86BAF-F3D6-D50A-B53D-76A5A1F09166}"/>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241D4E7E-8AE9-EB4A-9D28-E829B18FF7E0}"/>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A5EB8BAD-769A-42FA-5B69-C10AB21FD170}"/>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AAC20599-B05B-7296-BC1A-7A9D5F060A6E}"/>
              </a:ext>
            </a:extLst>
          </p:cNvPr>
          <p:cNvGrpSpPr/>
          <p:nvPr/>
        </p:nvGrpSpPr>
        <p:grpSpPr>
          <a:xfrm>
            <a:off x="167036" y="1857437"/>
            <a:ext cx="8650862" cy="2898055"/>
            <a:chOff x="167036" y="1857437"/>
            <a:chExt cx="8650862" cy="2898055"/>
          </a:xfrm>
        </p:grpSpPr>
        <p:sp>
          <p:nvSpPr>
            <p:cNvPr id="7" name="Rectangle 6">
              <a:extLst>
                <a:ext uri="{FF2B5EF4-FFF2-40B4-BE49-F238E27FC236}">
                  <a16:creationId xmlns:a16="http://schemas.microsoft.com/office/drawing/2014/main" id="{1D4366A1-DBE1-0E60-4FC1-F9D3A0F18F01}"/>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E95E96FC-4117-193D-D3D4-A5548747300A}"/>
                </a:ext>
              </a:extLst>
            </p:cNvPr>
            <p:cNvGrpSpPr/>
            <p:nvPr/>
          </p:nvGrpSpPr>
          <p:grpSpPr>
            <a:xfrm>
              <a:off x="167036" y="1857437"/>
              <a:ext cx="8459335" cy="705210"/>
              <a:chOff x="445154" y="1261457"/>
              <a:chExt cx="11337632" cy="907161"/>
            </a:xfrm>
          </p:grpSpPr>
          <p:pic>
            <p:nvPicPr>
              <p:cNvPr id="49" name="Graphique 40" descr="Marqueur">
                <a:extLst>
                  <a:ext uri="{FF2B5EF4-FFF2-40B4-BE49-F238E27FC236}">
                    <a16:creationId xmlns:a16="http://schemas.microsoft.com/office/drawing/2014/main" id="{5D34EBF0-3361-FD73-DAD4-2E12BBD5E75B}"/>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25001F9A-0FCE-B1A2-0AB2-273D7970931C}"/>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C505DE23-821C-B7A9-ED98-F33F173CDC90}"/>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pic>
            <p:nvPicPr>
              <p:cNvPr id="52" name="Graphique 44" descr="Marqueur">
                <a:extLst>
                  <a:ext uri="{FF2B5EF4-FFF2-40B4-BE49-F238E27FC236}">
                    <a16:creationId xmlns:a16="http://schemas.microsoft.com/office/drawing/2014/main" id="{F21F9FE8-E8B9-4C6C-87E2-D6816D2350FD}"/>
                  </a:ext>
                </a:extLst>
              </p:cNvPr>
              <p:cNvPicPr>
                <a:picLocks noChangeAspect="1"/>
              </p:cNvPicPr>
              <p:nvPr/>
            </p:nvPicPr>
            <p:blipFill>
              <a:blip r:embed="rId4"/>
              <a:stretch>
                <a:fillRect/>
              </a:stretch>
            </p:blipFill>
            <p:spPr>
              <a:xfrm>
                <a:off x="7716232" y="1665854"/>
                <a:ext cx="487168" cy="487168"/>
              </a:xfrm>
              <a:prstGeom prst="rect">
                <a:avLst/>
              </a:prstGeom>
            </p:spPr>
          </p:pic>
          <p:sp>
            <p:nvSpPr>
              <p:cNvPr id="53" name="Flèche : pentagone 46">
                <a:extLst>
                  <a:ext uri="{FF2B5EF4-FFF2-40B4-BE49-F238E27FC236}">
                    <a16:creationId xmlns:a16="http://schemas.microsoft.com/office/drawing/2014/main" id="{AEBB372E-A2BC-45C6-38F0-22EAF76861BA}"/>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4093F145-4D6A-A7E8-BE4D-EBC04DE95631}"/>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7C941D24-F816-DE45-F52B-8C1084EEFD0E}"/>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21C217C0-CA61-DEF6-87F2-7C36FDAF589A}"/>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098197E0-7E6D-C234-35C3-57F96A550A08}"/>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6" name="ZoneTexte 105">
                <a:extLst>
                  <a:ext uri="{FF2B5EF4-FFF2-40B4-BE49-F238E27FC236}">
                    <a16:creationId xmlns:a16="http://schemas.microsoft.com/office/drawing/2014/main" id="{D0C93C74-FAE4-E21D-9912-90D7726E602B}"/>
                  </a:ext>
                </a:extLst>
              </p:cNvPr>
              <p:cNvSpPr txBox="1"/>
              <p:nvPr/>
            </p:nvSpPr>
            <p:spPr>
              <a:xfrm>
                <a:off x="7408521" y="1261457"/>
                <a:ext cx="1767118"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107" name="Graphique 44" descr="Marqueur">
                <a:extLst>
                  <a:ext uri="{FF2B5EF4-FFF2-40B4-BE49-F238E27FC236}">
                    <a16:creationId xmlns:a16="http://schemas.microsoft.com/office/drawing/2014/main" id="{BA71E79A-A28D-31FD-E7B0-508DDCFA0331}"/>
                  </a:ext>
                </a:extLst>
              </p:cNvPr>
              <p:cNvPicPr>
                <a:picLocks noChangeAspect="1"/>
              </p:cNvPicPr>
              <p:nvPr/>
            </p:nvPicPr>
            <p:blipFill>
              <a:blip r:embed="rId4"/>
              <a:stretch>
                <a:fillRect/>
              </a:stretch>
            </p:blipFill>
            <p:spPr>
              <a:xfrm>
                <a:off x="9631871" y="1626116"/>
                <a:ext cx="487168" cy="487168"/>
              </a:xfrm>
              <a:prstGeom prst="rect">
                <a:avLst/>
              </a:prstGeom>
            </p:spPr>
          </p:pic>
          <p:sp>
            <p:nvSpPr>
              <p:cNvPr id="108" name="Flèche : pentagone 47">
                <a:extLst>
                  <a:ext uri="{FF2B5EF4-FFF2-40B4-BE49-F238E27FC236}">
                    <a16:creationId xmlns:a16="http://schemas.microsoft.com/office/drawing/2014/main" id="{75C1DB0B-F3CB-8057-5944-C15EF12837AF}"/>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1" i="1" dirty="0">
                    <a:solidFill>
                      <a:srgbClr val="57565A">
                        <a:lumMod val="50000"/>
                      </a:srgbClr>
                    </a:solidFill>
                    <a:latin typeface="+mj-lt"/>
                  </a:rPr>
                  <a:t>10</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111" name="Flèche : pentagone 47">
                <a:extLst>
                  <a:ext uri="{FF2B5EF4-FFF2-40B4-BE49-F238E27FC236}">
                    <a16:creationId xmlns:a16="http://schemas.microsoft.com/office/drawing/2014/main" id="{75F1FE26-5D3B-6426-BED8-4D869AB4A520}"/>
                  </a:ext>
                </a:extLst>
              </p:cNvPr>
              <p:cNvSpPr/>
              <p:nvPr/>
            </p:nvSpPr>
            <p:spPr>
              <a:xfrm>
                <a:off x="10184328" y="1731094"/>
                <a:ext cx="1598458"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100" b="1" i="1" u="none" strike="noStrike" kern="1200" cap="none" spc="0" normalizeH="0" baseline="0" noProof="0" dirty="0">
                  <a:ln>
                    <a:noFill/>
                  </a:ln>
                  <a:solidFill>
                    <a:srgbClr val="ED7D31">
                      <a:lumMod val="75000"/>
                    </a:srgbClr>
                  </a:solidFill>
                  <a:effectLst/>
                  <a:uLnTx/>
                  <a:uFillTx/>
                  <a:latin typeface="+mj-lt"/>
                  <a:ea typeface="+mn-ea"/>
                  <a:cs typeface="+mn-cs"/>
                </a:endParaRPr>
              </a:p>
            </p:txBody>
          </p:sp>
          <p:sp>
            <p:nvSpPr>
              <p:cNvPr id="112" name="ZoneTexte 111">
                <a:extLst>
                  <a:ext uri="{FF2B5EF4-FFF2-40B4-BE49-F238E27FC236}">
                    <a16:creationId xmlns:a16="http://schemas.microsoft.com/office/drawing/2014/main" id="{FACE604D-B865-9030-7FEF-E65AB891BFFC}"/>
                  </a:ext>
                </a:extLst>
              </p:cNvPr>
              <p:cNvSpPr txBox="1"/>
              <p:nvPr/>
            </p:nvSpPr>
            <p:spPr>
              <a:xfrm>
                <a:off x="9375739" y="1274525"/>
                <a:ext cx="1486601"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srgbClr val="57565A">
                        <a:lumMod val="50000"/>
                      </a:srgbClr>
                    </a:solidFill>
                    <a:effectLst/>
                    <a:uLnTx/>
                    <a:uFillTx/>
                    <a:latin typeface="+mj-lt"/>
                    <a:ea typeface="+mn-ea"/>
                    <a:cs typeface="+mn-cs"/>
                  </a:rPr>
                  <a:t>30 Sept. </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2024</a:t>
                </a:r>
              </a:p>
            </p:txBody>
          </p:sp>
        </p:grpSp>
        <p:sp>
          <p:nvSpPr>
            <p:cNvPr id="113" name="ZoneTexte 112">
              <a:extLst>
                <a:ext uri="{FF2B5EF4-FFF2-40B4-BE49-F238E27FC236}">
                  <a16:creationId xmlns:a16="http://schemas.microsoft.com/office/drawing/2014/main" id="{464E0381-1424-52F8-5EA1-CBB4DE0C2F29}"/>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EEDBB39C-271B-6563-6E88-CB16AB16E2A5}"/>
                </a:ext>
              </a:extLst>
            </p:cNvPr>
            <p:cNvGrpSpPr/>
            <p:nvPr/>
          </p:nvGrpSpPr>
          <p:grpSpPr>
            <a:xfrm>
              <a:off x="462747" y="2646136"/>
              <a:ext cx="8355151" cy="2109356"/>
              <a:chOff x="1321410" y="2141014"/>
              <a:chExt cx="10572593" cy="2257509"/>
            </a:xfrm>
          </p:grpSpPr>
          <p:sp>
            <p:nvSpPr>
              <p:cNvPr id="115" name="Rectangle 114">
                <a:extLst>
                  <a:ext uri="{FF2B5EF4-FFF2-40B4-BE49-F238E27FC236}">
                    <a16:creationId xmlns:a16="http://schemas.microsoft.com/office/drawing/2014/main" id="{F0B9395E-6ABC-428C-3D65-111C792D4F5B}"/>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19336436-4CBF-8F78-6F3A-5FAA4150768B}"/>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i="1"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1"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1"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FD2CFDE4-005B-8256-AD9E-97E96EF3200F}"/>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5B9F2346-B5E8-E73D-06B7-49B7704009C8}"/>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9" name="Rectangle 118">
                <a:extLst>
                  <a:ext uri="{FF2B5EF4-FFF2-40B4-BE49-F238E27FC236}">
                    <a16:creationId xmlns:a16="http://schemas.microsoft.com/office/drawing/2014/main" id="{250946BE-E831-8288-3B37-AACE4C245AED}"/>
                  </a:ext>
                </a:extLst>
              </p:cNvPr>
              <p:cNvSpPr/>
              <p:nvPr/>
            </p:nvSpPr>
            <p:spPr>
              <a:xfrm rot="10800000" flipH="1" flipV="1">
                <a:off x="9920440" y="2198604"/>
                <a:ext cx="1973563" cy="2199919"/>
              </a:xfrm>
              <a:prstGeom prst="rect">
                <a:avLst/>
              </a:prstGeom>
              <a:solidFill>
                <a:srgbClr val="582808">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algn="ctr" defTabSz="1219170">
                  <a:defRPr/>
                </a:pPr>
                <a:r>
                  <a:rPr lang="fr-FR" sz="1400" b="1" dirty="0">
                    <a:solidFill>
                      <a:prstClr val="black">
                        <a:lumMod val="50000"/>
                      </a:prstClr>
                    </a:solidFill>
                  </a:rPr>
                  <a:t>Phase 6 : Mise </a:t>
                </a:r>
                <a:r>
                  <a:rPr kumimoji="0" lang="fr-FR" sz="1400" b="1" i="0" u="none" strike="noStrike" kern="1200" cap="none" spc="0" normalizeH="0" baseline="0" noProof="0" dirty="0">
                    <a:ln>
                      <a:noFill/>
                    </a:ln>
                    <a:solidFill>
                      <a:prstClr val="black">
                        <a:lumMod val="50000"/>
                      </a:prstClr>
                    </a:solidFill>
                    <a:effectLst/>
                    <a:uLnTx/>
                    <a:uFillTx/>
                    <a:ea typeface="+mn-ea"/>
                    <a:cs typeface="+mn-cs"/>
                  </a:rPr>
                  <a:t>en Production</a:t>
                </a:r>
                <a:endParaRPr lang="fr-FR" sz="1400" b="1" dirty="0">
                  <a:solidFill>
                    <a:prstClr val="black">
                      <a:lumMod val="50000"/>
                    </a:prstClr>
                  </a:solidFill>
                </a:endParaRPr>
              </a:p>
              <a:p>
                <a:pPr lvl="0" algn="ctr" defTabSz="1219170">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   Complet</a:t>
                </a:r>
              </a:p>
              <a:p>
                <a:pPr lvl="0" algn="ctr" defTabSz="1219170">
                  <a:defRPr/>
                </a:pPr>
                <a:r>
                  <a:rPr lang="fr-FR" sz="1050" dirty="0">
                    <a:solidFill>
                      <a:prstClr val="black">
                        <a:lumMod val="50000"/>
                      </a:prstClr>
                    </a:solidFill>
                  </a:rPr>
                  <a:t>(</a:t>
                </a:r>
                <a:r>
                  <a:rPr lang="fr-FR" sz="1050" i="1" dirty="0" err="1">
                    <a:solidFill>
                      <a:prstClr val="black">
                        <a:lumMod val="50000"/>
                      </a:prstClr>
                    </a:solidFill>
                  </a:rPr>
                  <a:t>Onco-Hématologie</a:t>
                </a:r>
                <a:br>
                  <a:rPr lang="fr-FR" sz="1050" i="1" dirty="0">
                    <a:solidFill>
                      <a:prstClr val="black">
                        <a:lumMod val="50000"/>
                      </a:prstClr>
                    </a:solidFill>
                  </a:rPr>
                </a:br>
                <a:r>
                  <a:rPr lang="fr-FR" sz="1050" i="1" dirty="0">
                    <a:solidFill>
                      <a:prstClr val="black">
                        <a:lumMod val="50000"/>
                      </a:prstClr>
                    </a:solidFill>
                  </a:rPr>
                  <a:t>/Gastro/CHLVO/Luçon/</a:t>
                </a:r>
                <a:br>
                  <a:rPr lang="fr-FR" sz="1050" i="1" dirty="0">
                    <a:solidFill>
                      <a:prstClr val="black">
                        <a:lumMod val="50000"/>
                      </a:prstClr>
                    </a:solidFill>
                  </a:rPr>
                </a:br>
                <a:r>
                  <a:rPr lang="fr-FR" sz="1050" i="1" dirty="0">
                    <a:solidFill>
                      <a:prstClr val="black">
                        <a:lumMod val="50000"/>
                      </a:prstClr>
                    </a:solidFill>
                  </a:rPr>
                  <a:t>CHFLC)</a:t>
                </a:r>
                <a:r>
                  <a:rPr kumimoji="0" lang="fr-FR" sz="1050"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grpSp>
      </p:grpSp>
      <p:sp>
        <p:nvSpPr>
          <p:cNvPr id="2" name="Flèche : pentagone 1">
            <a:extLst>
              <a:ext uri="{FF2B5EF4-FFF2-40B4-BE49-F238E27FC236}">
                <a16:creationId xmlns:a16="http://schemas.microsoft.com/office/drawing/2014/main" id="{1EBCA6AE-D97C-2196-69E2-E3605AADA328}"/>
              </a:ext>
            </a:extLst>
          </p:cNvPr>
          <p:cNvSpPr/>
          <p:nvPr/>
        </p:nvSpPr>
        <p:spPr>
          <a:xfrm>
            <a:off x="4321348" y="4617150"/>
            <a:ext cx="4621895" cy="203205"/>
          </a:xfrm>
          <a:prstGeom prst="homePlate">
            <a:avLst/>
          </a:prstGeom>
          <a:solidFill>
            <a:srgbClr val="C9BBA1"/>
          </a:solidFill>
          <a:ln w="3175">
            <a:solidFill>
              <a:srgbClr val="563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rPr>
              <a:t>Formation et accompagnement au bon usage</a:t>
            </a:r>
            <a:endParaRPr lang="fr-FR" sz="1200" b="1" dirty="0">
              <a:solidFill>
                <a:schemeClr val="tx1"/>
              </a:solidFill>
            </a:endParaRPr>
          </a:p>
        </p:txBody>
      </p:sp>
      <p:sp>
        <p:nvSpPr>
          <p:cNvPr id="4" name="Flèche : pentagone 3">
            <a:extLst>
              <a:ext uri="{FF2B5EF4-FFF2-40B4-BE49-F238E27FC236}">
                <a16:creationId xmlns:a16="http://schemas.microsoft.com/office/drawing/2014/main" id="{096E2E45-234A-7CEC-F708-2E0A4CA63AE6}"/>
              </a:ext>
            </a:extLst>
          </p:cNvPr>
          <p:cNvSpPr/>
          <p:nvPr/>
        </p:nvSpPr>
        <p:spPr>
          <a:xfrm>
            <a:off x="4716016" y="4353482"/>
            <a:ext cx="4227227" cy="210432"/>
          </a:xfrm>
          <a:prstGeom prst="homePlate">
            <a:avLst/>
          </a:prstGeom>
          <a:solidFill>
            <a:srgbClr val="C9BBA1"/>
          </a:solidFill>
          <a:ln w="3175">
            <a:solidFill>
              <a:srgbClr val="563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rPr>
              <a:t>Déploiement progressif</a:t>
            </a:r>
            <a:endParaRPr lang="fr-FR" sz="1200" b="1" dirty="0">
              <a:solidFill>
                <a:schemeClr val="tx1"/>
              </a:solidFill>
            </a:endParaRPr>
          </a:p>
        </p:txBody>
      </p:sp>
      <p:sp>
        <p:nvSpPr>
          <p:cNvPr id="6" name="Flèche : pentagone 5">
            <a:extLst>
              <a:ext uri="{FF2B5EF4-FFF2-40B4-BE49-F238E27FC236}">
                <a16:creationId xmlns:a16="http://schemas.microsoft.com/office/drawing/2014/main" id="{B7617950-E239-0EB6-4876-F2C1741ADC9A}"/>
              </a:ext>
            </a:extLst>
          </p:cNvPr>
          <p:cNvSpPr/>
          <p:nvPr/>
        </p:nvSpPr>
        <p:spPr>
          <a:xfrm>
            <a:off x="5092314" y="4080898"/>
            <a:ext cx="3842091" cy="207721"/>
          </a:xfrm>
          <a:prstGeom prst="homePlate">
            <a:avLst/>
          </a:prstGeom>
          <a:solidFill>
            <a:srgbClr val="C9BBA1"/>
          </a:solidFill>
          <a:ln w="3175">
            <a:solidFill>
              <a:srgbClr val="563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a:solidFill>
                  <a:schemeClr val="tx1"/>
                </a:solidFill>
              </a:rPr>
              <a:t>Ajustements / correctifs précoces </a:t>
            </a:r>
            <a:endParaRPr lang="fr-FR" sz="1200" b="1" dirty="0">
              <a:solidFill>
                <a:schemeClr val="tx1"/>
              </a:solidFill>
            </a:endParaRPr>
          </a:p>
        </p:txBody>
      </p:sp>
    </p:spTree>
    <p:extLst>
      <p:ext uri="{BB962C8B-B14F-4D97-AF65-F5344CB8AC3E}">
        <p14:creationId xmlns:p14="http://schemas.microsoft.com/office/powerpoint/2010/main" val="30379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4</a:t>
            </a:fld>
            <a:endParaRPr lang="fr-FR"/>
          </a:p>
        </p:txBody>
      </p:sp>
      <p:sp>
        <p:nvSpPr>
          <p:cNvPr id="9" name="ZoneTexte 8"/>
          <p:cNvSpPr txBox="1"/>
          <p:nvPr/>
        </p:nvSpPr>
        <p:spPr>
          <a:xfrm>
            <a:off x="179512" y="-15454"/>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3" name="Image 12"/>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2" name="object 10">
            <a:extLst>
              <a:ext uri="{FF2B5EF4-FFF2-40B4-BE49-F238E27FC236}">
                <a16:creationId xmlns:a16="http://schemas.microsoft.com/office/drawing/2014/main" id="{EED3DBAB-F61C-60EF-0D39-E4B7D6E12B8D}"/>
              </a:ext>
            </a:extLst>
          </p:cNvPr>
          <p:cNvPicPr>
            <a:picLocks noGrp="1"/>
          </p:cNvPicPr>
          <p:nvPr>
            <p:ph idx="1"/>
          </p:nvPr>
        </p:nvPicPr>
        <p:blipFill>
          <a:blip r:embed="rId4" cstate="print"/>
          <a:stretch>
            <a:fillRect/>
          </a:stretch>
        </p:blipFill>
        <p:spPr>
          <a:xfrm>
            <a:off x="198672" y="1697891"/>
            <a:ext cx="3975028" cy="3069372"/>
          </a:xfrm>
          <a:prstGeom prst="rect">
            <a:avLst/>
          </a:prstGeom>
        </p:spPr>
      </p:pic>
      <p:sp>
        <p:nvSpPr>
          <p:cNvPr id="16" name="object 9">
            <a:extLst>
              <a:ext uri="{FF2B5EF4-FFF2-40B4-BE49-F238E27FC236}">
                <a16:creationId xmlns:a16="http://schemas.microsoft.com/office/drawing/2014/main" id="{EDE7FEA5-8604-3E2B-D64F-C2408E1F549A}"/>
              </a:ext>
            </a:extLst>
          </p:cNvPr>
          <p:cNvSpPr txBox="1"/>
          <p:nvPr/>
        </p:nvSpPr>
        <p:spPr>
          <a:xfrm>
            <a:off x="4465603" y="1637685"/>
            <a:ext cx="4122646" cy="2829877"/>
          </a:xfrm>
          <a:prstGeom prst="rect">
            <a:avLst/>
          </a:prstGeom>
        </p:spPr>
        <p:txBody>
          <a:bodyPr vert="horz" wrap="square" lIns="0" tIns="12700" rIns="0" bIns="0" rtlCol="0">
            <a:spAutoFit/>
          </a:bodyPr>
          <a:lstStyle/>
          <a:p>
            <a:pPr marL="184150" marR="5080" indent="-171450">
              <a:lnSpc>
                <a:spcPct val="125000"/>
              </a:lnSpc>
              <a:spcBef>
                <a:spcPts val="100"/>
              </a:spcBef>
              <a:buFont typeface="Wingdings" panose="05000000000000000000" pitchFamily="2" charset="2"/>
              <a:buChar char="v"/>
            </a:pPr>
            <a:r>
              <a:rPr sz="1200" dirty="0">
                <a:solidFill>
                  <a:schemeClr val="tx2">
                    <a:lumMod val="75000"/>
                  </a:schemeClr>
                </a:solidFill>
                <a:latin typeface="+mj-lt"/>
                <a:cs typeface="Arial MT"/>
              </a:rPr>
              <a:t>Salle</a:t>
            </a:r>
            <a:r>
              <a:rPr sz="1200" spc="-10" dirty="0">
                <a:solidFill>
                  <a:schemeClr val="tx2">
                    <a:lumMod val="75000"/>
                  </a:schemeClr>
                </a:solidFill>
                <a:latin typeface="+mj-lt"/>
                <a:cs typeface="Arial MT"/>
              </a:rPr>
              <a:t> </a:t>
            </a:r>
            <a:r>
              <a:rPr sz="1200" dirty="0">
                <a:solidFill>
                  <a:schemeClr val="tx2">
                    <a:lumMod val="75000"/>
                  </a:schemeClr>
                </a:solidFill>
                <a:latin typeface="+mj-lt"/>
                <a:cs typeface="Arial MT"/>
              </a:rPr>
              <a:t>de</a:t>
            </a:r>
            <a:r>
              <a:rPr sz="1200" spc="-10" dirty="0">
                <a:solidFill>
                  <a:schemeClr val="tx2">
                    <a:lumMod val="75000"/>
                  </a:schemeClr>
                </a:solidFill>
                <a:latin typeface="+mj-lt"/>
                <a:cs typeface="Arial MT"/>
              </a:rPr>
              <a:t> </a:t>
            </a:r>
            <a:r>
              <a:rPr sz="1200" dirty="0">
                <a:solidFill>
                  <a:schemeClr val="tx2">
                    <a:lumMod val="75000"/>
                  </a:schemeClr>
                </a:solidFill>
                <a:latin typeface="+mj-lt"/>
                <a:cs typeface="Arial MT"/>
              </a:rPr>
              <a:t>production</a:t>
            </a:r>
            <a:r>
              <a:rPr sz="1200" spc="-10" dirty="0">
                <a:solidFill>
                  <a:schemeClr val="tx2">
                    <a:lumMod val="75000"/>
                  </a:schemeClr>
                </a:solidFill>
                <a:latin typeface="+mj-lt"/>
                <a:cs typeface="Arial MT"/>
              </a:rPr>
              <a:t> </a:t>
            </a:r>
            <a:r>
              <a:rPr sz="1200" dirty="0">
                <a:solidFill>
                  <a:schemeClr val="tx2">
                    <a:lumMod val="75000"/>
                  </a:schemeClr>
                </a:solidFill>
                <a:latin typeface="+mj-lt"/>
                <a:cs typeface="Arial MT"/>
              </a:rPr>
              <a:t>unique</a:t>
            </a:r>
            <a:r>
              <a:rPr sz="1200" spc="-10" dirty="0">
                <a:solidFill>
                  <a:schemeClr val="tx2">
                    <a:lumMod val="75000"/>
                  </a:schemeClr>
                </a:solidFill>
                <a:latin typeface="+mj-lt"/>
                <a:cs typeface="Arial MT"/>
              </a:rPr>
              <a:t> </a:t>
            </a:r>
            <a:r>
              <a:rPr sz="1200" dirty="0">
                <a:solidFill>
                  <a:schemeClr val="tx2">
                    <a:lumMod val="75000"/>
                  </a:schemeClr>
                </a:solidFill>
                <a:latin typeface="+mj-lt"/>
                <a:cs typeface="Arial MT"/>
              </a:rPr>
              <a:t>(ZAC)</a:t>
            </a:r>
            <a:r>
              <a:rPr sz="1200" spc="-15" dirty="0">
                <a:solidFill>
                  <a:schemeClr val="tx2">
                    <a:lumMod val="75000"/>
                  </a:schemeClr>
                </a:solidFill>
                <a:latin typeface="+mj-lt"/>
                <a:cs typeface="Arial MT"/>
              </a:rPr>
              <a:t> </a:t>
            </a:r>
            <a:r>
              <a:rPr sz="1200">
                <a:solidFill>
                  <a:schemeClr val="tx2">
                    <a:lumMod val="75000"/>
                  </a:schemeClr>
                </a:solidFill>
                <a:latin typeface="+mj-lt"/>
                <a:cs typeface="Arial MT"/>
              </a:rPr>
              <a:t>de</a:t>
            </a:r>
            <a:r>
              <a:rPr sz="1200" spc="-10">
                <a:solidFill>
                  <a:schemeClr val="tx2">
                    <a:lumMod val="75000"/>
                  </a:schemeClr>
                </a:solidFill>
                <a:latin typeface="+mj-lt"/>
                <a:cs typeface="Arial MT"/>
              </a:rPr>
              <a:t> </a:t>
            </a:r>
            <a:r>
              <a:rPr sz="1200" spc="-20">
                <a:solidFill>
                  <a:schemeClr val="tx2">
                    <a:lumMod val="75000"/>
                  </a:schemeClr>
                </a:solidFill>
                <a:latin typeface="+mj-lt"/>
                <a:cs typeface="Arial MT"/>
              </a:rPr>
              <a:t>70m²</a:t>
            </a:r>
            <a:endParaRPr lang="fr-FR" sz="1200" spc="-2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endParaRPr lang="fr-FR" sz="600" spc="-2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r>
              <a:rPr sz="1200">
                <a:solidFill>
                  <a:schemeClr val="tx2">
                    <a:lumMod val="75000"/>
                  </a:schemeClr>
                </a:solidFill>
                <a:latin typeface="+mj-lt"/>
                <a:cs typeface="Arial MT"/>
              </a:rPr>
              <a:t>Unité</a:t>
            </a:r>
            <a:r>
              <a:rPr sz="1200" spc="-15">
                <a:solidFill>
                  <a:schemeClr val="tx2">
                    <a:lumMod val="75000"/>
                  </a:schemeClr>
                </a:solidFill>
                <a:latin typeface="+mj-lt"/>
                <a:cs typeface="Arial MT"/>
              </a:rPr>
              <a:t> </a:t>
            </a:r>
            <a:r>
              <a:rPr sz="1200" dirty="0">
                <a:solidFill>
                  <a:schemeClr val="tx2">
                    <a:lumMod val="75000"/>
                  </a:schemeClr>
                </a:solidFill>
                <a:latin typeface="+mj-lt"/>
                <a:cs typeface="Arial MT"/>
              </a:rPr>
              <a:t>de</a:t>
            </a:r>
            <a:r>
              <a:rPr sz="1200" spc="-10" dirty="0">
                <a:solidFill>
                  <a:schemeClr val="tx2">
                    <a:lumMod val="75000"/>
                  </a:schemeClr>
                </a:solidFill>
                <a:latin typeface="+mj-lt"/>
                <a:cs typeface="Arial MT"/>
              </a:rPr>
              <a:t> </a:t>
            </a:r>
            <a:r>
              <a:rPr sz="1200" dirty="0">
                <a:solidFill>
                  <a:schemeClr val="tx2">
                    <a:lumMod val="75000"/>
                  </a:schemeClr>
                </a:solidFill>
                <a:latin typeface="+mj-lt"/>
                <a:cs typeface="Arial MT"/>
              </a:rPr>
              <a:t>320m²</a:t>
            </a:r>
            <a:r>
              <a:rPr sz="1200" spc="-20" dirty="0">
                <a:solidFill>
                  <a:schemeClr val="tx2">
                    <a:lumMod val="75000"/>
                  </a:schemeClr>
                </a:solidFill>
                <a:latin typeface="+mj-lt"/>
                <a:cs typeface="Arial MT"/>
              </a:rPr>
              <a:t> </a:t>
            </a:r>
            <a:r>
              <a:rPr sz="1200" dirty="0">
                <a:solidFill>
                  <a:schemeClr val="tx2">
                    <a:lumMod val="75000"/>
                  </a:schemeClr>
                </a:solidFill>
                <a:latin typeface="+mj-lt"/>
                <a:cs typeface="Arial MT"/>
              </a:rPr>
              <a:t>à</a:t>
            </a:r>
            <a:r>
              <a:rPr sz="1200" spc="-10" dirty="0">
                <a:solidFill>
                  <a:schemeClr val="tx2">
                    <a:lumMod val="75000"/>
                  </a:schemeClr>
                </a:solidFill>
                <a:latin typeface="+mj-lt"/>
                <a:cs typeface="Arial MT"/>
              </a:rPr>
              <a:t> </a:t>
            </a:r>
            <a:r>
              <a:rPr sz="1200" dirty="0">
                <a:solidFill>
                  <a:schemeClr val="tx2">
                    <a:lumMod val="75000"/>
                  </a:schemeClr>
                </a:solidFill>
                <a:latin typeface="+mj-lt"/>
                <a:cs typeface="Arial MT"/>
              </a:rPr>
              <a:t>proximité</a:t>
            </a:r>
            <a:r>
              <a:rPr sz="1200" spc="-15" dirty="0">
                <a:solidFill>
                  <a:schemeClr val="tx2">
                    <a:lumMod val="75000"/>
                  </a:schemeClr>
                </a:solidFill>
                <a:latin typeface="+mj-lt"/>
                <a:cs typeface="Arial MT"/>
              </a:rPr>
              <a:t> </a:t>
            </a:r>
            <a:r>
              <a:rPr sz="1200">
                <a:solidFill>
                  <a:schemeClr val="tx2">
                    <a:lumMod val="75000"/>
                  </a:schemeClr>
                </a:solidFill>
                <a:latin typeface="+mj-lt"/>
                <a:cs typeface="Arial MT"/>
              </a:rPr>
              <a:t>de</a:t>
            </a:r>
            <a:r>
              <a:rPr sz="1200" spc="-10">
                <a:solidFill>
                  <a:schemeClr val="tx2">
                    <a:lumMod val="75000"/>
                  </a:schemeClr>
                </a:solidFill>
                <a:latin typeface="+mj-lt"/>
                <a:cs typeface="Arial MT"/>
              </a:rPr>
              <a:t> l’HDJ</a:t>
            </a:r>
            <a:endParaRPr lang="fr-FR" sz="1200" spc="-1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endParaRPr lang="fr-FR" sz="600" spc="-1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r>
              <a:rPr lang="fr-FR" sz="1200">
                <a:solidFill>
                  <a:schemeClr val="tx2">
                    <a:lumMod val="75000"/>
                  </a:schemeClr>
                </a:solidFill>
                <a:latin typeface="+mj-lt"/>
                <a:cs typeface="Arial MT"/>
              </a:rPr>
              <a:t>Principale</a:t>
            </a:r>
            <a:r>
              <a:rPr lang="fr-FR" sz="1200" spc="-25">
                <a:solidFill>
                  <a:schemeClr val="tx2">
                    <a:lumMod val="75000"/>
                  </a:schemeClr>
                </a:solidFill>
                <a:latin typeface="+mj-lt"/>
                <a:cs typeface="Arial MT"/>
              </a:rPr>
              <a:t> </a:t>
            </a:r>
            <a:r>
              <a:rPr lang="fr-FR" sz="1200">
                <a:solidFill>
                  <a:schemeClr val="tx2">
                    <a:lumMod val="75000"/>
                  </a:schemeClr>
                </a:solidFill>
                <a:latin typeface="+mj-lt"/>
                <a:cs typeface="Arial MT"/>
              </a:rPr>
              <a:t>unité</a:t>
            </a:r>
            <a:r>
              <a:rPr lang="fr-FR" sz="1200" spc="-20">
                <a:solidFill>
                  <a:schemeClr val="tx2">
                    <a:lumMod val="75000"/>
                  </a:schemeClr>
                </a:solidFill>
                <a:latin typeface="+mj-lt"/>
                <a:cs typeface="Arial MT"/>
              </a:rPr>
              <a:t> </a:t>
            </a:r>
            <a:r>
              <a:rPr lang="fr-FR" sz="1200">
                <a:solidFill>
                  <a:schemeClr val="tx2">
                    <a:lumMod val="75000"/>
                  </a:schemeClr>
                </a:solidFill>
                <a:latin typeface="+mj-lt"/>
                <a:cs typeface="Arial MT"/>
              </a:rPr>
              <a:t>du</a:t>
            </a:r>
            <a:r>
              <a:rPr lang="fr-FR" sz="1200" spc="-20">
                <a:solidFill>
                  <a:schemeClr val="tx2">
                    <a:lumMod val="75000"/>
                  </a:schemeClr>
                </a:solidFill>
                <a:latin typeface="+mj-lt"/>
                <a:cs typeface="Arial MT"/>
              </a:rPr>
              <a:t> </a:t>
            </a:r>
            <a:r>
              <a:rPr lang="fr-FR" sz="1200">
                <a:solidFill>
                  <a:schemeClr val="tx2">
                    <a:lumMod val="75000"/>
                  </a:schemeClr>
                </a:solidFill>
                <a:latin typeface="+mj-lt"/>
                <a:cs typeface="Arial MT"/>
              </a:rPr>
              <a:t>département</a:t>
            </a:r>
            <a:r>
              <a:rPr lang="fr-FR" sz="1200" spc="-25">
                <a:solidFill>
                  <a:schemeClr val="tx2">
                    <a:lumMod val="75000"/>
                  </a:schemeClr>
                </a:solidFill>
                <a:latin typeface="+mj-lt"/>
                <a:cs typeface="Arial MT"/>
              </a:rPr>
              <a:t> </a:t>
            </a:r>
            <a:r>
              <a:rPr lang="fr-FR" sz="1200" spc="-10">
                <a:solidFill>
                  <a:schemeClr val="tx2">
                    <a:lumMod val="75000"/>
                  </a:schemeClr>
                </a:solidFill>
                <a:latin typeface="+mj-lt"/>
                <a:cs typeface="Arial MT"/>
              </a:rPr>
              <a:t>(90%)</a:t>
            </a:r>
          </a:p>
          <a:p>
            <a:pPr marL="184150" marR="5080" indent="-171450">
              <a:lnSpc>
                <a:spcPct val="125000"/>
              </a:lnSpc>
              <a:spcBef>
                <a:spcPts val="100"/>
              </a:spcBef>
              <a:buFont typeface="Wingdings" panose="05000000000000000000" pitchFamily="2" charset="2"/>
              <a:buChar char="v"/>
            </a:pPr>
            <a:endParaRPr lang="fr-FR" sz="600" spc="-1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r>
              <a:rPr sz="1200">
                <a:solidFill>
                  <a:schemeClr val="tx2">
                    <a:lumMod val="75000"/>
                  </a:schemeClr>
                </a:solidFill>
                <a:latin typeface="+mj-lt"/>
                <a:cs typeface="Arial MT"/>
              </a:rPr>
              <a:t>Zone</a:t>
            </a:r>
            <a:r>
              <a:rPr sz="1200" spc="-35">
                <a:solidFill>
                  <a:schemeClr val="tx2">
                    <a:lumMod val="75000"/>
                  </a:schemeClr>
                </a:solidFill>
                <a:latin typeface="+mj-lt"/>
                <a:cs typeface="Arial MT"/>
              </a:rPr>
              <a:t> </a:t>
            </a:r>
            <a:r>
              <a:rPr sz="1200" dirty="0">
                <a:solidFill>
                  <a:schemeClr val="tx2">
                    <a:lumMod val="75000"/>
                  </a:schemeClr>
                </a:solidFill>
                <a:latin typeface="+mj-lt"/>
                <a:cs typeface="Arial MT"/>
              </a:rPr>
              <a:t>atmosphère</a:t>
            </a:r>
            <a:r>
              <a:rPr sz="1200" spc="-30" dirty="0">
                <a:solidFill>
                  <a:schemeClr val="tx2">
                    <a:lumMod val="75000"/>
                  </a:schemeClr>
                </a:solidFill>
                <a:latin typeface="+mj-lt"/>
                <a:cs typeface="Arial MT"/>
              </a:rPr>
              <a:t> </a:t>
            </a:r>
            <a:r>
              <a:rPr sz="1200" dirty="0">
                <a:solidFill>
                  <a:schemeClr val="tx2">
                    <a:lumMod val="75000"/>
                  </a:schemeClr>
                </a:solidFill>
                <a:latin typeface="+mj-lt"/>
                <a:cs typeface="Arial MT"/>
              </a:rPr>
              <a:t>contrôlée</a:t>
            </a:r>
            <a:r>
              <a:rPr sz="1200" spc="-30" dirty="0">
                <a:solidFill>
                  <a:schemeClr val="tx2">
                    <a:lumMod val="75000"/>
                  </a:schemeClr>
                </a:solidFill>
                <a:latin typeface="+mj-lt"/>
                <a:cs typeface="Arial MT"/>
              </a:rPr>
              <a:t> </a:t>
            </a:r>
            <a:r>
              <a:rPr sz="1200" dirty="0">
                <a:solidFill>
                  <a:schemeClr val="tx2">
                    <a:lumMod val="75000"/>
                  </a:schemeClr>
                </a:solidFill>
                <a:latin typeface="+mj-lt"/>
                <a:cs typeface="Arial MT"/>
              </a:rPr>
              <a:t>classe</a:t>
            </a:r>
            <a:r>
              <a:rPr sz="1200" spc="-30" dirty="0">
                <a:solidFill>
                  <a:schemeClr val="tx2">
                    <a:lumMod val="75000"/>
                  </a:schemeClr>
                </a:solidFill>
                <a:latin typeface="+mj-lt"/>
                <a:cs typeface="Arial MT"/>
              </a:rPr>
              <a:t> </a:t>
            </a:r>
            <a:r>
              <a:rPr sz="1200" spc="-50">
                <a:solidFill>
                  <a:schemeClr val="tx2">
                    <a:lumMod val="75000"/>
                  </a:schemeClr>
                </a:solidFill>
                <a:latin typeface="+mj-lt"/>
                <a:cs typeface="Arial MT"/>
              </a:rPr>
              <a:t>D </a:t>
            </a:r>
            <a:endParaRPr lang="fr-FR" sz="1200" spc="-5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endParaRPr lang="fr-FR" sz="600" spc="-50" dirty="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r>
              <a:rPr sz="1200">
                <a:solidFill>
                  <a:schemeClr val="tx2">
                    <a:lumMod val="75000"/>
                  </a:schemeClr>
                </a:solidFill>
                <a:latin typeface="+mj-lt"/>
                <a:cs typeface="Arial MT"/>
              </a:rPr>
              <a:t>4</a:t>
            </a:r>
            <a:r>
              <a:rPr sz="1200" spc="-10">
                <a:solidFill>
                  <a:schemeClr val="tx2">
                    <a:lumMod val="75000"/>
                  </a:schemeClr>
                </a:solidFill>
                <a:latin typeface="+mj-lt"/>
                <a:cs typeface="Arial MT"/>
              </a:rPr>
              <a:t> </a:t>
            </a:r>
            <a:r>
              <a:rPr sz="1200">
                <a:solidFill>
                  <a:schemeClr val="tx2">
                    <a:lumMod val="75000"/>
                  </a:schemeClr>
                </a:solidFill>
                <a:latin typeface="+mj-lt"/>
                <a:cs typeface="Arial MT"/>
              </a:rPr>
              <a:t>isolateurs</a:t>
            </a:r>
            <a:r>
              <a:rPr sz="1200" spc="-15">
                <a:solidFill>
                  <a:schemeClr val="tx2">
                    <a:lumMod val="75000"/>
                  </a:schemeClr>
                </a:solidFill>
                <a:latin typeface="+mj-lt"/>
                <a:cs typeface="Arial MT"/>
              </a:rPr>
              <a:t> </a:t>
            </a:r>
            <a:r>
              <a:rPr sz="1200" spc="-20">
                <a:solidFill>
                  <a:schemeClr val="tx2">
                    <a:lumMod val="75000"/>
                  </a:schemeClr>
                </a:solidFill>
                <a:latin typeface="+mj-lt"/>
                <a:cs typeface="Arial MT"/>
              </a:rPr>
              <a:t>-</a:t>
            </a:r>
            <a:r>
              <a:rPr lang="fr-FR" sz="1200" spc="-20">
                <a:solidFill>
                  <a:schemeClr val="tx2">
                    <a:lumMod val="75000"/>
                  </a:schemeClr>
                </a:solidFill>
                <a:latin typeface="+mj-lt"/>
                <a:cs typeface="Arial MT"/>
              </a:rPr>
              <a:t> </a:t>
            </a:r>
            <a:r>
              <a:rPr sz="1200">
                <a:solidFill>
                  <a:schemeClr val="tx2">
                    <a:lumMod val="75000"/>
                  </a:schemeClr>
                </a:solidFill>
                <a:latin typeface="+mj-lt"/>
                <a:cs typeface="Arial MT"/>
              </a:rPr>
              <a:t>7</a:t>
            </a:r>
            <a:r>
              <a:rPr sz="1200" spc="-10">
                <a:solidFill>
                  <a:schemeClr val="tx2">
                    <a:lumMod val="75000"/>
                  </a:schemeClr>
                </a:solidFill>
                <a:latin typeface="+mj-lt"/>
                <a:cs typeface="Arial MT"/>
              </a:rPr>
              <a:t> </a:t>
            </a:r>
            <a:r>
              <a:rPr sz="1200" dirty="0">
                <a:solidFill>
                  <a:schemeClr val="tx2">
                    <a:lumMod val="75000"/>
                  </a:schemeClr>
                </a:solidFill>
                <a:latin typeface="+mj-lt"/>
                <a:cs typeface="Arial MT"/>
              </a:rPr>
              <a:t>postes</a:t>
            </a:r>
            <a:r>
              <a:rPr sz="1200" spc="-10" dirty="0">
                <a:solidFill>
                  <a:schemeClr val="tx2">
                    <a:lumMod val="75000"/>
                  </a:schemeClr>
                </a:solidFill>
                <a:latin typeface="+mj-lt"/>
                <a:cs typeface="Arial MT"/>
              </a:rPr>
              <a:t> </a:t>
            </a:r>
            <a:r>
              <a:rPr sz="1200">
                <a:solidFill>
                  <a:schemeClr val="tx2">
                    <a:lumMod val="75000"/>
                  </a:schemeClr>
                </a:solidFill>
                <a:latin typeface="+mj-lt"/>
                <a:cs typeface="Arial MT"/>
              </a:rPr>
              <a:t>de</a:t>
            </a:r>
            <a:r>
              <a:rPr sz="1200" spc="-10">
                <a:solidFill>
                  <a:schemeClr val="tx2">
                    <a:lumMod val="75000"/>
                  </a:schemeClr>
                </a:solidFill>
                <a:latin typeface="+mj-lt"/>
                <a:cs typeface="Arial MT"/>
              </a:rPr>
              <a:t> travail</a:t>
            </a:r>
            <a:endParaRPr lang="fr-FR" sz="1200" spc="-10">
              <a:solidFill>
                <a:schemeClr val="tx2">
                  <a:lumMod val="75000"/>
                </a:schemeClr>
              </a:solidFill>
              <a:latin typeface="+mj-lt"/>
              <a:cs typeface="Arial MT"/>
            </a:endParaRPr>
          </a:p>
          <a:p>
            <a:pPr marL="12700" marR="5080">
              <a:lnSpc>
                <a:spcPct val="125000"/>
              </a:lnSpc>
              <a:spcBef>
                <a:spcPts val="100"/>
              </a:spcBef>
            </a:pPr>
            <a:endParaRPr lang="fr-FR" sz="600" spc="-10" dirty="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r>
              <a:rPr sz="1200">
                <a:solidFill>
                  <a:schemeClr val="tx2">
                    <a:lumMod val="75000"/>
                  </a:schemeClr>
                </a:solidFill>
                <a:latin typeface="+mj-lt"/>
                <a:cs typeface="Arial MT"/>
              </a:rPr>
              <a:t>Système</a:t>
            </a:r>
            <a:r>
              <a:rPr sz="1200" spc="-30">
                <a:solidFill>
                  <a:schemeClr val="tx2">
                    <a:lumMod val="75000"/>
                  </a:schemeClr>
                </a:solidFill>
                <a:latin typeface="+mj-lt"/>
                <a:cs typeface="Arial MT"/>
              </a:rPr>
              <a:t> </a:t>
            </a:r>
            <a:r>
              <a:rPr sz="1200" dirty="0">
                <a:solidFill>
                  <a:schemeClr val="tx2">
                    <a:lumMod val="75000"/>
                  </a:schemeClr>
                </a:solidFill>
                <a:latin typeface="+mj-lt"/>
                <a:cs typeface="Arial MT"/>
              </a:rPr>
              <a:t>de</a:t>
            </a:r>
            <a:r>
              <a:rPr sz="1200" spc="-25" dirty="0">
                <a:solidFill>
                  <a:schemeClr val="tx2">
                    <a:lumMod val="75000"/>
                  </a:schemeClr>
                </a:solidFill>
                <a:latin typeface="+mj-lt"/>
                <a:cs typeface="Arial MT"/>
              </a:rPr>
              <a:t> </a:t>
            </a:r>
            <a:r>
              <a:rPr sz="1200">
                <a:solidFill>
                  <a:schemeClr val="tx2">
                    <a:lumMod val="75000"/>
                  </a:schemeClr>
                </a:solidFill>
                <a:latin typeface="+mj-lt"/>
                <a:cs typeface="Arial MT"/>
              </a:rPr>
              <a:t>contrôle</a:t>
            </a:r>
            <a:r>
              <a:rPr sz="1200" spc="-30">
                <a:solidFill>
                  <a:schemeClr val="tx2">
                    <a:lumMod val="75000"/>
                  </a:schemeClr>
                </a:solidFill>
                <a:latin typeface="+mj-lt"/>
                <a:cs typeface="Arial MT"/>
              </a:rPr>
              <a:t> </a:t>
            </a:r>
            <a:r>
              <a:rPr lang="fr-FR" sz="1200">
                <a:solidFill>
                  <a:schemeClr val="tx2">
                    <a:lumMod val="75000"/>
                  </a:schemeClr>
                </a:solidFill>
                <a:latin typeface="+mj-lt"/>
                <a:cs typeface="Arial MT"/>
              </a:rPr>
              <a:t>vidéonumérique </a:t>
            </a:r>
            <a:r>
              <a:rPr sz="1200">
                <a:solidFill>
                  <a:schemeClr val="tx2">
                    <a:lumMod val="75000"/>
                  </a:schemeClr>
                </a:solidFill>
                <a:latin typeface="+mj-lt"/>
                <a:cs typeface="Arial MT"/>
              </a:rPr>
              <a:t>Drugcam</a:t>
            </a:r>
            <a:r>
              <a:rPr lang="fr-FR" sz="1200">
                <a:solidFill>
                  <a:schemeClr val="tx2">
                    <a:lumMod val="75000"/>
                  </a:schemeClr>
                </a:solidFill>
                <a:latin typeface="+mj-lt"/>
                <a:cs typeface="Calibri" panose="020F0502020204030204" pitchFamily="34" charset="0"/>
              </a:rPr>
              <a:t>®</a:t>
            </a:r>
          </a:p>
          <a:p>
            <a:pPr marL="12700" marR="5080">
              <a:lnSpc>
                <a:spcPct val="125000"/>
              </a:lnSpc>
              <a:spcBef>
                <a:spcPts val="100"/>
              </a:spcBef>
            </a:pPr>
            <a:endParaRPr lang="fr-FR" sz="600" spc="-1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r>
              <a:rPr lang="fr-FR" sz="1200" spc="-10">
                <a:solidFill>
                  <a:schemeClr val="tx2">
                    <a:lumMod val="75000"/>
                  </a:schemeClr>
                </a:solidFill>
                <a:latin typeface="+mj-lt"/>
                <a:cs typeface="Arial MT"/>
              </a:rPr>
              <a:t>Doses standardisées</a:t>
            </a:r>
          </a:p>
          <a:p>
            <a:pPr marL="12700" marR="5080">
              <a:lnSpc>
                <a:spcPct val="125000"/>
              </a:lnSpc>
              <a:spcBef>
                <a:spcPts val="100"/>
              </a:spcBef>
            </a:pPr>
            <a:endParaRPr lang="fr-FR" sz="600" spc="-10">
              <a:solidFill>
                <a:schemeClr val="tx2">
                  <a:lumMod val="75000"/>
                </a:schemeClr>
              </a:solidFill>
              <a:latin typeface="+mj-lt"/>
              <a:cs typeface="Arial MT"/>
            </a:endParaRPr>
          </a:p>
          <a:p>
            <a:pPr marL="184150" marR="5080" indent="-171450">
              <a:lnSpc>
                <a:spcPct val="125000"/>
              </a:lnSpc>
              <a:spcBef>
                <a:spcPts val="100"/>
              </a:spcBef>
              <a:buFont typeface="Wingdings" panose="05000000000000000000" pitchFamily="2" charset="2"/>
              <a:buChar char="v"/>
            </a:pPr>
            <a:r>
              <a:rPr lang="fr-FR" sz="1200" spc="-10">
                <a:solidFill>
                  <a:schemeClr val="tx2">
                    <a:lumMod val="75000"/>
                  </a:schemeClr>
                </a:solidFill>
                <a:latin typeface="+mj-lt"/>
                <a:cs typeface="Arial MT"/>
              </a:rPr>
              <a:t>Certifiée ISO 9001</a:t>
            </a:r>
            <a:endParaRPr sz="1200" dirty="0">
              <a:solidFill>
                <a:schemeClr val="tx2">
                  <a:lumMod val="75000"/>
                </a:schemeClr>
              </a:solidFill>
              <a:latin typeface="+mj-lt"/>
              <a:cs typeface="Arial MT"/>
            </a:endParaRPr>
          </a:p>
        </p:txBody>
      </p:sp>
      <p:sp>
        <p:nvSpPr>
          <p:cNvPr id="4" name="Flèche : pentagone 3">
            <a:extLst>
              <a:ext uri="{FF2B5EF4-FFF2-40B4-BE49-F238E27FC236}">
                <a16:creationId xmlns:a16="http://schemas.microsoft.com/office/drawing/2014/main" id="{0F38FDFA-F88F-490C-958C-404D376298B7}"/>
              </a:ext>
            </a:extLst>
          </p:cNvPr>
          <p:cNvSpPr/>
          <p:nvPr/>
        </p:nvSpPr>
        <p:spPr>
          <a:xfrm>
            <a:off x="142547" y="899894"/>
            <a:ext cx="7416824" cy="681687"/>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4" name="Groupe 23">
            <a:extLst>
              <a:ext uri="{FF2B5EF4-FFF2-40B4-BE49-F238E27FC236}">
                <a16:creationId xmlns:a16="http://schemas.microsoft.com/office/drawing/2014/main" id="{468E4C11-4C02-0BF7-4373-DEDFB07B1A76}"/>
              </a:ext>
            </a:extLst>
          </p:cNvPr>
          <p:cNvGrpSpPr/>
          <p:nvPr/>
        </p:nvGrpSpPr>
        <p:grpSpPr>
          <a:xfrm>
            <a:off x="191934" y="868408"/>
            <a:ext cx="8574693" cy="621460"/>
            <a:chOff x="640587" y="5116850"/>
            <a:chExt cx="8574693" cy="621460"/>
          </a:xfrm>
        </p:grpSpPr>
        <p:pic>
          <p:nvPicPr>
            <p:cNvPr id="25" name="object 11">
              <a:extLst>
                <a:ext uri="{FF2B5EF4-FFF2-40B4-BE49-F238E27FC236}">
                  <a16:creationId xmlns:a16="http://schemas.microsoft.com/office/drawing/2014/main" id="{97D2E138-65E4-F4DC-71CC-AAE804704D0B}"/>
                </a:ext>
              </a:extLst>
            </p:cNvPr>
            <p:cNvPicPr/>
            <p:nvPr/>
          </p:nvPicPr>
          <p:blipFill>
            <a:blip r:embed="rId5" cstate="print"/>
            <a:stretch>
              <a:fillRect/>
            </a:stretch>
          </p:blipFill>
          <p:spPr>
            <a:xfrm>
              <a:off x="983646" y="5380032"/>
              <a:ext cx="379390" cy="358278"/>
            </a:xfrm>
            <a:prstGeom prst="rect">
              <a:avLst/>
            </a:prstGeom>
          </p:spPr>
        </p:pic>
        <p:pic>
          <p:nvPicPr>
            <p:cNvPr id="26" name="object 12">
              <a:extLst>
                <a:ext uri="{FF2B5EF4-FFF2-40B4-BE49-F238E27FC236}">
                  <a16:creationId xmlns:a16="http://schemas.microsoft.com/office/drawing/2014/main" id="{49232E87-5322-D766-F767-2A7539AA7312}"/>
                </a:ext>
              </a:extLst>
            </p:cNvPr>
            <p:cNvPicPr/>
            <p:nvPr/>
          </p:nvPicPr>
          <p:blipFill>
            <a:blip r:embed="rId6" cstate="print"/>
            <a:stretch>
              <a:fillRect/>
            </a:stretch>
          </p:blipFill>
          <p:spPr>
            <a:xfrm>
              <a:off x="2327567" y="5380032"/>
              <a:ext cx="460244" cy="339795"/>
            </a:xfrm>
            <a:prstGeom prst="rect">
              <a:avLst/>
            </a:prstGeom>
          </p:spPr>
        </p:pic>
        <p:pic>
          <p:nvPicPr>
            <p:cNvPr id="27" name="object 13">
              <a:extLst>
                <a:ext uri="{FF2B5EF4-FFF2-40B4-BE49-F238E27FC236}">
                  <a16:creationId xmlns:a16="http://schemas.microsoft.com/office/drawing/2014/main" id="{1C62F2C7-8795-5334-6747-D6F1051AA594}"/>
                </a:ext>
              </a:extLst>
            </p:cNvPr>
            <p:cNvPicPr/>
            <p:nvPr/>
          </p:nvPicPr>
          <p:blipFill>
            <a:blip r:embed="rId7" cstate="print"/>
            <a:stretch>
              <a:fillRect/>
            </a:stretch>
          </p:blipFill>
          <p:spPr>
            <a:xfrm>
              <a:off x="4914256" y="5380032"/>
              <a:ext cx="379390" cy="351907"/>
            </a:xfrm>
            <a:prstGeom prst="rect">
              <a:avLst/>
            </a:prstGeom>
          </p:spPr>
        </p:pic>
        <p:pic>
          <p:nvPicPr>
            <p:cNvPr id="28" name="object 14">
              <a:extLst>
                <a:ext uri="{FF2B5EF4-FFF2-40B4-BE49-F238E27FC236}">
                  <a16:creationId xmlns:a16="http://schemas.microsoft.com/office/drawing/2014/main" id="{02D3D718-7677-897D-88E7-B80717E46A3C}"/>
                </a:ext>
              </a:extLst>
            </p:cNvPr>
            <p:cNvPicPr/>
            <p:nvPr/>
          </p:nvPicPr>
          <p:blipFill>
            <a:blip r:embed="rId8" cstate="print"/>
            <a:stretch>
              <a:fillRect/>
            </a:stretch>
          </p:blipFill>
          <p:spPr>
            <a:xfrm>
              <a:off x="3522220" y="5380032"/>
              <a:ext cx="460244" cy="339795"/>
            </a:xfrm>
            <a:prstGeom prst="rect">
              <a:avLst/>
            </a:prstGeom>
          </p:spPr>
        </p:pic>
        <p:pic>
          <p:nvPicPr>
            <p:cNvPr id="29" name="object 15">
              <a:extLst>
                <a:ext uri="{FF2B5EF4-FFF2-40B4-BE49-F238E27FC236}">
                  <a16:creationId xmlns:a16="http://schemas.microsoft.com/office/drawing/2014/main" id="{769DAE29-3E84-E371-85AB-CEDFC371DFB1}"/>
                </a:ext>
              </a:extLst>
            </p:cNvPr>
            <p:cNvPicPr/>
            <p:nvPr/>
          </p:nvPicPr>
          <p:blipFill>
            <a:blip r:embed="rId9" cstate="print"/>
            <a:stretch>
              <a:fillRect/>
            </a:stretch>
          </p:blipFill>
          <p:spPr>
            <a:xfrm>
              <a:off x="6644045" y="5380032"/>
              <a:ext cx="464948" cy="339795"/>
            </a:xfrm>
            <a:prstGeom prst="rect">
              <a:avLst/>
            </a:prstGeom>
          </p:spPr>
        </p:pic>
        <p:sp>
          <p:nvSpPr>
            <p:cNvPr id="30" name="object 16">
              <a:extLst>
                <a:ext uri="{FF2B5EF4-FFF2-40B4-BE49-F238E27FC236}">
                  <a16:creationId xmlns:a16="http://schemas.microsoft.com/office/drawing/2014/main" id="{4057DD1C-6FD1-30C2-D32A-F9DFAA6E05F1}"/>
                </a:ext>
              </a:extLst>
            </p:cNvPr>
            <p:cNvSpPr txBox="1"/>
            <p:nvPr/>
          </p:nvSpPr>
          <p:spPr>
            <a:xfrm>
              <a:off x="640587" y="5166913"/>
              <a:ext cx="1715770" cy="197490"/>
            </a:xfrm>
            <a:prstGeom prst="rect">
              <a:avLst/>
            </a:prstGeom>
          </p:spPr>
          <p:txBody>
            <a:bodyPr vert="horz" wrap="square" lIns="0" tIns="12700" rIns="0" bIns="0" rtlCol="0">
              <a:spAutoFit/>
            </a:bodyPr>
            <a:lstStyle/>
            <a:p>
              <a:pPr marL="12700">
                <a:spcBef>
                  <a:spcPts val="100"/>
                </a:spcBef>
              </a:pPr>
              <a:r>
                <a:rPr sz="1200" b="1" kern="0" dirty="0">
                  <a:solidFill>
                    <a:schemeClr val="bg1"/>
                  </a:solidFill>
                  <a:uFill>
                    <a:solidFill>
                      <a:srgbClr val="005586"/>
                    </a:solidFill>
                  </a:uFill>
                  <a:latin typeface="+mj-lt"/>
                  <a:cs typeface="Arial MT"/>
                </a:rPr>
                <a:t>Oncologie</a:t>
              </a:r>
              <a:r>
                <a:rPr sz="1200" b="1" kern="0" spc="-20" dirty="0">
                  <a:solidFill>
                    <a:schemeClr val="bg1"/>
                  </a:solidFill>
                  <a:uFill>
                    <a:solidFill>
                      <a:srgbClr val="005586"/>
                    </a:solidFill>
                  </a:uFill>
                  <a:latin typeface="+mj-lt"/>
                  <a:cs typeface="Arial MT"/>
                </a:rPr>
                <a:t> </a:t>
              </a:r>
              <a:r>
                <a:rPr sz="1200" b="1" kern="0" spc="-10" dirty="0">
                  <a:solidFill>
                    <a:schemeClr val="bg1"/>
                  </a:solidFill>
                  <a:uFill>
                    <a:solidFill>
                      <a:srgbClr val="005586"/>
                    </a:solidFill>
                  </a:uFill>
                  <a:latin typeface="+mj-lt"/>
                  <a:cs typeface="Arial MT"/>
                </a:rPr>
                <a:t>solide</a:t>
              </a:r>
              <a:endParaRPr sz="1200" b="1" kern="0" dirty="0">
                <a:solidFill>
                  <a:schemeClr val="bg1"/>
                </a:solidFill>
                <a:latin typeface="+mj-lt"/>
                <a:cs typeface="Arial MT"/>
              </a:endParaRPr>
            </a:p>
          </p:txBody>
        </p:sp>
        <p:sp>
          <p:nvSpPr>
            <p:cNvPr id="31" name="object 17">
              <a:extLst>
                <a:ext uri="{FF2B5EF4-FFF2-40B4-BE49-F238E27FC236}">
                  <a16:creationId xmlns:a16="http://schemas.microsoft.com/office/drawing/2014/main" id="{7880EC13-434D-3340-4B13-2BDD5A5A7134}"/>
                </a:ext>
              </a:extLst>
            </p:cNvPr>
            <p:cNvSpPr txBox="1"/>
            <p:nvPr/>
          </p:nvSpPr>
          <p:spPr>
            <a:xfrm>
              <a:off x="2101952" y="5169554"/>
              <a:ext cx="1309370" cy="197490"/>
            </a:xfrm>
            <a:prstGeom prst="rect">
              <a:avLst/>
            </a:prstGeom>
          </p:spPr>
          <p:txBody>
            <a:bodyPr vert="horz" wrap="square" lIns="0" tIns="12700" rIns="0" bIns="0" rtlCol="0">
              <a:spAutoFit/>
            </a:bodyPr>
            <a:lstStyle/>
            <a:p>
              <a:pPr marL="12700">
                <a:spcBef>
                  <a:spcPts val="100"/>
                </a:spcBef>
              </a:pPr>
              <a:r>
                <a:rPr sz="1200" b="1" kern="0" spc="-10" dirty="0">
                  <a:solidFill>
                    <a:schemeClr val="bg1"/>
                  </a:solidFill>
                  <a:uFill>
                    <a:solidFill>
                      <a:srgbClr val="005586"/>
                    </a:solidFill>
                  </a:uFill>
                  <a:latin typeface="+mj-lt"/>
                  <a:cs typeface="Arial MT"/>
                </a:rPr>
                <a:t>Hématologie</a:t>
              </a:r>
              <a:endParaRPr sz="1200" b="1" kern="0" dirty="0">
                <a:solidFill>
                  <a:schemeClr val="bg1"/>
                </a:solidFill>
                <a:latin typeface="+mj-lt"/>
                <a:cs typeface="Arial MT"/>
              </a:endParaRPr>
            </a:p>
          </p:txBody>
        </p:sp>
        <p:sp>
          <p:nvSpPr>
            <p:cNvPr id="32" name="object 18">
              <a:extLst>
                <a:ext uri="{FF2B5EF4-FFF2-40B4-BE49-F238E27FC236}">
                  <a16:creationId xmlns:a16="http://schemas.microsoft.com/office/drawing/2014/main" id="{EDA028A7-4B6D-DF98-98E8-9578171677F0}"/>
                </a:ext>
              </a:extLst>
            </p:cNvPr>
            <p:cNvSpPr txBox="1"/>
            <p:nvPr/>
          </p:nvSpPr>
          <p:spPr>
            <a:xfrm>
              <a:off x="3398096" y="5171975"/>
              <a:ext cx="927735" cy="197490"/>
            </a:xfrm>
            <a:prstGeom prst="rect">
              <a:avLst/>
            </a:prstGeom>
          </p:spPr>
          <p:txBody>
            <a:bodyPr vert="horz" wrap="square" lIns="0" tIns="12700" rIns="0" bIns="0" rtlCol="0">
              <a:spAutoFit/>
            </a:bodyPr>
            <a:lstStyle/>
            <a:p>
              <a:pPr marL="12700">
                <a:spcBef>
                  <a:spcPts val="100"/>
                </a:spcBef>
              </a:pPr>
              <a:r>
                <a:rPr sz="1200" b="1" kern="0" spc="-10" dirty="0">
                  <a:solidFill>
                    <a:schemeClr val="bg1"/>
                  </a:solidFill>
                  <a:uFill>
                    <a:solidFill>
                      <a:srgbClr val="005586"/>
                    </a:solidFill>
                  </a:uFill>
                  <a:latin typeface="+mj-lt"/>
                  <a:cs typeface="Arial MT"/>
                </a:rPr>
                <a:t>Pédiatrie</a:t>
              </a:r>
              <a:endParaRPr sz="1200" b="1" kern="0" dirty="0">
                <a:solidFill>
                  <a:schemeClr val="bg1"/>
                </a:solidFill>
                <a:latin typeface="+mj-lt"/>
                <a:cs typeface="Arial MT"/>
              </a:endParaRPr>
            </a:p>
          </p:txBody>
        </p:sp>
        <p:sp>
          <p:nvSpPr>
            <p:cNvPr id="33" name="object 19">
              <a:extLst>
                <a:ext uri="{FF2B5EF4-FFF2-40B4-BE49-F238E27FC236}">
                  <a16:creationId xmlns:a16="http://schemas.microsoft.com/office/drawing/2014/main" id="{AA190586-B30D-6E90-255F-2FF85DBF0EFD}"/>
                </a:ext>
              </a:extLst>
            </p:cNvPr>
            <p:cNvSpPr txBox="1"/>
            <p:nvPr/>
          </p:nvSpPr>
          <p:spPr>
            <a:xfrm>
              <a:off x="6182575" y="5116850"/>
              <a:ext cx="3032705" cy="255455"/>
            </a:xfrm>
            <a:prstGeom prst="rect">
              <a:avLst/>
            </a:prstGeom>
          </p:spPr>
          <p:txBody>
            <a:bodyPr vert="horz" wrap="square" lIns="0" tIns="12700" rIns="0" bIns="0" rtlCol="0">
              <a:spAutoFit/>
            </a:bodyPr>
            <a:lstStyle/>
            <a:p>
              <a:pPr marL="12700">
                <a:lnSpc>
                  <a:spcPts val="2130"/>
                </a:lnSpc>
                <a:spcBef>
                  <a:spcPts val="100"/>
                </a:spcBef>
              </a:pPr>
              <a:r>
                <a:rPr sz="1200" b="1" kern="0">
                  <a:solidFill>
                    <a:schemeClr val="bg1"/>
                  </a:solidFill>
                  <a:uFill>
                    <a:solidFill>
                      <a:srgbClr val="005586"/>
                    </a:solidFill>
                  </a:uFill>
                  <a:latin typeface="+mj-lt"/>
                  <a:cs typeface="Arial MT"/>
                </a:rPr>
                <a:t>Hors</a:t>
              </a:r>
              <a:r>
                <a:rPr sz="1200" b="1" kern="0" spc="-25">
                  <a:solidFill>
                    <a:schemeClr val="bg1"/>
                  </a:solidFill>
                  <a:uFill>
                    <a:solidFill>
                      <a:srgbClr val="005586"/>
                    </a:solidFill>
                  </a:uFill>
                  <a:latin typeface="+mj-lt"/>
                  <a:cs typeface="Arial MT"/>
                </a:rPr>
                <a:t> </a:t>
              </a:r>
              <a:r>
                <a:rPr sz="1200" b="1" kern="0" spc="-10">
                  <a:solidFill>
                    <a:schemeClr val="bg1"/>
                  </a:solidFill>
                  <a:uFill>
                    <a:solidFill>
                      <a:srgbClr val="005586"/>
                    </a:solidFill>
                  </a:uFill>
                  <a:latin typeface="+mj-lt"/>
                  <a:cs typeface="Arial MT"/>
                </a:rPr>
                <a:t>cancérologie</a:t>
              </a:r>
              <a:endParaRPr sz="1200" b="1" kern="0" dirty="0">
                <a:solidFill>
                  <a:schemeClr val="bg1"/>
                </a:solidFill>
                <a:latin typeface="+mj-lt"/>
                <a:cs typeface="Arial MT"/>
              </a:endParaRPr>
            </a:p>
          </p:txBody>
        </p:sp>
        <p:sp>
          <p:nvSpPr>
            <p:cNvPr id="34" name="object 20">
              <a:extLst>
                <a:ext uri="{FF2B5EF4-FFF2-40B4-BE49-F238E27FC236}">
                  <a16:creationId xmlns:a16="http://schemas.microsoft.com/office/drawing/2014/main" id="{0BDC95A5-DDC8-A6E8-1BF1-FD5DABCEA5A0}"/>
                </a:ext>
              </a:extLst>
            </p:cNvPr>
            <p:cNvSpPr txBox="1"/>
            <p:nvPr/>
          </p:nvSpPr>
          <p:spPr>
            <a:xfrm>
              <a:off x="4405658" y="5177521"/>
              <a:ext cx="1969770" cy="197490"/>
            </a:xfrm>
            <a:prstGeom prst="rect">
              <a:avLst/>
            </a:prstGeom>
          </p:spPr>
          <p:txBody>
            <a:bodyPr vert="horz" wrap="square" lIns="0" tIns="12700" rIns="0" bIns="0" rtlCol="0">
              <a:spAutoFit/>
            </a:bodyPr>
            <a:lstStyle/>
            <a:p>
              <a:pPr marL="12700">
                <a:spcBef>
                  <a:spcPts val="100"/>
                </a:spcBef>
              </a:pPr>
              <a:r>
                <a:rPr sz="1200" b="1" kern="0" dirty="0">
                  <a:solidFill>
                    <a:schemeClr val="bg1"/>
                  </a:solidFill>
                  <a:uFill>
                    <a:solidFill>
                      <a:srgbClr val="005586"/>
                    </a:solidFill>
                  </a:uFill>
                  <a:latin typeface="+mj-lt"/>
                  <a:cs typeface="Arial MT"/>
                </a:rPr>
                <a:t>Recherche</a:t>
              </a:r>
              <a:r>
                <a:rPr sz="1200" b="1" kern="0" spc="-30" dirty="0">
                  <a:solidFill>
                    <a:schemeClr val="bg1"/>
                  </a:solidFill>
                  <a:uFill>
                    <a:solidFill>
                      <a:srgbClr val="005586"/>
                    </a:solidFill>
                  </a:uFill>
                  <a:latin typeface="+mj-lt"/>
                  <a:cs typeface="Arial MT"/>
                </a:rPr>
                <a:t> </a:t>
              </a:r>
              <a:r>
                <a:rPr sz="1200" b="1" kern="0" spc="-10" dirty="0">
                  <a:solidFill>
                    <a:schemeClr val="bg1"/>
                  </a:solidFill>
                  <a:uFill>
                    <a:solidFill>
                      <a:srgbClr val="005586"/>
                    </a:solidFill>
                  </a:uFill>
                  <a:latin typeface="+mj-lt"/>
                  <a:cs typeface="Arial MT"/>
                </a:rPr>
                <a:t>clinique</a:t>
              </a:r>
              <a:endParaRPr sz="1200" b="1" kern="0" dirty="0">
                <a:solidFill>
                  <a:schemeClr val="bg1"/>
                </a:solidFill>
                <a:latin typeface="+mj-lt"/>
                <a:cs typeface="Arial MT"/>
              </a:endParaRPr>
            </a:p>
          </p:txBody>
        </p:sp>
      </p:grpSp>
      <p:sp>
        <p:nvSpPr>
          <p:cNvPr id="35" name="Titre 1">
            <a:extLst>
              <a:ext uri="{FF2B5EF4-FFF2-40B4-BE49-F238E27FC236}">
                <a16:creationId xmlns:a16="http://schemas.microsoft.com/office/drawing/2014/main" id="{A3B602A6-6CEB-4EB9-8151-930D7C5920E5}"/>
              </a:ext>
            </a:extLst>
          </p:cNvPr>
          <p:cNvSpPr txBox="1">
            <a:spLocks/>
          </p:cNvSpPr>
          <p:nvPr/>
        </p:nvSpPr>
        <p:spPr>
          <a:xfrm>
            <a:off x="457200" y="267494"/>
            <a:ext cx="8229600" cy="6517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a:solidFill>
                  <a:schemeClr val="tx2">
                    <a:lumMod val="75000"/>
                  </a:schemeClr>
                </a:solidFill>
              </a:rPr>
              <a:t>L’unité</a:t>
            </a:r>
            <a:endParaRPr lang="fr-FR" sz="3200" dirty="0">
              <a:solidFill>
                <a:schemeClr val="tx2">
                  <a:lumMod val="75000"/>
                </a:schemeClr>
              </a:solidFill>
            </a:endParaRPr>
          </a:p>
        </p:txBody>
      </p:sp>
      <p:grpSp>
        <p:nvGrpSpPr>
          <p:cNvPr id="36" name="Groupe 35">
            <a:extLst>
              <a:ext uri="{FF2B5EF4-FFF2-40B4-BE49-F238E27FC236}">
                <a16:creationId xmlns:a16="http://schemas.microsoft.com/office/drawing/2014/main" id="{195CAE4D-8D5B-4807-94D7-E14AF5C4C1A6}"/>
              </a:ext>
            </a:extLst>
          </p:cNvPr>
          <p:cNvGrpSpPr/>
          <p:nvPr/>
        </p:nvGrpSpPr>
        <p:grpSpPr>
          <a:xfrm>
            <a:off x="361953" y="4855279"/>
            <a:ext cx="7864614" cy="207785"/>
            <a:chOff x="361953" y="4855279"/>
            <a:chExt cx="7864614" cy="207785"/>
          </a:xfrm>
        </p:grpSpPr>
        <p:sp>
          <p:nvSpPr>
            <p:cNvPr id="37" name="Flèche : chevron 36">
              <a:extLst>
                <a:ext uri="{FF2B5EF4-FFF2-40B4-BE49-F238E27FC236}">
                  <a16:creationId xmlns:a16="http://schemas.microsoft.com/office/drawing/2014/main" id="{88152837-19A6-440E-8F61-F6D789DB7344}"/>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38" name="Flèche : chevron 37">
              <a:extLst>
                <a:ext uri="{FF2B5EF4-FFF2-40B4-BE49-F238E27FC236}">
                  <a16:creationId xmlns:a16="http://schemas.microsoft.com/office/drawing/2014/main" id="{FA7E0FC8-36B6-464A-BA04-E2B268E424E3}"/>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39" name="Flèche : chevron 38">
              <a:extLst>
                <a:ext uri="{FF2B5EF4-FFF2-40B4-BE49-F238E27FC236}">
                  <a16:creationId xmlns:a16="http://schemas.microsoft.com/office/drawing/2014/main" id="{9C5CA22C-B182-4A1F-B046-6F66E37F2C75}"/>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40" name="Flèche : chevron 39">
              <a:extLst>
                <a:ext uri="{FF2B5EF4-FFF2-40B4-BE49-F238E27FC236}">
                  <a16:creationId xmlns:a16="http://schemas.microsoft.com/office/drawing/2014/main" id="{CF2625B2-333F-4706-8CFD-06C78317E122}"/>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189127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ADE33A41-4730-A80C-E452-8C5014AC140A}"/>
            </a:ext>
          </a:extLst>
        </p:cNvPr>
        <p:cNvGrpSpPr/>
        <p:nvPr/>
      </p:nvGrpSpPr>
      <p:grpSpPr>
        <a:xfrm>
          <a:off x="0" y="0"/>
          <a:ext cx="0" cy="0"/>
          <a:chOff x="0" y="0"/>
          <a:chExt cx="0" cy="0"/>
        </a:xfrm>
      </p:grpSpPr>
      <p:sp>
        <p:nvSpPr>
          <p:cNvPr id="16" name="object 39">
            <a:extLst>
              <a:ext uri="{FF2B5EF4-FFF2-40B4-BE49-F238E27FC236}">
                <a16:creationId xmlns:a16="http://schemas.microsoft.com/office/drawing/2014/main" id="{5C76C805-2AB5-D049-1AE1-1087690DE64D}"/>
              </a:ext>
            </a:extLst>
          </p:cNvPr>
          <p:cNvSpPr txBox="1"/>
          <p:nvPr/>
        </p:nvSpPr>
        <p:spPr>
          <a:xfrm>
            <a:off x="500922" y="1312442"/>
            <a:ext cx="3798570" cy="197490"/>
          </a:xfrm>
          <a:prstGeom prst="rect">
            <a:avLst/>
          </a:prstGeom>
        </p:spPr>
        <p:txBody>
          <a:bodyPr vert="horz" wrap="square" lIns="0" tIns="12700" rIns="0" bIns="0" rtlCol="0">
            <a:spAutoFit/>
          </a:bodyPr>
          <a:lstStyle/>
          <a:p>
            <a:pPr marL="24130">
              <a:lnSpc>
                <a:spcPct val="100000"/>
              </a:lnSpc>
              <a:spcBef>
                <a:spcPts val="100"/>
              </a:spcBef>
            </a:pPr>
            <a:r>
              <a:rPr lang="fr-FR" sz="1050" b="1" spc="-25" dirty="0">
                <a:uFill>
                  <a:solidFill>
                    <a:srgbClr val="2F4A8A"/>
                  </a:solidFill>
                </a:uFill>
                <a:latin typeface="Verdana"/>
                <a:cs typeface="Verdana"/>
              </a:rPr>
              <a:t>Validation du projet au </a:t>
            </a:r>
            <a:r>
              <a:rPr lang="fr-FR" sz="1200" b="1" spc="-25" dirty="0">
                <a:uFill>
                  <a:solidFill>
                    <a:srgbClr val="2F4A8A"/>
                  </a:solidFill>
                </a:uFill>
                <a:latin typeface="Verdana"/>
                <a:cs typeface="Verdana"/>
              </a:rPr>
              <a:t>directoire</a:t>
            </a:r>
            <a:r>
              <a:rPr lang="fr-FR" sz="1050" b="1" spc="-25" dirty="0">
                <a:uFill>
                  <a:solidFill>
                    <a:srgbClr val="2F4A8A"/>
                  </a:solidFill>
                </a:uFill>
                <a:latin typeface="Verdana"/>
                <a:cs typeface="Verdana"/>
              </a:rPr>
              <a:t> en sept 2022</a:t>
            </a:r>
            <a:endParaRPr sz="1050" b="1" dirty="0">
              <a:latin typeface="Verdana"/>
              <a:cs typeface="Verdana"/>
            </a:endParaRPr>
          </a:p>
        </p:txBody>
      </p:sp>
      <p:sp>
        <p:nvSpPr>
          <p:cNvPr id="8" name="Rectangle 7">
            <a:extLst>
              <a:ext uri="{FF2B5EF4-FFF2-40B4-BE49-F238E27FC236}">
                <a16:creationId xmlns:a16="http://schemas.microsoft.com/office/drawing/2014/main" id="{89FB4FA0-90A0-186B-6216-3D466CE54D45}"/>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5" name="Rectangle 1">
            <a:extLst>
              <a:ext uri="{FF2B5EF4-FFF2-40B4-BE49-F238E27FC236}">
                <a16:creationId xmlns:a16="http://schemas.microsoft.com/office/drawing/2014/main" id="{B4B6C0FB-576C-C2DE-65AD-304616A80F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5CF6B57F-2742-1168-ADE5-51039988C48A}"/>
              </a:ext>
            </a:extLst>
          </p:cNvPr>
          <p:cNvSpPr>
            <a:spLocks noGrp="1"/>
          </p:cNvSpPr>
          <p:nvPr>
            <p:ph type="title"/>
          </p:nvPr>
        </p:nvSpPr>
        <p:spPr>
          <a:xfrm>
            <a:off x="457200" y="267494"/>
            <a:ext cx="8229600" cy="651719"/>
          </a:xfrm>
        </p:spPr>
        <p:txBody>
          <a:bodyPr>
            <a:noAutofit/>
          </a:bodyPr>
          <a:lstStyle/>
          <a:p>
            <a:r>
              <a:rPr lang="fr-FR" sz="3600" dirty="0">
                <a:solidFill>
                  <a:srgbClr val="17375E"/>
                </a:solidFill>
              </a:rPr>
              <a:t>Mise en œuvre du projet</a:t>
            </a:r>
          </a:p>
        </p:txBody>
      </p:sp>
      <p:sp>
        <p:nvSpPr>
          <p:cNvPr id="3" name="Espace réservé du numéro de diapositive 2">
            <a:extLst>
              <a:ext uri="{FF2B5EF4-FFF2-40B4-BE49-F238E27FC236}">
                <a16:creationId xmlns:a16="http://schemas.microsoft.com/office/drawing/2014/main" id="{4FAAE060-D6A5-D8E0-2C43-06307C99A163}"/>
              </a:ext>
            </a:extLst>
          </p:cNvPr>
          <p:cNvSpPr>
            <a:spLocks noGrp="1"/>
          </p:cNvSpPr>
          <p:nvPr>
            <p:ph type="sldNum" sz="quarter" idx="12"/>
          </p:nvPr>
        </p:nvSpPr>
        <p:spPr/>
        <p:txBody>
          <a:bodyPr/>
          <a:lstStyle/>
          <a:p>
            <a:fld id="{FA3E2E0A-678F-4012-B539-62B1F17A2C1B}" type="slidenum">
              <a:rPr lang="fr-FR" smtClean="0"/>
              <a:t>40</a:t>
            </a:fld>
            <a:endParaRPr lang="fr-FR"/>
          </a:p>
        </p:txBody>
      </p:sp>
      <p:sp>
        <p:nvSpPr>
          <p:cNvPr id="9" name="ZoneTexte 8">
            <a:extLst>
              <a:ext uri="{FF2B5EF4-FFF2-40B4-BE49-F238E27FC236}">
                <a16:creationId xmlns:a16="http://schemas.microsoft.com/office/drawing/2014/main" id="{3B1F6B62-0E72-B7D3-B76F-FBDBAE16E8ED}"/>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47FBFA88-F978-2FBA-2765-F38B6D27084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13" name="Flèche : pentagone 12">
            <a:extLst>
              <a:ext uri="{FF2B5EF4-FFF2-40B4-BE49-F238E27FC236}">
                <a16:creationId xmlns:a16="http://schemas.microsoft.com/office/drawing/2014/main" id="{B8612CAC-AC6B-8E3D-F4FC-F5A2D96542FA}"/>
              </a:ext>
            </a:extLst>
          </p:cNvPr>
          <p:cNvSpPr/>
          <p:nvPr/>
        </p:nvSpPr>
        <p:spPr>
          <a:xfrm>
            <a:off x="158984" y="1210250"/>
            <a:ext cx="7581368" cy="425396"/>
          </a:xfrm>
          <a:prstGeom prst="homePlate">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6">
            <a:extLst>
              <a:ext uri="{FF2B5EF4-FFF2-40B4-BE49-F238E27FC236}">
                <a16:creationId xmlns:a16="http://schemas.microsoft.com/office/drawing/2014/main" id="{9796E13A-7AF7-AAAF-B9F7-40D3C2D6B206}"/>
              </a:ext>
            </a:extLst>
          </p:cNvPr>
          <p:cNvSpPr txBox="1"/>
          <p:nvPr/>
        </p:nvSpPr>
        <p:spPr>
          <a:xfrm>
            <a:off x="3929093" y="1347614"/>
            <a:ext cx="4152900" cy="259045"/>
          </a:xfrm>
          <a:prstGeom prst="rect">
            <a:avLst/>
          </a:prstGeom>
        </p:spPr>
        <p:txBody>
          <a:bodyPr vert="horz" wrap="square" lIns="0" tIns="12700" rIns="0" bIns="0" rtlCol="0">
            <a:spAutoFit/>
          </a:bodyPr>
          <a:lstStyle/>
          <a:p>
            <a:pPr marL="12700">
              <a:lnSpc>
                <a:spcPct val="100000"/>
              </a:lnSpc>
              <a:spcBef>
                <a:spcPts val="100"/>
              </a:spcBef>
            </a:pPr>
            <a:r>
              <a:rPr sz="1600" b="1" spc="-30" dirty="0">
                <a:solidFill>
                  <a:schemeClr val="bg1"/>
                </a:solidFill>
                <a:latin typeface="+mj-lt"/>
                <a:cs typeface="Verdana"/>
              </a:rPr>
              <a:t>Projection</a:t>
            </a:r>
            <a:r>
              <a:rPr sz="1600" b="1" spc="-85" dirty="0">
                <a:solidFill>
                  <a:schemeClr val="bg1"/>
                </a:solidFill>
                <a:latin typeface="+mj-lt"/>
                <a:cs typeface="Verdana"/>
              </a:rPr>
              <a:t> </a:t>
            </a:r>
            <a:r>
              <a:rPr sz="1600" b="1" dirty="0">
                <a:solidFill>
                  <a:schemeClr val="bg1"/>
                </a:solidFill>
                <a:latin typeface="+mj-lt"/>
                <a:cs typeface="Verdana"/>
              </a:rPr>
              <a:t>d’un</a:t>
            </a:r>
            <a:r>
              <a:rPr sz="1600" b="1" spc="-85" dirty="0">
                <a:solidFill>
                  <a:schemeClr val="bg1"/>
                </a:solidFill>
                <a:latin typeface="+mj-lt"/>
                <a:cs typeface="Verdana"/>
              </a:rPr>
              <a:t> </a:t>
            </a:r>
            <a:r>
              <a:rPr sz="1600" b="1" spc="-30" dirty="0">
                <a:solidFill>
                  <a:schemeClr val="bg1"/>
                </a:solidFill>
                <a:latin typeface="+mj-lt"/>
                <a:cs typeface="Verdana"/>
              </a:rPr>
              <a:t>calendrier</a:t>
            </a:r>
            <a:r>
              <a:rPr sz="1600" b="1" spc="-85" dirty="0">
                <a:solidFill>
                  <a:schemeClr val="bg1"/>
                </a:solidFill>
                <a:latin typeface="+mj-lt"/>
                <a:cs typeface="Verdana"/>
              </a:rPr>
              <a:t> </a:t>
            </a:r>
            <a:r>
              <a:rPr sz="1600" b="1" dirty="0">
                <a:solidFill>
                  <a:schemeClr val="bg1"/>
                </a:solidFill>
                <a:latin typeface="+mj-lt"/>
                <a:cs typeface="Verdana"/>
              </a:rPr>
              <a:t>de</a:t>
            </a:r>
            <a:r>
              <a:rPr sz="1600" b="1" spc="-80" dirty="0">
                <a:solidFill>
                  <a:schemeClr val="bg1"/>
                </a:solidFill>
                <a:latin typeface="+mj-lt"/>
                <a:cs typeface="Verdana"/>
              </a:rPr>
              <a:t> </a:t>
            </a:r>
            <a:r>
              <a:rPr sz="1600" b="1" spc="-10" dirty="0">
                <a:solidFill>
                  <a:schemeClr val="bg1"/>
                </a:solidFill>
                <a:latin typeface="+mj-lt"/>
                <a:cs typeface="Verdana"/>
              </a:rPr>
              <a:t>déploiement</a:t>
            </a:r>
            <a:endParaRPr sz="1600" b="1" dirty="0">
              <a:solidFill>
                <a:schemeClr val="bg1"/>
              </a:solidFill>
              <a:latin typeface="+mj-lt"/>
              <a:cs typeface="Verdana"/>
            </a:endParaRPr>
          </a:p>
        </p:txBody>
      </p:sp>
      <p:sp>
        <p:nvSpPr>
          <p:cNvPr id="10" name="object 6">
            <a:extLst>
              <a:ext uri="{FF2B5EF4-FFF2-40B4-BE49-F238E27FC236}">
                <a16:creationId xmlns:a16="http://schemas.microsoft.com/office/drawing/2014/main" id="{B7DE65A9-C9BB-DDB5-7DD4-72CFA590F662}"/>
              </a:ext>
            </a:extLst>
          </p:cNvPr>
          <p:cNvSpPr txBox="1"/>
          <p:nvPr/>
        </p:nvSpPr>
        <p:spPr>
          <a:xfrm>
            <a:off x="251520" y="1232585"/>
            <a:ext cx="4152900" cy="259045"/>
          </a:xfrm>
          <a:prstGeom prst="rect">
            <a:avLst/>
          </a:prstGeom>
        </p:spPr>
        <p:txBody>
          <a:bodyPr vert="horz" wrap="square" lIns="0" tIns="12700" rIns="0" bIns="0" rtlCol="0">
            <a:spAutoFit/>
          </a:bodyPr>
          <a:lstStyle/>
          <a:p>
            <a:pPr marL="12700">
              <a:lnSpc>
                <a:spcPct val="100000"/>
              </a:lnSpc>
              <a:spcBef>
                <a:spcPts val="100"/>
              </a:spcBef>
            </a:pPr>
            <a:r>
              <a:rPr lang="fr-FR" sz="1600" b="1" spc="-30" dirty="0">
                <a:solidFill>
                  <a:schemeClr val="bg1"/>
                </a:solidFill>
                <a:latin typeface="+mj-lt"/>
                <a:cs typeface="Verdana"/>
              </a:rPr>
              <a:t>Validation au directoire de sept 2022</a:t>
            </a:r>
            <a:endParaRPr sz="1600" b="1" dirty="0">
              <a:solidFill>
                <a:schemeClr val="bg1"/>
              </a:solidFill>
              <a:latin typeface="+mj-lt"/>
              <a:cs typeface="Verdana"/>
            </a:endParaRPr>
          </a:p>
        </p:txBody>
      </p:sp>
      <p:sp>
        <p:nvSpPr>
          <p:cNvPr id="24" name="Flèche : droite 23">
            <a:extLst>
              <a:ext uri="{FF2B5EF4-FFF2-40B4-BE49-F238E27FC236}">
                <a16:creationId xmlns:a16="http://schemas.microsoft.com/office/drawing/2014/main" id="{0A4A74C5-4355-BEBC-F43E-E9BF8E192153}"/>
              </a:ext>
            </a:extLst>
          </p:cNvPr>
          <p:cNvSpPr/>
          <p:nvPr/>
        </p:nvSpPr>
        <p:spPr>
          <a:xfrm>
            <a:off x="3434083" y="1373997"/>
            <a:ext cx="345829" cy="19749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6" name="Groupe 55">
            <a:extLst>
              <a:ext uri="{FF2B5EF4-FFF2-40B4-BE49-F238E27FC236}">
                <a16:creationId xmlns:a16="http://schemas.microsoft.com/office/drawing/2014/main" id="{A329D31B-5908-CCCE-5941-5E484D2D1103}"/>
              </a:ext>
            </a:extLst>
          </p:cNvPr>
          <p:cNvGrpSpPr/>
          <p:nvPr/>
        </p:nvGrpSpPr>
        <p:grpSpPr>
          <a:xfrm>
            <a:off x="361953" y="4855279"/>
            <a:ext cx="7864614" cy="213110"/>
            <a:chOff x="361953" y="4855279"/>
            <a:chExt cx="7864614" cy="213110"/>
          </a:xfrm>
        </p:grpSpPr>
        <p:sp>
          <p:nvSpPr>
            <p:cNvPr id="57" name="Flèche : chevron 56">
              <a:extLst>
                <a:ext uri="{FF2B5EF4-FFF2-40B4-BE49-F238E27FC236}">
                  <a16:creationId xmlns:a16="http://schemas.microsoft.com/office/drawing/2014/main" id="{DBE11DA6-9668-EDBF-24DA-4B481542BAC6}"/>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58" name="Flèche : chevron 57">
              <a:extLst>
                <a:ext uri="{FF2B5EF4-FFF2-40B4-BE49-F238E27FC236}">
                  <a16:creationId xmlns:a16="http://schemas.microsoft.com/office/drawing/2014/main" id="{53469DB5-6E82-C8CF-3C18-8EFE69E95468}"/>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59" name="Flèche : chevron 58">
              <a:extLst>
                <a:ext uri="{FF2B5EF4-FFF2-40B4-BE49-F238E27FC236}">
                  <a16:creationId xmlns:a16="http://schemas.microsoft.com/office/drawing/2014/main" id="{3C1EB3AD-FE62-2D1F-63B2-5D2BBEFB2745}"/>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17375E"/>
                  </a:solidFill>
                </a:rPr>
                <a:t>Mise en œuvre du projet</a:t>
              </a:r>
            </a:p>
          </p:txBody>
        </p:sp>
        <p:sp>
          <p:nvSpPr>
            <p:cNvPr id="60" name="Flèche : chevron 59">
              <a:extLst>
                <a:ext uri="{FF2B5EF4-FFF2-40B4-BE49-F238E27FC236}">
                  <a16:creationId xmlns:a16="http://schemas.microsoft.com/office/drawing/2014/main" id="{294C270F-1831-E751-CD31-5C817AE1856C}"/>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grpSp>
        <p:nvGrpSpPr>
          <p:cNvPr id="124" name="Groupe 123">
            <a:extLst>
              <a:ext uri="{FF2B5EF4-FFF2-40B4-BE49-F238E27FC236}">
                <a16:creationId xmlns:a16="http://schemas.microsoft.com/office/drawing/2014/main" id="{736F406E-0352-841C-C3A6-4CFF6F4BB88B}"/>
              </a:ext>
            </a:extLst>
          </p:cNvPr>
          <p:cNvGrpSpPr/>
          <p:nvPr/>
        </p:nvGrpSpPr>
        <p:grpSpPr>
          <a:xfrm>
            <a:off x="167036" y="1857437"/>
            <a:ext cx="8776207" cy="2898055"/>
            <a:chOff x="167036" y="1857437"/>
            <a:chExt cx="8776207" cy="2898055"/>
          </a:xfrm>
        </p:grpSpPr>
        <p:sp>
          <p:nvSpPr>
            <p:cNvPr id="7" name="Rectangle 6">
              <a:extLst>
                <a:ext uri="{FF2B5EF4-FFF2-40B4-BE49-F238E27FC236}">
                  <a16:creationId xmlns:a16="http://schemas.microsoft.com/office/drawing/2014/main" id="{C06464CF-84C6-0FF7-438F-1CBBC93BC402}"/>
                </a:ext>
              </a:extLst>
            </p:cNvPr>
            <p:cNvSpPr/>
            <p:nvPr/>
          </p:nvSpPr>
          <p:spPr>
            <a:xfrm>
              <a:off x="7164288" y="4011910"/>
              <a:ext cx="839690" cy="18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8" name="Groupe 47">
              <a:extLst>
                <a:ext uri="{FF2B5EF4-FFF2-40B4-BE49-F238E27FC236}">
                  <a16:creationId xmlns:a16="http://schemas.microsoft.com/office/drawing/2014/main" id="{0F3CB935-1C95-74E7-E8FA-C5128ADD5928}"/>
                </a:ext>
              </a:extLst>
            </p:cNvPr>
            <p:cNvGrpSpPr/>
            <p:nvPr/>
          </p:nvGrpSpPr>
          <p:grpSpPr>
            <a:xfrm>
              <a:off x="167036" y="1857437"/>
              <a:ext cx="8776207" cy="705210"/>
              <a:chOff x="445154" y="1261457"/>
              <a:chExt cx="11762321" cy="907161"/>
            </a:xfrm>
          </p:grpSpPr>
          <p:pic>
            <p:nvPicPr>
              <p:cNvPr id="49" name="Graphique 40" descr="Marqueur">
                <a:extLst>
                  <a:ext uri="{FF2B5EF4-FFF2-40B4-BE49-F238E27FC236}">
                    <a16:creationId xmlns:a16="http://schemas.microsoft.com/office/drawing/2014/main" id="{0D43C25A-0440-AB8D-B993-FBAE7FDC96CD}"/>
                  </a:ext>
                </a:extLst>
              </p:cNvPr>
              <p:cNvPicPr>
                <a:picLocks noChangeAspect="1"/>
              </p:cNvPicPr>
              <p:nvPr/>
            </p:nvPicPr>
            <p:blipFill>
              <a:blip r:embed="rId4">
                <a:duotone>
                  <a:schemeClr val="accent4">
                    <a:shade val="45000"/>
                    <a:satMod val="135000"/>
                  </a:schemeClr>
                  <a:prstClr val="white"/>
                </a:duotone>
              </a:blip>
              <a:stretch>
                <a:fillRect/>
              </a:stretch>
            </p:blipFill>
            <p:spPr>
              <a:xfrm>
                <a:off x="445154" y="1629235"/>
                <a:ext cx="487168" cy="487168"/>
              </a:xfrm>
              <a:prstGeom prst="rect">
                <a:avLst/>
              </a:prstGeom>
            </p:spPr>
          </p:pic>
          <p:sp>
            <p:nvSpPr>
              <p:cNvPr id="50" name="ZoneTexte 49">
                <a:extLst>
                  <a:ext uri="{FF2B5EF4-FFF2-40B4-BE49-F238E27FC236}">
                    <a16:creationId xmlns:a16="http://schemas.microsoft.com/office/drawing/2014/main" id="{05591E74-C971-E266-DC25-6EEABE50B3CA}"/>
                  </a:ext>
                </a:extLst>
              </p:cNvPr>
              <p:cNvSpPr txBox="1"/>
              <p:nvPr/>
            </p:nvSpPr>
            <p:spPr>
              <a:xfrm>
                <a:off x="489386" y="1272139"/>
                <a:ext cx="1239185"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Janv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.2023</a:t>
                </a:r>
              </a:p>
            </p:txBody>
          </p:sp>
          <p:sp>
            <p:nvSpPr>
              <p:cNvPr id="51" name="ZoneTexte 50">
                <a:extLst>
                  <a:ext uri="{FF2B5EF4-FFF2-40B4-BE49-F238E27FC236}">
                    <a16:creationId xmlns:a16="http://schemas.microsoft.com/office/drawing/2014/main" id="{C45387ED-FA27-B840-953F-7D7FF8AB3821}"/>
                  </a:ext>
                </a:extLst>
              </p:cNvPr>
              <p:cNvSpPr txBox="1"/>
              <p:nvPr/>
            </p:nvSpPr>
            <p:spPr>
              <a:xfrm>
                <a:off x="3288833" y="1284530"/>
                <a:ext cx="1207064"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Avr</a:t>
                </a:r>
                <a:r>
                  <a:rPr lang="en-GB" sz="1200" b="1" i="1" dirty="0">
                    <a:solidFill>
                      <a:srgbClr val="57565A">
                        <a:lumMod val="50000"/>
                      </a:srgbClr>
                    </a:solidFill>
                    <a:latin typeface="+mj-lt"/>
                  </a:rPr>
                  <a:t>.</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pic>
            <p:nvPicPr>
              <p:cNvPr id="52" name="Graphique 44" descr="Marqueur">
                <a:extLst>
                  <a:ext uri="{FF2B5EF4-FFF2-40B4-BE49-F238E27FC236}">
                    <a16:creationId xmlns:a16="http://schemas.microsoft.com/office/drawing/2014/main" id="{B4A5583C-841D-CE04-010C-1F740A4BFB19}"/>
                  </a:ext>
                </a:extLst>
              </p:cNvPr>
              <p:cNvPicPr>
                <a:picLocks noChangeAspect="1"/>
              </p:cNvPicPr>
              <p:nvPr/>
            </p:nvPicPr>
            <p:blipFill>
              <a:blip r:embed="rId4"/>
              <a:stretch>
                <a:fillRect/>
              </a:stretch>
            </p:blipFill>
            <p:spPr>
              <a:xfrm>
                <a:off x="7716232" y="1665854"/>
                <a:ext cx="487168" cy="487168"/>
              </a:xfrm>
              <a:prstGeom prst="rect">
                <a:avLst/>
              </a:prstGeom>
            </p:spPr>
          </p:pic>
          <p:sp>
            <p:nvSpPr>
              <p:cNvPr id="53" name="Flèche : pentagone 46">
                <a:extLst>
                  <a:ext uri="{FF2B5EF4-FFF2-40B4-BE49-F238E27FC236}">
                    <a16:creationId xmlns:a16="http://schemas.microsoft.com/office/drawing/2014/main" id="{05DE7E5E-E1F1-F391-FFE9-D06E21336EE6}"/>
                  </a:ext>
                </a:extLst>
              </p:cNvPr>
              <p:cNvSpPr/>
              <p:nvPr/>
            </p:nvSpPr>
            <p:spPr>
              <a:xfrm>
                <a:off x="915037" y="1742014"/>
                <a:ext cx="2674456" cy="415682"/>
              </a:xfrm>
              <a:prstGeom prst="homePlate">
                <a:avLst/>
              </a:prstGeom>
              <a:solidFill>
                <a:srgbClr val="C9BBA1"/>
              </a:solidFill>
              <a:ln>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3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environ</a:t>
                </a:r>
              </a:p>
            </p:txBody>
          </p:sp>
          <p:sp>
            <p:nvSpPr>
              <p:cNvPr id="54" name="Flèche : pentagone 47">
                <a:extLst>
                  <a:ext uri="{FF2B5EF4-FFF2-40B4-BE49-F238E27FC236}">
                    <a16:creationId xmlns:a16="http://schemas.microsoft.com/office/drawing/2014/main" id="{F9EE3204-2D65-E04D-F902-7EAC4D8FC3A6}"/>
                  </a:ext>
                </a:extLst>
              </p:cNvPr>
              <p:cNvSpPr/>
              <p:nvPr/>
            </p:nvSpPr>
            <p:spPr>
              <a:xfrm>
                <a:off x="4009422" y="1709560"/>
                <a:ext cx="1986832"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6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sp>
            <p:nvSpPr>
              <p:cNvPr id="55" name="Flèche : pentagone 47">
                <a:extLst>
                  <a:ext uri="{FF2B5EF4-FFF2-40B4-BE49-F238E27FC236}">
                    <a16:creationId xmlns:a16="http://schemas.microsoft.com/office/drawing/2014/main" id="{21F83159-4B77-CC91-0960-1B466F20B5AB}"/>
                  </a:ext>
                </a:extLst>
              </p:cNvPr>
              <p:cNvSpPr/>
              <p:nvPr/>
            </p:nvSpPr>
            <p:spPr>
              <a:xfrm>
                <a:off x="6359236" y="1698830"/>
                <a:ext cx="1455025" cy="437525"/>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2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61" name="Graphique 42" descr="Marqueur">
                <a:extLst>
                  <a:ext uri="{FF2B5EF4-FFF2-40B4-BE49-F238E27FC236}">
                    <a16:creationId xmlns:a16="http://schemas.microsoft.com/office/drawing/2014/main" id="{502DDAB0-0CF8-629A-D35B-5D76F1D54433}"/>
                  </a:ext>
                </a:extLst>
              </p:cNvPr>
              <p:cNvPicPr>
                <a:picLocks noChangeAspect="1"/>
              </p:cNvPicPr>
              <p:nvPr/>
            </p:nvPicPr>
            <p:blipFill>
              <a:blip r:embed="rId4">
                <a:duotone>
                  <a:schemeClr val="accent4">
                    <a:shade val="45000"/>
                    <a:satMod val="135000"/>
                  </a:schemeClr>
                  <a:prstClr val="white"/>
                </a:duotone>
              </a:blip>
              <a:stretch>
                <a:fillRect/>
              </a:stretch>
            </p:blipFill>
            <p:spPr>
              <a:xfrm>
                <a:off x="5939307" y="1637188"/>
                <a:ext cx="487168" cy="487168"/>
              </a:xfrm>
              <a:prstGeom prst="rect">
                <a:avLst/>
              </a:prstGeom>
            </p:spPr>
          </p:pic>
          <p:pic>
            <p:nvPicPr>
              <p:cNvPr id="62" name="Graphique 42" descr="Marqueur">
                <a:extLst>
                  <a:ext uri="{FF2B5EF4-FFF2-40B4-BE49-F238E27FC236}">
                    <a16:creationId xmlns:a16="http://schemas.microsoft.com/office/drawing/2014/main" id="{831BB65D-D179-8DA6-10FD-FCBE0C63D1EF}"/>
                  </a:ext>
                </a:extLst>
              </p:cNvPr>
              <p:cNvPicPr>
                <a:picLocks noChangeAspect="1"/>
              </p:cNvPicPr>
              <p:nvPr/>
            </p:nvPicPr>
            <p:blipFill>
              <a:blip r:embed="rId4">
                <a:duotone>
                  <a:schemeClr val="accent4">
                    <a:shade val="45000"/>
                    <a:satMod val="135000"/>
                  </a:schemeClr>
                  <a:prstClr val="white"/>
                </a:duotone>
              </a:blip>
              <a:stretch>
                <a:fillRect/>
              </a:stretch>
            </p:blipFill>
            <p:spPr>
              <a:xfrm>
                <a:off x="3558253" y="1651748"/>
                <a:ext cx="487168" cy="487168"/>
              </a:xfrm>
              <a:prstGeom prst="rect">
                <a:avLst/>
              </a:prstGeom>
            </p:spPr>
          </p:pic>
          <p:sp>
            <p:nvSpPr>
              <p:cNvPr id="106" name="ZoneTexte 105">
                <a:extLst>
                  <a:ext uri="{FF2B5EF4-FFF2-40B4-BE49-F238E27FC236}">
                    <a16:creationId xmlns:a16="http://schemas.microsoft.com/office/drawing/2014/main" id="{80C0C7DF-D25E-C046-74B5-160BF6960D71}"/>
                  </a:ext>
                </a:extLst>
              </p:cNvPr>
              <p:cNvSpPr txBox="1"/>
              <p:nvPr/>
            </p:nvSpPr>
            <p:spPr>
              <a:xfrm>
                <a:off x="7408521" y="1261457"/>
                <a:ext cx="1767118"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a:solidFill>
                      <a:srgbClr val="57565A">
                        <a:lumMod val="50000"/>
                      </a:srgbClr>
                    </a:solidFill>
                    <a:latin typeface="+mj-lt"/>
                  </a:rPr>
                  <a:t>Janv. 2024</a:t>
                </a:r>
                <a:endPar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107" name="Graphique 44" descr="Marqueur">
                <a:extLst>
                  <a:ext uri="{FF2B5EF4-FFF2-40B4-BE49-F238E27FC236}">
                    <a16:creationId xmlns:a16="http://schemas.microsoft.com/office/drawing/2014/main" id="{36C6EE9C-731C-1E00-49F8-A17424A16E8F}"/>
                  </a:ext>
                </a:extLst>
              </p:cNvPr>
              <p:cNvPicPr>
                <a:picLocks noChangeAspect="1"/>
              </p:cNvPicPr>
              <p:nvPr/>
            </p:nvPicPr>
            <p:blipFill>
              <a:blip r:embed="rId4"/>
              <a:stretch>
                <a:fillRect/>
              </a:stretch>
            </p:blipFill>
            <p:spPr>
              <a:xfrm>
                <a:off x="9631871" y="1626116"/>
                <a:ext cx="487168" cy="487168"/>
              </a:xfrm>
              <a:prstGeom prst="rect">
                <a:avLst/>
              </a:prstGeom>
            </p:spPr>
          </p:pic>
          <p:sp>
            <p:nvSpPr>
              <p:cNvPr id="108" name="Flèche : pentagone 47">
                <a:extLst>
                  <a:ext uri="{FF2B5EF4-FFF2-40B4-BE49-F238E27FC236}">
                    <a16:creationId xmlns:a16="http://schemas.microsoft.com/office/drawing/2014/main" id="{902B34C1-B985-0CF1-67E4-5D0B091ED122}"/>
                  </a:ext>
                </a:extLst>
              </p:cNvPr>
              <p:cNvSpPr/>
              <p:nvPr/>
            </p:nvSpPr>
            <p:spPr>
              <a:xfrm>
                <a:off x="8292080" y="1715259"/>
                <a:ext cx="1328867"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1" i="1" dirty="0">
                    <a:solidFill>
                      <a:srgbClr val="57565A">
                        <a:lumMod val="50000"/>
                      </a:srgbClr>
                    </a:solidFill>
                    <a:latin typeface="+mj-lt"/>
                  </a:rPr>
                  <a:t>10</a:t>
                </a:r>
                <a:r>
                  <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rPr>
                  <a:t> </a:t>
                </a:r>
                <a:r>
                  <a:rPr kumimoji="0" lang="en-GB" sz="1100" b="1" i="1" u="none" strike="noStrike" kern="1200" cap="none" spc="0" normalizeH="0" baseline="0" noProof="0" dirty="0" err="1">
                    <a:ln>
                      <a:noFill/>
                    </a:ln>
                    <a:solidFill>
                      <a:srgbClr val="57565A">
                        <a:lumMod val="50000"/>
                      </a:srgbClr>
                    </a:solidFill>
                    <a:effectLst/>
                    <a:uLnTx/>
                    <a:uFillTx/>
                    <a:latin typeface="+mj-lt"/>
                    <a:ea typeface="+mn-ea"/>
                    <a:cs typeface="+mn-cs"/>
                  </a:rPr>
                  <a:t>mois</a:t>
                </a:r>
                <a:endParaRPr kumimoji="0" lang="en-GB" sz="1100" b="1" i="1" u="none" strike="noStrike" kern="1200" cap="none" spc="0" normalizeH="0" baseline="0" noProof="0" dirty="0">
                  <a:ln>
                    <a:noFill/>
                  </a:ln>
                  <a:solidFill>
                    <a:srgbClr val="57565A">
                      <a:lumMod val="50000"/>
                    </a:srgbClr>
                  </a:solidFill>
                  <a:effectLst/>
                  <a:uLnTx/>
                  <a:uFillTx/>
                  <a:latin typeface="+mj-lt"/>
                  <a:ea typeface="+mn-ea"/>
                  <a:cs typeface="+mn-cs"/>
                </a:endParaRPr>
              </a:p>
            </p:txBody>
          </p:sp>
          <p:pic>
            <p:nvPicPr>
              <p:cNvPr id="110" name="Graphique 44" descr="Marqueur">
                <a:extLst>
                  <a:ext uri="{FF2B5EF4-FFF2-40B4-BE49-F238E27FC236}">
                    <a16:creationId xmlns:a16="http://schemas.microsoft.com/office/drawing/2014/main" id="{5898F3DD-DBB1-5AFA-D906-E69D5F99E254}"/>
                  </a:ext>
                </a:extLst>
              </p:cNvPr>
              <p:cNvPicPr>
                <a:picLocks noChangeAspect="1"/>
              </p:cNvPicPr>
              <p:nvPr/>
            </p:nvPicPr>
            <p:blipFill>
              <a:blip r:embed="rId4"/>
              <a:stretch>
                <a:fillRect/>
              </a:stretch>
            </p:blipFill>
            <p:spPr>
              <a:xfrm>
                <a:off x="11720307" y="1666310"/>
                <a:ext cx="487168" cy="487168"/>
              </a:xfrm>
              <a:prstGeom prst="rect">
                <a:avLst/>
              </a:prstGeom>
            </p:spPr>
          </p:pic>
          <p:sp>
            <p:nvSpPr>
              <p:cNvPr id="111" name="Flèche : pentagone 47">
                <a:extLst>
                  <a:ext uri="{FF2B5EF4-FFF2-40B4-BE49-F238E27FC236}">
                    <a16:creationId xmlns:a16="http://schemas.microsoft.com/office/drawing/2014/main" id="{237C0C18-F2A3-2AD0-CB20-D53246AEDB08}"/>
                  </a:ext>
                </a:extLst>
              </p:cNvPr>
              <p:cNvSpPr/>
              <p:nvPr/>
            </p:nvSpPr>
            <p:spPr>
              <a:xfrm>
                <a:off x="10184328" y="1731094"/>
                <a:ext cx="1598458" cy="437524"/>
              </a:xfrm>
              <a:prstGeom prst="homePlate">
                <a:avLst/>
              </a:prstGeom>
              <a:solidFill>
                <a:srgbClr val="C9BBA1"/>
              </a:solidFill>
              <a:ln>
                <a:solidFill>
                  <a:srgbClr val="56382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100" b="1" i="1" dirty="0">
                    <a:solidFill>
                      <a:srgbClr val="57565A">
                        <a:lumMod val="50000"/>
                      </a:srgbClr>
                    </a:solidFill>
                    <a:latin typeface="+mj-lt"/>
                  </a:rPr>
                  <a:t>15 </a:t>
                </a:r>
                <a:r>
                  <a:rPr lang="en-GB" sz="1100" b="1" i="1" dirty="0" err="1">
                    <a:solidFill>
                      <a:srgbClr val="57565A">
                        <a:lumMod val="50000"/>
                      </a:srgbClr>
                    </a:solidFill>
                    <a:latin typeface="+mj-lt"/>
                  </a:rPr>
                  <a:t>jours</a:t>
                </a:r>
                <a:endParaRPr kumimoji="0" lang="en-GB" sz="1100" b="1" i="1" u="none" strike="noStrike" kern="1200" cap="none" spc="0" normalizeH="0" baseline="0" noProof="0" dirty="0">
                  <a:ln>
                    <a:noFill/>
                  </a:ln>
                  <a:solidFill>
                    <a:srgbClr val="ED7D31">
                      <a:lumMod val="75000"/>
                    </a:srgbClr>
                  </a:solidFill>
                  <a:effectLst/>
                  <a:uLnTx/>
                  <a:uFillTx/>
                  <a:latin typeface="+mj-lt"/>
                  <a:ea typeface="+mn-ea"/>
                  <a:cs typeface="+mn-cs"/>
                </a:endParaRPr>
              </a:p>
            </p:txBody>
          </p:sp>
          <p:sp>
            <p:nvSpPr>
              <p:cNvPr id="112" name="ZoneTexte 111">
                <a:extLst>
                  <a:ext uri="{FF2B5EF4-FFF2-40B4-BE49-F238E27FC236}">
                    <a16:creationId xmlns:a16="http://schemas.microsoft.com/office/drawing/2014/main" id="{83FF0082-8F0A-C167-CA17-7AA35DA83F8B}"/>
                  </a:ext>
                </a:extLst>
              </p:cNvPr>
              <p:cNvSpPr txBox="1"/>
              <p:nvPr/>
            </p:nvSpPr>
            <p:spPr>
              <a:xfrm>
                <a:off x="9375739" y="1274525"/>
                <a:ext cx="1486601" cy="35632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30 Sept 2024</a:t>
                </a:r>
              </a:p>
            </p:txBody>
          </p:sp>
        </p:grpSp>
        <p:sp>
          <p:nvSpPr>
            <p:cNvPr id="113" name="ZoneTexte 112">
              <a:extLst>
                <a:ext uri="{FF2B5EF4-FFF2-40B4-BE49-F238E27FC236}">
                  <a16:creationId xmlns:a16="http://schemas.microsoft.com/office/drawing/2014/main" id="{8BF1387A-BF7B-9906-470D-D28C197A7E5E}"/>
                </a:ext>
              </a:extLst>
            </p:cNvPr>
            <p:cNvSpPr txBox="1"/>
            <p:nvPr/>
          </p:nvSpPr>
          <p:spPr>
            <a:xfrm>
              <a:off x="3949668" y="1877115"/>
              <a:ext cx="900625"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1" i="1" dirty="0" err="1">
                  <a:solidFill>
                    <a:srgbClr val="57565A">
                      <a:lumMod val="50000"/>
                    </a:srgbClr>
                  </a:solidFill>
                  <a:latin typeface="+mj-lt"/>
                </a:rPr>
                <a:t>nov.</a:t>
              </a:r>
              <a:r>
                <a:rPr kumimoji="0" lang="en-GB" sz="1200" b="1" i="1" u="none" strike="noStrike" kern="1200" cap="none" spc="0" normalizeH="0" baseline="0" noProof="0" dirty="0">
                  <a:ln>
                    <a:noFill/>
                  </a:ln>
                  <a:solidFill>
                    <a:srgbClr val="57565A">
                      <a:lumMod val="50000"/>
                    </a:srgbClr>
                  </a:solidFill>
                  <a:effectLst/>
                  <a:uLnTx/>
                  <a:uFillTx/>
                  <a:latin typeface="+mj-lt"/>
                  <a:ea typeface="+mn-ea"/>
                  <a:cs typeface="+mn-cs"/>
                </a:rPr>
                <a:t> 2023</a:t>
              </a:r>
            </a:p>
          </p:txBody>
        </p:sp>
        <p:grpSp>
          <p:nvGrpSpPr>
            <p:cNvPr id="114" name="Groupe 113">
              <a:extLst>
                <a:ext uri="{FF2B5EF4-FFF2-40B4-BE49-F238E27FC236}">
                  <a16:creationId xmlns:a16="http://schemas.microsoft.com/office/drawing/2014/main" id="{BEF3FF56-6089-E38A-E6A3-92D93E3B44D7}"/>
                </a:ext>
              </a:extLst>
            </p:cNvPr>
            <p:cNvGrpSpPr/>
            <p:nvPr/>
          </p:nvGrpSpPr>
          <p:grpSpPr>
            <a:xfrm>
              <a:off x="462747" y="2646136"/>
              <a:ext cx="8355151" cy="2109356"/>
              <a:chOff x="1321410" y="2141014"/>
              <a:chExt cx="10572593" cy="2257509"/>
            </a:xfrm>
          </p:grpSpPr>
          <p:sp>
            <p:nvSpPr>
              <p:cNvPr id="115" name="Rectangle 114">
                <a:extLst>
                  <a:ext uri="{FF2B5EF4-FFF2-40B4-BE49-F238E27FC236}">
                    <a16:creationId xmlns:a16="http://schemas.microsoft.com/office/drawing/2014/main" id="{31B8A8C4-261E-1B5A-12CC-A38EC4090F23}"/>
                  </a:ext>
                </a:extLst>
              </p:cNvPr>
              <p:cNvSpPr/>
              <p:nvPr/>
            </p:nvSpPr>
            <p:spPr>
              <a:xfrm rot="10800000" flipH="1" flipV="1">
                <a:off x="1321410" y="2141014"/>
                <a:ext cx="2670010" cy="2250225"/>
              </a:xfrm>
              <a:prstGeom prst="rect">
                <a:avLst/>
              </a:prstGeom>
              <a:solidFill>
                <a:schemeClr val="accent2">
                  <a:lumMod val="75000"/>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1</a:t>
                </a:r>
                <a:r>
                  <a:rPr kumimoji="0" lang="fr-FR" sz="1400" b="1" i="0" u="none" strike="noStrike" kern="1200" cap="none" spc="0" normalizeH="0" noProof="0" dirty="0">
                    <a:ln>
                      <a:noFill/>
                    </a:ln>
                    <a:solidFill>
                      <a:prstClr val="black">
                        <a:lumMod val="50000"/>
                      </a:prstClr>
                    </a:solidFill>
                    <a:effectLst/>
                    <a:uLnTx/>
                    <a:uFillTx/>
                    <a:ea typeface="+mn-ea"/>
                    <a:cs typeface="+mn-cs"/>
                  </a:rPr>
                  <a:t> : </a:t>
                </a:r>
                <a:r>
                  <a:rPr kumimoji="0" lang="fr-FR" sz="1400" b="1" i="0" u="none" strike="noStrike" kern="1200" cap="none" spc="0" normalizeH="0" baseline="0" noProof="0" dirty="0">
                    <a:ln>
                      <a:noFill/>
                    </a:ln>
                    <a:solidFill>
                      <a:prstClr val="black">
                        <a:lumMod val="50000"/>
                      </a:prstClr>
                    </a:solidFill>
                    <a:effectLst/>
                    <a:uLnTx/>
                    <a:uFillTx/>
                    <a:ea typeface="+mn-ea"/>
                    <a:cs typeface="+mn-cs"/>
                  </a:rPr>
                  <a:t>Préparation</a:t>
                </a:r>
              </a:p>
              <a:p>
                <a:pPr marL="0" marR="0" lvl="0" indent="0" defTabSz="1219170" rtl="0" eaLnBrk="1" fontAlgn="auto" latinLnBrk="0" hangingPunct="1">
                  <a:lnSpc>
                    <a:spcPct val="100000"/>
                  </a:lnSpc>
                  <a:spcBef>
                    <a:spcPts val="0"/>
                  </a:spcBef>
                  <a:spcAft>
                    <a:spcPts val="0"/>
                  </a:spcAft>
                  <a:buClrTx/>
                  <a:buSzTx/>
                  <a:buFontTx/>
                  <a:buNone/>
                  <a:tabLst/>
                  <a:defRPr/>
                </a:pPr>
                <a:endParaRPr lang="fr-FR" sz="1400" b="1" dirty="0">
                  <a:solidFill>
                    <a:prstClr val="black">
                      <a:lumMod val="50000"/>
                    </a:prstClr>
                  </a:solidFill>
                </a:endParaRP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Définir le groupe de travail / services pilotes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Validation des besoins / emplacements matériels</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Visite d’un site déployé</a:t>
                </a:r>
              </a:p>
              <a:p>
                <a:pPr marR="0" lvl="0" algn="ctr" defTabSz="1219170" rtl="0" eaLnBrk="1" fontAlgn="auto" latinLnBrk="0" hangingPunct="1">
                  <a:lnSpc>
                    <a:spcPct val="100000"/>
                  </a:lnSpc>
                  <a:spcBef>
                    <a:spcPts val="0"/>
                  </a:spcBef>
                  <a:spcAft>
                    <a:spcPts val="0"/>
                  </a:spcAft>
                  <a:buClrTx/>
                  <a:buSzTx/>
                  <a:tabLst/>
                  <a:defRPr/>
                </a:pPr>
                <a:r>
                  <a:rPr lang="fr-FR" sz="1100" i="1">
                    <a:solidFill>
                      <a:schemeClr val="tx1"/>
                    </a:solidFill>
                  </a:rPr>
                  <a:t>DSN environnement serveurs: mise à disposition SAS CHIMIO</a:t>
                </a:r>
                <a:r>
                  <a:rPr lang="fr-FR" sz="1100" i="1">
                    <a:solidFill>
                      <a:schemeClr val="tx1"/>
                    </a:solidFill>
                    <a:latin typeface="Calibri" panose="020F0502020204030204" pitchFamily="34" charset="0"/>
                    <a:cs typeface="Calibri" panose="020F0502020204030204" pitchFamily="34" charset="0"/>
                  </a:rPr>
                  <a:t>®</a:t>
                </a:r>
                <a:endParaRPr lang="fr-FR" sz="1100" i="1">
                  <a:solidFill>
                    <a:schemeClr val="tx1"/>
                  </a:solidFill>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p:txBody>
          </p:sp>
          <p:sp>
            <p:nvSpPr>
              <p:cNvPr id="116" name="Rectangle 115">
                <a:extLst>
                  <a:ext uri="{FF2B5EF4-FFF2-40B4-BE49-F238E27FC236}">
                    <a16:creationId xmlns:a16="http://schemas.microsoft.com/office/drawing/2014/main" id="{3E01C771-B21A-929D-AC43-62CE80249565}"/>
                  </a:ext>
                </a:extLst>
              </p:cNvPr>
              <p:cNvSpPr/>
              <p:nvPr/>
            </p:nvSpPr>
            <p:spPr>
              <a:xfrm rot="10800000" flipH="1" flipV="1">
                <a:off x="4137013" y="2164195"/>
                <a:ext cx="2051276" cy="2221345"/>
              </a:xfrm>
              <a:prstGeom prst="rect">
                <a:avLst/>
              </a:prstGeom>
              <a:solidFill>
                <a:schemeClr val="accent2">
                  <a:lumMod val="60000"/>
                  <a:lumOff val="4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Phase 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57565A">
                        <a:lumMod val="50000"/>
                      </a:srgbClr>
                    </a:solidFill>
                    <a:effectLst/>
                    <a:uLnTx/>
                    <a:uFillTx/>
                    <a:ea typeface="+mn-ea"/>
                    <a:cs typeface="+mn-cs"/>
                  </a:rPr>
                  <a:t>Installation</a:t>
                </a:r>
                <a:r>
                  <a:rPr kumimoji="0" lang="fr-FR" sz="1400" b="1" i="0" u="none" strike="noStrike" kern="1200" cap="none" spc="0" normalizeH="0" noProof="0" dirty="0">
                    <a:ln>
                      <a:noFill/>
                    </a:ln>
                    <a:solidFill>
                      <a:srgbClr val="57565A">
                        <a:lumMod val="50000"/>
                      </a:srgbClr>
                    </a:solidFill>
                    <a:effectLst/>
                    <a:uLnTx/>
                    <a:uFillTx/>
                    <a:ea typeface="+mn-ea"/>
                    <a:cs typeface="+mn-cs"/>
                  </a:rPr>
                  <a:t> &amp; Configuration</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050" dirty="0">
                    <a:solidFill>
                      <a:srgbClr val="57565A">
                        <a:lumMod val="50000"/>
                      </a:srgbClr>
                    </a:solidFill>
                  </a:rPr>
                  <a:t>Matériel et logiciel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Validation process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50" i="0" u="none" strike="noStrike" kern="1200" cap="none" spc="0" normalizeH="0" noProof="0" dirty="0">
                    <a:ln>
                      <a:noFill/>
                    </a:ln>
                    <a:solidFill>
                      <a:srgbClr val="57565A">
                        <a:lumMod val="50000"/>
                      </a:srgbClr>
                    </a:solidFill>
                    <a:effectLst/>
                    <a:uLnTx/>
                    <a:uFillTx/>
                    <a:ea typeface="+mn-ea"/>
                    <a:cs typeface="+mn-cs"/>
                  </a:rPr>
                  <a:t>Impact organisationnel</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noProof="0" dirty="0">
                  <a:ln>
                    <a:noFill/>
                  </a:ln>
                  <a:solidFill>
                    <a:srgbClr val="57565A">
                      <a:lumMod val="50000"/>
                    </a:srgbClr>
                  </a:solidFill>
                  <a:effectLst/>
                  <a:uLnTx/>
                  <a:uFillTx/>
                  <a:ea typeface="+mn-ea"/>
                  <a:cs typeface="+mn-cs"/>
                </a:endParaRPr>
              </a:p>
              <a:p>
                <a:pPr lvl="0" algn="ctr" defTabSz="1219170">
                  <a:defRPr/>
                </a:pPr>
                <a:r>
                  <a:rPr lang="fr-FR" sz="1400" b="1" dirty="0">
                    <a:solidFill>
                      <a:prstClr val="black">
                        <a:lumMod val="50000"/>
                      </a:prstClr>
                    </a:solidFill>
                  </a:rPr>
                  <a:t>Phase 3 </a:t>
                </a:r>
              </a:p>
              <a:p>
                <a:pPr lvl="0" algn="ctr" defTabSz="1219170">
                  <a:defRPr/>
                </a:pPr>
                <a:r>
                  <a:rPr lang="fr-FR" sz="1400" b="1" dirty="0">
                    <a:solidFill>
                      <a:prstClr val="black">
                        <a:lumMod val="50000"/>
                      </a:prstClr>
                    </a:solidFill>
                  </a:rPr>
                  <a:t>Test &amp; Recettes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57565A">
                      <a:lumMod val="50000"/>
                    </a:srgbClr>
                  </a:solidFill>
                  <a:effectLst/>
                  <a:uLnTx/>
                  <a:uFillTx/>
                  <a:ea typeface="+mn-ea"/>
                  <a:cs typeface="+mn-cs"/>
                </a:endParaRPr>
              </a:p>
            </p:txBody>
          </p:sp>
          <p:sp>
            <p:nvSpPr>
              <p:cNvPr id="117" name="Rectangle 116">
                <a:extLst>
                  <a:ext uri="{FF2B5EF4-FFF2-40B4-BE49-F238E27FC236}">
                    <a16:creationId xmlns:a16="http://schemas.microsoft.com/office/drawing/2014/main" id="{E8D5D160-7049-3F03-43F9-C829EB2A50F1}"/>
                  </a:ext>
                </a:extLst>
              </p:cNvPr>
              <p:cNvSpPr/>
              <p:nvPr/>
            </p:nvSpPr>
            <p:spPr>
              <a:xfrm rot="10800000" flipH="1" flipV="1">
                <a:off x="6418927" y="2203878"/>
                <a:ext cx="1575263" cy="2176115"/>
              </a:xfrm>
              <a:prstGeom prst="rect">
                <a:avLst/>
              </a:prstGeom>
              <a:solidFill>
                <a:srgbClr val="EF8D4B">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dirty="0">
                    <a:solidFill>
                      <a:prstClr val="black">
                        <a:lumMod val="50000"/>
                      </a:prstClr>
                    </a:solidFill>
                  </a:rPr>
                  <a:t>4</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Déploiement</a:t>
                </a:r>
                <a:r>
                  <a:rPr kumimoji="0" lang="fr-FR" sz="1400" b="1" i="0" u="none" strike="noStrike" kern="1200" cap="none" spc="0" normalizeH="0" noProof="0" dirty="0">
                    <a:ln>
                      <a:noFill/>
                    </a:ln>
                    <a:solidFill>
                      <a:prstClr val="black">
                        <a:lumMod val="50000"/>
                      </a:prstClr>
                    </a:solidFill>
                    <a:effectLst/>
                    <a:uLnTx/>
                    <a:uFillTx/>
                    <a:ea typeface="+mn-ea"/>
                    <a:cs typeface="+mn-cs"/>
                  </a:rPr>
                  <a:t> 1</a:t>
                </a:r>
                <a:r>
                  <a:rPr kumimoji="0" lang="fr-FR" sz="1400" b="1" i="0" u="none" strike="noStrike" kern="1200" cap="none" spc="0" normalizeH="0" baseline="30000" noProof="0" dirty="0">
                    <a:ln>
                      <a:noFill/>
                    </a:ln>
                    <a:solidFill>
                      <a:prstClr val="black">
                        <a:lumMod val="50000"/>
                      </a:prstClr>
                    </a:solidFill>
                    <a:effectLst/>
                    <a:uLnTx/>
                    <a:uFillTx/>
                    <a:ea typeface="+mn-ea"/>
                    <a:cs typeface="+mn-cs"/>
                  </a:rPr>
                  <a:t>er</a:t>
                </a:r>
                <a:r>
                  <a:rPr kumimoji="0" lang="fr-FR" sz="1400" b="1" i="0" u="none" strike="noStrike" kern="1200" cap="none" spc="0" normalizeH="0" noProof="0" dirty="0">
                    <a:ln>
                      <a:noFill/>
                    </a:ln>
                    <a:solidFill>
                      <a:prstClr val="black">
                        <a:lumMod val="50000"/>
                      </a:prstClr>
                    </a:solidFill>
                    <a:effectLst/>
                    <a:uLnTx/>
                    <a:uFillTx/>
                    <a:ea typeface="+mn-ea"/>
                    <a:cs typeface="+mn-cs"/>
                  </a:rPr>
                  <a:t> Pilote: Pneumo</a:t>
                </a:r>
                <a:endParaRPr kumimoji="0" lang="fr-FR" sz="1200" b="1" i="1" u="none" strike="noStrike" kern="1200" cap="none" spc="0" normalizeH="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100" i="1" baseline="0" dirty="0">
                    <a:solidFill>
                      <a:prstClr val="black">
                        <a:lumMod val="50000"/>
                      </a:prstClr>
                    </a:solidFill>
                  </a:rPr>
                  <a:t>Ajustement</a:t>
                </a:r>
                <a:r>
                  <a:rPr lang="fr-FR" sz="1100" i="1" dirty="0">
                    <a:solidFill>
                      <a:prstClr val="black">
                        <a:lumMod val="50000"/>
                      </a:prstClr>
                    </a:solidFill>
                  </a:rPr>
                  <a:t>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8" name="Rectangle 117">
                <a:extLst>
                  <a:ext uri="{FF2B5EF4-FFF2-40B4-BE49-F238E27FC236}">
                    <a16:creationId xmlns:a16="http://schemas.microsoft.com/office/drawing/2014/main" id="{F3975AB1-BF4C-FDED-3E5C-F38DA7266D6B}"/>
                  </a:ext>
                </a:extLst>
              </p:cNvPr>
              <p:cNvSpPr/>
              <p:nvPr/>
            </p:nvSpPr>
            <p:spPr>
              <a:xfrm rot="10800000" flipH="1" flipV="1">
                <a:off x="8159683" y="2201330"/>
                <a:ext cx="1575263" cy="2184210"/>
              </a:xfrm>
              <a:prstGeom prst="rect">
                <a:avLst/>
              </a:prstGeom>
              <a:solidFill>
                <a:srgbClr val="B05110">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Phase </a:t>
                </a:r>
                <a:r>
                  <a:rPr lang="fr-FR" sz="1400" b="1" noProof="0" dirty="0">
                    <a:solidFill>
                      <a:prstClr val="black">
                        <a:lumMod val="50000"/>
                      </a:prstClr>
                    </a:solidFill>
                  </a:rPr>
                  <a:t>5</a:t>
                </a: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400" b="1" dirty="0">
                    <a:solidFill>
                      <a:prstClr val="black">
                        <a:lumMod val="50000"/>
                      </a:prstClr>
                    </a:solidFill>
                  </a:rPr>
                  <a:t>Déploiement 2</a:t>
                </a:r>
                <a:r>
                  <a:rPr lang="fr-FR" sz="1400" b="1" baseline="30000" dirty="0">
                    <a:solidFill>
                      <a:prstClr val="black">
                        <a:lumMod val="50000"/>
                      </a:prstClr>
                    </a:solidFill>
                  </a:rPr>
                  <a:t>nd</a:t>
                </a:r>
                <a:r>
                  <a:rPr lang="fr-FR" sz="1400" b="1" dirty="0">
                    <a:solidFill>
                      <a:prstClr val="black">
                        <a:lumMod val="50000"/>
                      </a:prstClr>
                    </a:solidFill>
                  </a:rPr>
                  <a:t> Pilote : MTG</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100" dirty="0">
                    <a:solidFill>
                      <a:prstClr val="black">
                        <a:lumMod val="50000"/>
                      </a:prstClr>
                    </a:solidFill>
                  </a:rPr>
                  <a:t>Ajustements</a:t>
                </a:r>
              </a:p>
              <a:p>
                <a:pPr marL="0" marR="0" lvl="0" indent="0" algn="ctr" defTabSz="1219170" rtl="0" eaLnBrk="1" fontAlgn="auto" latinLnBrk="0" hangingPunct="1">
                  <a:lnSpc>
                    <a:spcPct val="100000"/>
                  </a:lnSpc>
                  <a:spcBef>
                    <a:spcPts val="0"/>
                  </a:spcBef>
                  <a:spcAft>
                    <a:spcPts val="0"/>
                  </a:spcAft>
                  <a:buClrTx/>
                  <a:buSzTx/>
                  <a:buFontTx/>
                  <a:buNone/>
                  <a:tabLst/>
                  <a:defRPr/>
                </a:pPr>
                <a:r>
                  <a:rPr lang="fr-FR" sz="1100" dirty="0">
                    <a:solidFill>
                      <a:prstClr val="black">
                        <a:lumMod val="50000"/>
                      </a:prstClr>
                    </a:solidFill>
                  </a:rPr>
                  <a:t>Correctifs</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400" b="1" i="1" u="none" strike="noStrike" kern="1200" cap="none" spc="0" normalizeH="0" baseline="0" noProof="0" dirty="0">
                  <a:ln>
                    <a:noFill/>
                  </a:ln>
                  <a:solidFill>
                    <a:srgbClr val="57565A">
                      <a:lumMod val="50000"/>
                    </a:srgbClr>
                  </a:solidFill>
                  <a:effectLst/>
                  <a:uLnTx/>
                  <a:uFillTx/>
                  <a:ea typeface="+mn-ea"/>
                  <a:cs typeface="+mn-cs"/>
                </a:endParaRPr>
              </a:p>
            </p:txBody>
          </p:sp>
          <p:sp>
            <p:nvSpPr>
              <p:cNvPr id="119" name="Rectangle 118">
                <a:extLst>
                  <a:ext uri="{FF2B5EF4-FFF2-40B4-BE49-F238E27FC236}">
                    <a16:creationId xmlns:a16="http://schemas.microsoft.com/office/drawing/2014/main" id="{243A3472-57EB-8C88-9083-45B21501EC16}"/>
                  </a:ext>
                </a:extLst>
              </p:cNvPr>
              <p:cNvSpPr/>
              <p:nvPr/>
            </p:nvSpPr>
            <p:spPr>
              <a:xfrm rot="10800000" flipH="1" flipV="1">
                <a:off x="9920440" y="2198604"/>
                <a:ext cx="1973563" cy="2199919"/>
              </a:xfrm>
              <a:prstGeom prst="rect">
                <a:avLst/>
              </a:prstGeom>
              <a:solidFill>
                <a:srgbClr val="582808">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algn="ctr" defTabSz="1219170">
                  <a:defRPr/>
                </a:pPr>
                <a:r>
                  <a:rPr lang="fr-FR" sz="1400" b="1" dirty="0">
                    <a:solidFill>
                      <a:prstClr val="black">
                        <a:lumMod val="50000"/>
                      </a:prstClr>
                    </a:solidFill>
                  </a:rPr>
                  <a:t>Phase 6 : Mise </a:t>
                </a:r>
                <a:r>
                  <a:rPr kumimoji="0" lang="fr-FR" sz="1400" b="1" i="0" u="none" strike="noStrike" kern="1200" cap="none" spc="0" normalizeH="0" baseline="0" noProof="0" dirty="0">
                    <a:ln>
                      <a:noFill/>
                    </a:ln>
                    <a:solidFill>
                      <a:prstClr val="black">
                        <a:lumMod val="50000"/>
                      </a:prstClr>
                    </a:solidFill>
                    <a:effectLst/>
                    <a:uLnTx/>
                    <a:uFillTx/>
                    <a:ea typeface="+mn-ea"/>
                    <a:cs typeface="+mn-cs"/>
                  </a:rPr>
                  <a:t>en Production</a:t>
                </a:r>
                <a:endParaRPr lang="fr-FR" sz="1400" b="1" dirty="0">
                  <a:solidFill>
                    <a:prstClr val="black">
                      <a:lumMod val="50000"/>
                    </a:prstClr>
                  </a:solidFill>
                </a:endParaRPr>
              </a:p>
              <a:p>
                <a:pPr lvl="0" algn="ctr" defTabSz="1219170">
                  <a:defRPr/>
                </a:pPr>
                <a:r>
                  <a:rPr kumimoji="0" lang="fr-FR" sz="1400" b="1" i="0" u="none" strike="noStrike" kern="1200" cap="none" spc="0" normalizeH="0" baseline="0" noProof="0" dirty="0">
                    <a:ln>
                      <a:noFill/>
                    </a:ln>
                    <a:solidFill>
                      <a:prstClr val="black">
                        <a:lumMod val="50000"/>
                      </a:prstClr>
                    </a:solidFill>
                    <a:effectLst/>
                    <a:uLnTx/>
                    <a:uFillTx/>
                    <a:ea typeface="+mn-ea"/>
                    <a:cs typeface="+mn-cs"/>
                  </a:rPr>
                  <a:t>   Complet</a:t>
                </a:r>
              </a:p>
              <a:p>
                <a:pPr lvl="0" algn="ctr" defTabSz="1219170">
                  <a:defRPr/>
                </a:pPr>
                <a:r>
                  <a:rPr lang="fr-FR" sz="1000" dirty="0">
                    <a:solidFill>
                      <a:prstClr val="black">
                        <a:lumMod val="50000"/>
                      </a:prstClr>
                    </a:solidFill>
                  </a:rPr>
                  <a:t>(</a:t>
                </a:r>
                <a:r>
                  <a:rPr lang="fr-FR" sz="1000" dirty="0" err="1">
                    <a:solidFill>
                      <a:prstClr val="black">
                        <a:lumMod val="50000"/>
                      </a:prstClr>
                    </a:solidFill>
                  </a:rPr>
                  <a:t>Onco-Hématologie</a:t>
                </a:r>
                <a:br>
                  <a:rPr lang="fr-FR" sz="1000" dirty="0">
                    <a:solidFill>
                      <a:prstClr val="black">
                        <a:lumMod val="50000"/>
                      </a:prstClr>
                    </a:solidFill>
                  </a:rPr>
                </a:br>
                <a:r>
                  <a:rPr lang="fr-FR" sz="1000" dirty="0">
                    <a:solidFill>
                      <a:prstClr val="black">
                        <a:lumMod val="50000"/>
                      </a:prstClr>
                    </a:solidFill>
                  </a:rPr>
                  <a:t>/Gastro/CHLVO/Luçon/</a:t>
                </a:r>
                <a:br>
                  <a:rPr lang="fr-FR" sz="1000" dirty="0">
                    <a:solidFill>
                      <a:prstClr val="black">
                        <a:lumMod val="50000"/>
                      </a:prstClr>
                    </a:solidFill>
                  </a:rPr>
                </a:br>
                <a:r>
                  <a:rPr lang="fr-FR" sz="1000" dirty="0">
                    <a:solidFill>
                      <a:prstClr val="black">
                        <a:lumMod val="50000"/>
                      </a:prstClr>
                    </a:solidFill>
                  </a:rPr>
                  <a:t>CHFLC)</a:t>
                </a:r>
                <a:r>
                  <a:rPr kumimoji="0" lang="fr-FR" sz="1000" i="0" u="none" strike="noStrike" kern="1200" cap="none" spc="0" normalizeH="0" baseline="0" noProof="0" dirty="0">
                    <a:ln>
                      <a:noFill/>
                    </a:ln>
                    <a:solidFill>
                      <a:prstClr val="black">
                        <a:lumMod val="50000"/>
                      </a:prstClr>
                    </a:solidFill>
                    <a:effectLst/>
                    <a:uLnTx/>
                    <a:uFillTx/>
                    <a:ea typeface="+mn-ea"/>
                    <a:cs typeface="+mn-cs"/>
                  </a:rPr>
                  <a:t> </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000" i="0" u="none" strike="noStrike" kern="1200" cap="none" spc="0" normalizeH="0" baseline="0" noProof="0" dirty="0">
                  <a:ln>
                    <a:noFill/>
                  </a:ln>
                  <a:solidFill>
                    <a:prstClr val="black">
                      <a:lumMod val="50000"/>
                    </a:prst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57565A">
                      <a:lumMod val="50000"/>
                    </a:srgbClr>
                  </a:solidFill>
                  <a:effectLst/>
                  <a:uLnTx/>
                  <a:uFillTx/>
                  <a:ea typeface="+mn-ea"/>
                  <a:cs typeface="+mn-cs"/>
                </a:endParaRPr>
              </a:p>
            </p:txBody>
          </p:sp>
        </p:grpSp>
      </p:grpSp>
      <p:sp>
        <p:nvSpPr>
          <p:cNvPr id="4" name="Rectangle 3">
            <a:extLst>
              <a:ext uri="{FF2B5EF4-FFF2-40B4-BE49-F238E27FC236}">
                <a16:creationId xmlns:a16="http://schemas.microsoft.com/office/drawing/2014/main" id="{06C242E8-664F-6175-F5B5-397EF066251E}"/>
              </a:ext>
            </a:extLst>
          </p:cNvPr>
          <p:cNvSpPr/>
          <p:nvPr/>
        </p:nvSpPr>
        <p:spPr>
          <a:xfrm>
            <a:off x="226061" y="1779919"/>
            <a:ext cx="8743204" cy="2984343"/>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44" descr="Marqueur">
            <a:extLst>
              <a:ext uri="{FF2B5EF4-FFF2-40B4-BE49-F238E27FC236}">
                <a16:creationId xmlns:a16="http://schemas.microsoft.com/office/drawing/2014/main" id="{42834D1F-14E2-1DDC-637B-4935D38F0A58}"/>
              </a:ext>
            </a:extLst>
          </p:cNvPr>
          <p:cNvPicPr>
            <a:picLocks noChangeAspect="1"/>
          </p:cNvPicPr>
          <p:nvPr/>
        </p:nvPicPr>
        <p:blipFill>
          <a:blip r:embed="rId4"/>
          <a:stretch>
            <a:fillRect/>
          </a:stretch>
        </p:blipFill>
        <p:spPr>
          <a:xfrm>
            <a:off x="8587904" y="2160841"/>
            <a:ext cx="363490" cy="378715"/>
          </a:xfrm>
          <a:prstGeom prst="rect">
            <a:avLst/>
          </a:prstGeom>
        </p:spPr>
      </p:pic>
      <p:pic>
        <p:nvPicPr>
          <p:cNvPr id="2" name="Image 1" descr="Une image contenant capture d’écran, Caractère coloré, Rectangle, carré&#10;&#10;Description générée automatiquement">
            <a:extLst>
              <a:ext uri="{FF2B5EF4-FFF2-40B4-BE49-F238E27FC236}">
                <a16:creationId xmlns:a16="http://schemas.microsoft.com/office/drawing/2014/main" id="{24D9D005-3F4D-1AAD-B1CD-1C661EA3D7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1609" y="2185981"/>
            <a:ext cx="923975" cy="923975"/>
          </a:xfrm>
          <a:prstGeom prst="rect">
            <a:avLst/>
          </a:prstGeom>
        </p:spPr>
      </p:pic>
      <p:sp>
        <p:nvSpPr>
          <p:cNvPr id="14" name="Rectangle 13">
            <a:extLst>
              <a:ext uri="{FF2B5EF4-FFF2-40B4-BE49-F238E27FC236}">
                <a16:creationId xmlns:a16="http://schemas.microsoft.com/office/drawing/2014/main" id="{FC5F16BD-6940-66D6-F268-32533DD39026}"/>
              </a:ext>
            </a:extLst>
          </p:cNvPr>
          <p:cNvSpPr/>
          <p:nvPr/>
        </p:nvSpPr>
        <p:spPr>
          <a:xfrm>
            <a:off x="7514850" y="1846548"/>
            <a:ext cx="1738995" cy="2828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a:solidFill>
                  <a:srgbClr val="FF0000"/>
                </a:solidFill>
              </a:rPr>
              <a:t>16 oct. </a:t>
            </a:r>
            <a:r>
              <a:rPr lang="fr-FR" sz="1400" b="1" dirty="0">
                <a:solidFill>
                  <a:srgbClr val="FF0000"/>
                </a:solidFill>
              </a:rPr>
              <a:t>2024</a:t>
            </a:r>
          </a:p>
        </p:txBody>
      </p:sp>
      <p:sp>
        <p:nvSpPr>
          <p:cNvPr id="17" name="Rectangle 16">
            <a:extLst>
              <a:ext uri="{FF2B5EF4-FFF2-40B4-BE49-F238E27FC236}">
                <a16:creationId xmlns:a16="http://schemas.microsoft.com/office/drawing/2014/main" id="{A0827EAE-E45C-0C9F-4EB7-E0E94B7D9D09}"/>
              </a:ext>
            </a:extLst>
          </p:cNvPr>
          <p:cNvSpPr/>
          <p:nvPr/>
        </p:nvSpPr>
        <p:spPr>
          <a:xfrm>
            <a:off x="4629872" y="3183419"/>
            <a:ext cx="3902819" cy="1010592"/>
          </a:xfrm>
          <a:prstGeom prst="rect">
            <a:avLst/>
          </a:prstGeom>
          <a:solidFill>
            <a:srgbClr val="EBDCF4"/>
          </a:solidFill>
          <a:ln>
            <a:solidFill>
              <a:srgbClr val="FF4A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FF4A75"/>
                </a:solidFill>
              </a:rPr>
              <a:t>Arrêt de l’utilisation de la RFID </a:t>
            </a:r>
            <a:r>
              <a:rPr lang="fr-FR" sz="1400" b="1">
                <a:solidFill>
                  <a:srgbClr val="FF4A75"/>
                </a:solidFill>
              </a:rPr>
              <a:t>en Onco-hémato</a:t>
            </a:r>
            <a:endParaRPr lang="fr-FR" sz="1400" b="1" dirty="0">
              <a:solidFill>
                <a:srgbClr val="FF4A75"/>
              </a:solidFill>
            </a:endParaRPr>
          </a:p>
          <a:p>
            <a:pPr algn="ctr"/>
            <a:r>
              <a:rPr lang="fr-FR" sz="1400" b="1" dirty="0">
                <a:solidFill>
                  <a:srgbClr val="FF4A75"/>
                </a:solidFill>
                <a:sym typeface="Wingdings" panose="05000000000000000000" pitchFamily="2" charset="2"/>
              </a:rPr>
              <a:t> Identification de nouveaux points bloquants</a:t>
            </a:r>
            <a:r>
              <a:rPr lang="fr-FR" sz="1400" b="1" dirty="0">
                <a:solidFill>
                  <a:srgbClr val="FF4A75"/>
                </a:solidFill>
              </a:rPr>
              <a:t> </a:t>
            </a:r>
          </a:p>
        </p:txBody>
      </p:sp>
    </p:spTree>
    <p:extLst>
      <p:ext uri="{BB962C8B-B14F-4D97-AF65-F5344CB8AC3E}">
        <p14:creationId xmlns:p14="http://schemas.microsoft.com/office/powerpoint/2010/main" val="1897757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BE8479-1899-C742-D59B-4ABFF56518C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B1D27B3-F1F8-1760-F097-EA3DF2AE05AC}"/>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6BF4429F-E921-75C2-DBCB-87E234C5A0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17F8F9A7-1970-B200-4B0E-5A3961E1ECD6}"/>
              </a:ext>
            </a:extLst>
          </p:cNvPr>
          <p:cNvSpPr>
            <a:spLocks noGrp="1"/>
          </p:cNvSpPr>
          <p:nvPr>
            <p:ph type="title"/>
          </p:nvPr>
        </p:nvSpPr>
        <p:spPr>
          <a:xfrm>
            <a:off x="457200" y="267494"/>
            <a:ext cx="8229600" cy="651719"/>
          </a:xfrm>
        </p:spPr>
        <p:txBody>
          <a:bodyPr>
            <a:noAutofit/>
          </a:bodyPr>
          <a:lstStyle/>
          <a:p>
            <a:r>
              <a:rPr lang="fr-FR" sz="3200">
                <a:solidFill>
                  <a:srgbClr val="17375E"/>
                </a:solidFill>
              </a:rPr>
              <a:t>Analyse de causes</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60BFD4E5-8C27-25E1-94E2-7CCEE7F73AF2}"/>
              </a:ext>
            </a:extLst>
          </p:cNvPr>
          <p:cNvSpPr>
            <a:spLocks noGrp="1"/>
          </p:cNvSpPr>
          <p:nvPr>
            <p:ph type="sldNum" sz="quarter" idx="12"/>
          </p:nvPr>
        </p:nvSpPr>
        <p:spPr/>
        <p:txBody>
          <a:bodyPr/>
          <a:lstStyle/>
          <a:p>
            <a:fld id="{FA3E2E0A-678F-4012-B539-62B1F17A2C1B}" type="slidenum">
              <a:rPr lang="fr-FR" smtClean="0"/>
              <a:t>41</a:t>
            </a:fld>
            <a:endParaRPr lang="fr-FR"/>
          </a:p>
        </p:txBody>
      </p:sp>
      <p:sp>
        <p:nvSpPr>
          <p:cNvPr id="9" name="ZoneTexte 8">
            <a:extLst>
              <a:ext uri="{FF2B5EF4-FFF2-40B4-BE49-F238E27FC236}">
                <a16:creationId xmlns:a16="http://schemas.microsoft.com/office/drawing/2014/main" id="{C6DF0921-411B-FC94-53F4-EB84F7B3E6F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2A2B789E-97C6-752F-B68B-D6A49C8AF6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graphicFrame>
        <p:nvGraphicFramePr>
          <p:cNvPr id="14" name="Tableau 13">
            <a:extLst>
              <a:ext uri="{FF2B5EF4-FFF2-40B4-BE49-F238E27FC236}">
                <a16:creationId xmlns:a16="http://schemas.microsoft.com/office/drawing/2014/main" id="{B00215DC-F1DA-4015-A3F1-C07FA0543CBA}"/>
              </a:ext>
            </a:extLst>
          </p:cNvPr>
          <p:cNvGraphicFramePr>
            <a:graphicFrameLocks noGrp="1"/>
          </p:cNvGraphicFramePr>
          <p:nvPr>
            <p:extLst>
              <p:ext uri="{D42A27DB-BD31-4B8C-83A1-F6EECF244321}">
                <p14:modId xmlns:p14="http://schemas.microsoft.com/office/powerpoint/2010/main" val="15144256"/>
              </p:ext>
            </p:extLst>
          </p:nvPr>
        </p:nvGraphicFramePr>
        <p:xfrm>
          <a:off x="639708" y="883111"/>
          <a:ext cx="7864584" cy="3617072"/>
        </p:xfrm>
        <a:graphic>
          <a:graphicData uri="http://schemas.openxmlformats.org/drawingml/2006/table">
            <a:tbl>
              <a:tblPr firstRow="1" bandRow="1">
                <a:effectLst>
                  <a:outerShdw blurRad="76200" sx="102000" sy="102000" algn="ctr" rotWithShape="0">
                    <a:schemeClr val="bg1">
                      <a:alpha val="65000"/>
                    </a:schemeClr>
                  </a:outerShdw>
                </a:effectLst>
                <a:tableStyleId>{5940675A-B579-460E-94D1-54222C63F5DA}</a:tableStyleId>
              </a:tblPr>
              <a:tblGrid>
                <a:gridCol w="2621528">
                  <a:extLst>
                    <a:ext uri="{9D8B030D-6E8A-4147-A177-3AD203B41FA5}">
                      <a16:colId xmlns:a16="http://schemas.microsoft.com/office/drawing/2014/main" val="1001619362"/>
                    </a:ext>
                  </a:extLst>
                </a:gridCol>
                <a:gridCol w="1138600">
                  <a:extLst>
                    <a:ext uri="{9D8B030D-6E8A-4147-A177-3AD203B41FA5}">
                      <a16:colId xmlns:a16="http://schemas.microsoft.com/office/drawing/2014/main" val="3467814642"/>
                    </a:ext>
                  </a:extLst>
                </a:gridCol>
                <a:gridCol w="4104456">
                  <a:extLst>
                    <a:ext uri="{9D8B030D-6E8A-4147-A177-3AD203B41FA5}">
                      <a16:colId xmlns:a16="http://schemas.microsoft.com/office/drawing/2014/main" val="2184744117"/>
                    </a:ext>
                  </a:extLst>
                </a:gridCol>
              </a:tblGrid>
              <a:tr h="0">
                <a:tc gridSpan="2">
                  <a:txBody>
                    <a:bodyPr/>
                    <a:lstStyle/>
                    <a:p>
                      <a:pPr algn="ctr"/>
                      <a:r>
                        <a:rPr lang="fr-FR" sz="1400" b="1" dirty="0">
                          <a:solidFill>
                            <a:schemeClr val="bg1"/>
                          </a:solidFill>
                        </a:rPr>
                        <a:t>Catégories</a:t>
                      </a:r>
                    </a:p>
                  </a:txBody>
                  <a:tcPr>
                    <a:solidFill>
                      <a:srgbClr val="C9BBA1"/>
                    </a:solidFill>
                  </a:tcPr>
                </a:tc>
                <a:tc hMerge="1">
                  <a:txBody>
                    <a:bodyPr/>
                    <a:lstStyle/>
                    <a:p>
                      <a:endParaRPr lang="fr-FR" dirty="0"/>
                    </a:p>
                  </a:txBody>
                  <a:tcPr/>
                </a:tc>
                <a:tc>
                  <a:txBody>
                    <a:bodyPr/>
                    <a:lstStyle/>
                    <a:p>
                      <a:pPr algn="ctr"/>
                      <a:r>
                        <a:rPr lang="fr-FR" sz="1400" b="1" dirty="0">
                          <a:solidFill>
                            <a:schemeClr val="bg1"/>
                          </a:solidFill>
                        </a:rPr>
                        <a:t>Points bloquants</a:t>
                      </a:r>
                    </a:p>
                  </a:txBody>
                  <a:tcPr>
                    <a:solidFill>
                      <a:srgbClr val="C9BBA1"/>
                    </a:solidFill>
                  </a:tcPr>
                </a:tc>
                <a:extLst>
                  <a:ext uri="{0D108BD9-81ED-4DB2-BD59-A6C34878D82A}">
                    <a16:rowId xmlns:a16="http://schemas.microsoft.com/office/drawing/2014/main" val="1098543061"/>
                  </a:ext>
                </a:extLst>
              </a:tr>
              <a:tr h="240244">
                <a:tc>
                  <a:txBody>
                    <a:bodyPr/>
                    <a:lstStyle/>
                    <a:p>
                      <a:pPr algn="l"/>
                      <a:r>
                        <a:rPr lang="fr-FR" sz="1400" b="1" dirty="0">
                          <a:solidFill>
                            <a:schemeClr val="bg1"/>
                          </a:solidFill>
                        </a:rPr>
                        <a:t>Techniques/Ergonomiques</a:t>
                      </a:r>
                    </a:p>
                  </a:txBody>
                  <a:tcPr>
                    <a:solidFill>
                      <a:srgbClr val="C9BBA1"/>
                    </a:solidFill>
                  </a:tcPr>
                </a:tc>
                <a:tc>
                  <a:txBody>
                    <a:bodyPr/>
                    <a:lstStyle/>
                    <a:p>
                      <a:endParaRPr lang="fr-FR" sz="1400" dirty="0">
                        <a:solidFill>
                          <a:srgbClr val="17375E"/>
                        </a:solidFill>
                      </a:endParaRPr>
                    </a:p>
                  </a:txBody>
                  <a:tcPr>
                    <a:noFill/>
                  </a:tcPr>
                </a:tc>
                <a:tc>
                  <a:txBody>
                    <a:bodyPr/>
                    <a:lstStyle/>
                    <a:p>
                      <a:pPr marL="171450" indent="-171450" fontAlgn="base" latinLnBrk="0">
                        <a:buFont typeface="Arial" panose="020B0604020202020204" pitchFamily="34" charset="0"/>
                        <a:buChar char="•"/>
                      </a:pPr>
                      <a:r>
                        <a:rPr lang="fr-FR" sz="1000" b="1" u="sng">
                          <a:solidFill>
                            <a:srgbClr val="17375E"/>
                          </a:solidFill>
                          <a:effectLst/>
                        </a:rPr>
                        <a:t>Dysfonctionnements majeurs pour l’administration : </a:t>
                      </a:r>
                    </a:p>
                    <a:p>
                      <a:pPr marL="0" indent="0" fontAlgn="base" latinLnBrk="0">
                        <a:buFont typeface="Arial" panose="020B0604020202020204" pitchFamily="34" charset="0"/>
                        <a:buNone/>
                      </a:pPr>
                      <a:r>
                        <a:rPr lang="fr-FR" sz="1000">
                          <a:solidFill>
                            <a:srgbClr val="17375E"/>
                          </a:solidFill>
                          <a:effectLst/>
                        </a:rPr>
                        <a:t>(lenteurs, serveur saturé, X-MATCH trop d'étapes pour les IDE), </a:t>
                      </a:r>
                    </a:p>
                    <a:p>
                      <a:pPr marL="171450" indent="-171450" fontAlgn="base" latinLnBrk="0">
                        <a:buFont typeface="Arial" panose="020B0604020202020204" pitchFamily="34" charset="0"/>
                        <a:buChar char="•"/>
                      </a:pPr>
                      <a:r>
                        <a:rPr lang="fr-FR" sz="1000">
                          <a:solidFill>
                            <a:srgbClr val="17375E"/>
                          </a:solidFill>
                          <a:effectLst/>
                        </a:rPr>
                        <a:t>Déconnexions PDA / Wi-Fi</a:t>
                      </a:r>
                    </a:p>
                    <a:p>
                      <a:pPr marL="171450" indent="-171450" fontAlgn="base" latinLnBrk="0">
                        <a:buFont typeface="Arial" panose="020B0604020202020204" pitchFamily="34" charset="0"/>
                        <a:buChar char="•"/>
                      </a:pPr>
                      <a:r>
                        <a:rPr lang="fr-FR" sz="1000">
                          <a:solidFill>
                            <a:srgbClr val="17375E"/>
                          </a:solidFill>
                          <a:effectLst/>
                        </a:rPr>
                        <a:t>Page prémédication figée</a:t>
                      </a:r>
                    </a:p>
                    <a:p>
                      <a:pPr marL="171450" indent="-171450" fontAlgn="base" latinLnBrk="0">
                        <a:buFont typeface="Arial" panose="020B0604020202020204" pitchFamily="34" charset="0"/>
                        <a:buChar char="•"/>
                      </a:pPr>
                      <a:r>
                        <a:rPr lang="fr-FR" sz="1000">
                          <a:solidFill>
                            <a:srgbClr val="17375E"/>
                          </a:solidFill>
                          <a:effectLst/>
                        </a:rPr>
                        <a:t>Sensibilité des écrans des PDA insuffisante</a:t>
                      </a:r>
                    </a:p>
                  </a:txBody>
                  <a:tcPr>
                    <a:noFill/>
                  </a:tcPr>
                </a:tc>
                <a:extLst>
                  <a:ext uri="{0D108BD9-81ED-4DB2-BD59-A6C34878D82A}">
                    <a16:rowId xmlns:a16="http://schemas.microsoft.com/office/drawing/2014/main" val="2533301715"/>
                  </a:ext>
                </a:extLst>
              </a:tr>
              <a:tr h="370840">
                <a:tc>
                  <a:txBody>
                    <a:bodyPr/>
                    <a:lstStyle/>
                    <a:p>
                      <a:pPr algn="l"/>
                      <a:r>
                        <a:rPr lang="fr-FR" sz="1400" b="1" dirty="0">
                          <a:solidFill>
                            <a:schemeClr val="bg1"/>
                          </a:solidFill>
                        </a:rPr>
                        <a:t>Matériel/Infrastructure</a:t>
                      </a:r>
                    </a:p>
                  </a:txBody>
                  <a:tcPr>
                    <a:solidFill>
                      <a:srgbClr val="C9BBA1"/>
                    </a:solidFill>
                  </a:tcPr>
                </a:tc>
                <a:tc>
                  <a:txBody>
                    <a:bodyPr/>
                    <a:lstStyle/>
                    <a:p>
                      <a:endParaRPr lang="fr-FR" sz="1400" dirty="0">
                        <a:solidFill>
                          <a:srgbClr val="17375E"/>
                        </a:solidFill>
                      </a:endParaRPr>
                    </a:p>
                  </a:txBody>
                  <a:tcPr>
                    <a:noFill/>
                  </a:tcPr>
                </a:tc>
                <a:tc>
                  <a:txBody>
                    <a:bodyPr/>
                    <a:lstStyle/>
                    <a:p>
                      <a:pPr marL="171450" indent="-171450" fontAlgn="base" latinLnBrk="0">
                        <a:buFont typeface="Arial" panose="020B0604020202020204" pitchFamily="34" charset="0"/>
                        <a:buChar char="•"/>
                      </a:pPr>
                      <a:r>
                        <a:rPr lang="fr-FR" sz="1000">
                          <a:solidFill>
                            <a:srgbClr val="17375E"/>
                          </a:solidFill>
                          <a:effectLst/>
                        </a:rPr>
                        <a:t>Wi-Fi insuffisant (chambres)</a:t>
                      </a:r>
                    </a:p>
                    <a:p>
                      <a:pPr marL="171450" indent="-171450" fontAlgn="base" latinLnBrk="0">
                        <a:buFont typeface="Arial" panose="020B0604020202020204" pitchFamily="34" charset="0"/>
                        <a:buChar char="•"/>
                      </a:pPr>
                      <a:r>
                        <a:rPr lang="fr-FR" sz="1000" b="1" u="sng">
                          <a:solidFill>
                            <a:srgbClr val="17375E"/>
                          </a:solidFill>
                          <a:effectLst/>
                        </a:rPr>
                        <a:t>Parc PDA hétérogène / lenteurs récurrentes (besoin de reset régulier)</a:t>
                      </a:r>
                    </a:p>
                    <a:p>
                      <a:pPr marL="0" indent="0" fontAlgn="base" latinLnBrk="0">
                        <a:buFont typeface="Arial" panose="020B0604020202020204" pitchFamily="34" charset="0"/>
                        <a:buNone/>
                      </a:pPr>
                      <a:endParaRPr lang="fr-FR" sz="1000" b="1" dirty="0">
                        <a:solidFill>
                          <a:srgbClr val="17375E"/>
                        </a:solidFill>
                        <a:effectLst/>
                      </a:endParaRPr>
                    </a:p>
                  </a:txBody>
                  <a:tcPr>
                    <a:noFill/>
                  </a:tcPr>
                </a:tc>
                <a:extLst>
                  <a:ext uri="{0D108BD9-81ED-4DB2-BD59-A6C34878D82A}">
                    <a16:rowId xmlns:a16="http://schemas.microsoft.com/office/drawing/2014/main" val="1289240283"/>
                  </a:ext>
                </a:extLst>
              </a:tr>
              <a:tr h="370840">
                <a:tc>
                  <a:txBody>
                    <a:bodyPr/>
                    <a:lstStyle/>
                    <a:p>
                      <a:pPr algn="l"/>
                      <a:r>
                        <a:rPr lang="fr-FR" sz="1400" b="1" dirty="0">
                          <a:solidFill>
                            <a:schemeClr val="bg1"/>
                          </a:solidFill>
                        </a:rPr>
                        <a:t>Organisationnels</a:t>
                      </a:r>
                    </a:p>
                  </a:txBody>
                  <a:tcPr>
                    <a:solidFill>
                      <a:srgbClr val="C9BBA1"/>
                    </a:solidFill>
                  </a:tcPr>
                </a:tc>
                <a:tc>
                  <a:txBody>
                    <a:bodyPr/>
                    <a:lstStyle/>
                    <a:p>
                      <a:endParaRPr lang="fr-FR" sz="1400" dirty="0">
                        <a:solidFill>
                          <a:srgbClr val="17375E"/>
                        </a:solidFill>
                      </a:endParaRPr>
                    </a:p>
                  </a:txBody>
                  <a:tcPr>
                    <a:noFill/>
                  </a:tcPr>
                </a:tc>
                <a:tc>
                  <a:txBody>
                    <a:bodyPr/>
                    <a:lstStyle/>
                    <a:p>
                      <a:pPr marL="171450" indent="-171450" fontAlgn="base" latinLnBrk="0">
                        <a:buFont typeface="Arial" panose="020B0604020202020204" pitchFamily="34" charset="0"/>
                        <a:buChar char="•"/>
                      </a:pPr>
                      <a:r>
                        <a:rPr lang="fr-FR" sz="1000">
                          <a:solidFill>
                            <a:srgbClr val="17375E"/>
                          </a:solidFill>
                          <a:effectLst/>
                        </a:rPr>
                        <a:t>Désorganisation en Onco-hémato (</a:t>
                      </a:r>
                      <a:r>
                        <a:rPr lang="fr-FR" sz="1000" b="1" u="sng">
                          <a:solidFill>
                            <a:srgbClr val="17375E"/>
                          </a:solidFill>
                          <a:effectLst/>
                        </a:rPr>
                        <a:t>flux inadaptés à la routine IDE</a:t>
                      </a:r>
                      <a:r>
                        <a:rPr lang="fr-FR" sz="1000">
                          <a:solidFill>
                            <a:srgbClr val="17375E"/>
                          </a:solidFill>
                          <a:effectLst/>
                        </a:rPr>
                        <a:t>)</a:t>
                      </a:r>
                    </a:p>
                    <a:p>
                      <a:pPr marL="171450" indent="-171450" fontAlgn="base" latinLnBrk="0">
                        <a:buFont typeface="Arial" panose="020B0604020202020204" pitchFamily="34" charset="0"/>
                        <a:buChar char="•"/>
                      </a:pPr>
                      <a:r>
                        <a:rPr lang="fr-FR" sz="1000">
                          <a:solidFill>
                            <a:srgbClr val="17375E"/>
                          </a:solidFill>
                          <a:effectLst/>
                        </a:rPr>
                        <a:t>Séjours multiples erronés sur les jours d’administration consécutifs (azacitidine SC)</a:t>
                      </a:r>
                    </a:p>
                  </a:txBody>
                  <a:tcPr>
                    <a:noFill/>
                  </a:tcPr>
                </a:tc>
                <a:extLst>
                  <a:ext uri="{0D108BD9-81ED-4DB2-BD59-A6C34878D82A}">
                    <a16:rowId xmlns:a16="http://schemas.microsoft.com/office/drawing/2014/main" val="2625644518"/>
                  </a:ext>
                </a:extLst>
              </a:tr>
              <a:tr h="370840">
                <a:tc>
                  <a:txBody>
                    <a:bodyPr/>
                    <a:lstStyle/>
                    <a:p>
                      <a:pPr algn="l"/>
                      <a:r>
                        <a:rPr lang="fr-FR" sz="1400" b="1" dirty="0">
                          <a:solidFill>
                            <a:schemeClr val="bg1"/>
                          </a:solidFill>
                        </a:rPr>
                        <a:t>Intégration systèmes</a:t>
                      </a:r>
                    </a:p>
                  </a:txBody>
                  <a:tcPr>
                    <a:solidFill>
                      <a:srgbClr val="C9BBA1"/>
                    </a:solidFill>
                  </a:tcPr>
                </a:tc>
                <a:tc>
                  <a:txBody>
                    <a:bodyPr/>
                    <a:lstStyle/>
                    <a:p>
                      <a:endParaRPr lang="fr-FR" sz="1400" dirty="0">
                        <a:solidFill>
                          <a:srgbClr val="17375E"/>
                        </a:solidFill>
                      </a:endParaRPr>
                    </a:p>
                  </a:txBody>
                  <a:tcPr>
                    <a:noFill/>
                  </a:tcPr>
                </a:tc>
                <a:tc>
                  <a:txBody>
                    <a:bodyPr/>
                    <a:lstStyle/>
                    <a:p>
                      <a:pPr marL="171450" indent="-171450" fontAlgn="base" latinLnBrk="0">
                        <a:buFont typeface="Arial" panose="020B0604020202020204" pitchFamily="34" charset="0"/>
                        <a:buChar char="•"/>
                      </a:pPr>
                      <a:r>
                        <a:rPr lang="fr-FR" sz="1000">
                          <a:solidFill>
                            <a:srgbClr val="17375E"/>
                          </a:solidFill>
                          <a:effectLst/>
                        </a:rPr>
                        <a:t>Comptes C-LOG</a:t>
                      </a:r>
                      <a:r>
                        <a:rPr lang="fr-FR" sz="1000">
                          <a:solidFill>
                            <a:srgbClr val="17375E"/>
                          </a:solidFill>
                          <a:effectLst/>
                          <a:latin typeface="Calibri" panose="020F0502020204030204" pitchFamily="34" charset="0"/>
                          <a:cs typeface="Calibri" panose="020F0502020204030204" pitchFamily="34" charset="0"/>
                        </a:rPr>
                        <a:t>®</a:t>
                      </a:r>
                      <a:r>
                        <a:rPr lang="fr-FR" sz="1000">
                          <a:solidFill>
                            <a:srgbClr val="17375E"/>
                          </a:solidFill>
                          <a:effectLst/>
                        </a:rPr>
                        <a:t> / CHIMIO</a:t>
                      </a:r>
                      <a:r>
                        <a:rPr lang="fr-FR" sz="1000">
                          <a:solidFill>
                            <a:srgbClr val="17375E"/>
                          </a:solidFill>
                          <a:effectLst/>
                          <a:latin typeface="Calibri" panose="020F0502020204030204" pitchFamily="34" charset="0"/>
                          <a:cs typeface="Calibri" panose="020F0502020204030204" pitchFamily="34" charset="0"/>
                        </a:rPr>
                        <a:t>®</a:t>
                      </a:r>
                      <a:r>
                        <a:rPr lang="fr-FR" sz="1000">
                          <a:solidFill>
                            <a:srgbClr val="17375E"/>
                          </a:solidFill>
                          <a:effectLst/>
                        </a:rPr>
                        <a:t> divergents (remontée de traçabilité défaillante)</a:t>
                      </a:r>
                    </a:p>
                    <a:p>
                      <a:pPr marL="171450" indent="-171450" fontAlgn="base" latinLnBrk="0">
                        <a:buFont typeface="Arial" panose="020B0604020202020204" pitchFamily="34" charset="0"/>
                        <a:buChar char="•"/>
                      </a:pPr>
                      <a:r>
                        <a:rPr lang="fr-FR" sz="1000">
                          <a:solidFill>
                            <a:srgbClr val="17375E"/>
                          </a:solidFill>
                          <a:effectLst/>
                        </a:rPr>
                        <a:t>Accès PDA bloqués (code PIN)</a:t>
                      </a:r>
                    </a:p>
                    <a:p>
                      <a:pPr marL="0" indent="0" fontAlgn="base" latinLnBrk="0">
                        <a:buFont typeface="Arial" panose="020B0604020202020204" pitchFamily="34" charset="0"/>
                        <a:buNone/>
                      </a:pPr>
                      <a:endParaRPr lang="fr-FR" sz="1000" dirty="0">
                        <a:solidFill>
                          <a:srgbClr val="17375E"/>
                        </a:solidFill>
                        <a:effectLst/>
                      </a:endParaRPr>
                    </a:p>
                  </a:txBody>
                  <a:tcPr>
                    <a:noFill/>
                  </a:tcPr>
                </a:tc>
                <a:extLst>
                  <a:ext uri="{0D108BD9-81ED-4DB2-BD59-A6C34878D82A}">
                    <a16:rowId xmlns:a16="http://schemas.microsoft.com/office/drawing/2014/main" val="3638623117"/>
                  </a:ext>
                </a:extLst>
              </a:tr>
              <a:tr h="370840">
                <a:tc>
                  <a:txBody>
                    <a:bodyPr/>
                    <a:lstStyle/>
                    <a:p>
                      <a:pPr algn="l"/>
                      <a:r>
                        <a:rPr lang="fr-FR" sz="1400" b="1" dirty="0">
                          <a:solidFill>
                            <a:schemeClr val="bg1"/>
                          </a:solidFill>
                        </a:rPr>
                        <a:t>Pilotage</a:t>
                      </a:r>
                    </a:p>
                  </a:txBody>
                  <a:tcPr>
                    <a:solidFill>
                      <a:srgbClr val="C9BBA1"/>
                    </a:solidFill>
                  </a:tcPr>
                </a:tc>
                <a:tc>
                  <a:txBody>
                    <a:bodyPr/>
                    <a:lstStyle/>
                    <a:p>
                      <a:endParaRPr lang="fr-FR" sz="1400" dirty="0">
                        <a:solidFill>
                          <a:srgbClr val="17375E"/>
                        </a:solidFill>
                      </a:endParaRPr>
                    </a:p>
                  </a:txBody>
                  <a:tcPr>
                    <a:noFill/>
                  </a:tcPr>
                </a:tc>
                <a:tc>
                  <a:txBody>
                    <a:bodyPr/>
                    <a:lstStyle/>
                    <a:p>
                      <a:pPr marL="171450" indent="-171450" fontAlgn="base" latinLnBrk="0">
                        <a:buFont typeface="Arial" panose="020B0604020202020204" pitchFamily="34" charset="0"/>
                        <a:buChar char="•"/>
                      </a:pPr>
                      <a:r>
                        <a:rPr lang="fr-FR" sz="1000" dirty="0">
                          <a:solidFill>
                            <a:srgbClr val="17375E"/>
                          </a:solidFill>
                          <a:effectLst/>
                        </a:rPr>
                        <a:t>Dépendance éditeur</a:t>
                      </a:r>
                    </a:p>
                    <a:p>
                      <a:pPr marL="171450" indent="-171450" fontAlgn="base" latinLnBrk="0">
                        <a:buFont typeface="Arial" panose="020B0604020202020204" pitchFamily="34" charset="0"/>
                        <a:buChar char="•"/>
                      </a:pPr>
                      <a:r>
                        <a:rPr lang="fr-FR" sz="1000" dirty="0">
                          <a:solidFill>
                            <a:srgbClr val="17375E"/>
                          </a:solidFill>
                          <a:effectLst/>
                        </a:rPr>
                        <a:t>Pas de permanence </a:t>
                      </a:r>
                      <a:r>
                        <a:rPr lang="fr-FR" sz="1000">
                          <a:solidFill>
                            <a:srgbClr val="17375E"/>
                          </a:solidFill>
                          <a:effectLst/>
                        </a:rPr>
                        <a:t>de l’éditeur </a:t>
                      </a:r>
                      <a:r>
                        <a:rPr lang="fr-FR" sz="1000" dirty="0">
                          <a:solidFill>
                            <a:srgbClr val="17375E"/>
                          </a:solidFill>
                          <a:effectLst/>
                        </a:rPr>
                        <a:t>(système </a:t>
                      </a:r>
                      <a:r>
                        <a:rPr lang="fr-FR" sz="1000">
                          <a:solidFill>
                            <a:srgbClr val="17375E"/>
                          </a:solidFill>
                          <a:effectLst/>
                        </a:rPr>
                        <a:t>de tickets)</a:t>
                      </a:r>
                      <a:endParaRPr lang="fr-FR" sz="1000" dirty="0">
                        <a:solidFill>
                          <a:srgbClr val="17375E"/>
                        </a:solidFill>
                        <a:effectLst/>
                      </a:endParaRPr>
                    </a:p>
                    <a:p>
                      <a:pPr marL="171450" indent="-171450" fontAlgn="base" latinLnBrk="0">
                        <a:buFont typeface="Arial" panose="020B0604020202020204" pitchFamily="34" charset="0"/>
                        <a:buChar char="•"/>
                      </a:pPr>
                      <a:r>
                        <a:rPr lang="fr-FR" sz="1000" dirty="0">
                          <a:solidFill>
                            <a:srgbClr val="17375E"/>
                          </a:solidFill>
                          <a:effectLst/>
                        </a:rPr>
                        <a:t>Possible perte financière (quota puces non </a:t>
                      </a:r>
                      <a:r>
                        <a:rPr lang="fr-FR" sz="1000">
                          <a:solidFill>
                            <a:srgbClr val="17375E"/>
                          </a:solidFill>
                          <a:effectLst/>
                        </a:rPr>
                        <a:t>atteint </a:t>
                      </a:r>
                      <a:r>
                        <a:rPr lang="fr-FR" sz="1000"/>
                        <a:t>➔</a:t>
                      </a:r>
                      <a:r>
                        <a:rPr lang="fr-FR" sz="1000">
                          <a:solidFill>
                            <a:srgbClr val="17375E"/>
                          </a:solidFill>
                          <a:effectLst/>
                        </a:rPr>
                        <a:t> </a:t>
                      </a:r>
                      <a:r>
                        <a:rPr lang="fr-FR" sz="1000" dirty="0">
                          <a:solidFill>
                            <a:srgbClr val="17375E"/>
                          </a:solidFill>
                          <a:effectLst/>
                        </a:rPr>
                        <a:t>surcoût </a:t>
                      </a:r>
                      <a:r>
                        <a:rPr lang="fr-FR" sz="1000">
                          <a:solidFill>
                            <a:srgbClr val="17375E"/>
                          </a:solidFill>
                          <a:effectLst/>
                        </a:rPr>
                        <a:t>1,60€ / puce </a:t>
                      </a:r>
                      <a:r>
                        <a:rPr lang="fr-FR" sz="1000" dirty="0">
                          <a:solidFill>
                            <a:srgbClr val="17375E"/>
                          </a:solidFill>
                          <a:effectLst/>
                        </a:rPr>
                        <a:t>vs tarif volume)</a:t>
                      </a:r>
                    </a:p>
                  </a:txBody>
                  <a:tcPr marL="42426" marR="42426" marT="25456" marB="25456" anchor="ctr">
                    <a:noFill/>
                  </a:tcPr>
                </a:tc>
                <a:extLst>
                  <a:ext uri="{0D108BD9-81ED-4DB2-BD59-A6C34878D82A}">
                    <a16:rowId xmlns:a16="http://schemas.microsoft.com/office/drawing/2014/main" val="532013456"/>
                  </a:ext>
                </a:extLst>
              </a:tr>
            </a:tbl>
          </a:graphicData>
        </a:graphic>
      </p:graphicFrame>
      <p:pic>
        <p:nvPicPr>
          <p:cNvPr id="15" name="Image 14">
            <a:extLst>
              <a:ext uri="{FF2B5EF4-FFF2-40B4-BE49-F238E27FC236}">
                <a16:creationId xmlns:a16="http://schemas.microsoft.com/office/drawing/2014/main" id="{1236B517-26DC-4CC8-A432-A1F73E69701A}"/>
              </a:ext>
            </a:extLst>
          </p:cNvPr>
          <p:cNvPicPr>
            <a:picLocks noChangeAspect="1"/>
          </p:cNvPicPr>
          <p:nvPr/>
        </p:nvPicPr>
        <p:blipFill>
          <a:blip r:embed="rId4"/>
          <a:stretch>
            <a:fillRect/>
          </a:stretch>
        </p:blipFill>
        <p:spPr>
          <a:xfrm>
            <a:off x="3621659" y="1427889"/>
            <a:ext cx="417430" cy="417430"/>
          </a:xfrm>
          <a:prstGeom prst="rect">
            <a:avLst/>
          </a:prstGeom>
        </p:spPr>
      </p:pic>
      <p:pic>
        <p:nvPicPr>
          <p:cNvPr id="17" name="Image 16">
            <a:extLst>
              <a:ext uri="{FF2B5EF4-FFF2-40B4-BE49-F238E27FC236}">
                <a16:creationId xmlns:a16="http://schemas.microsoft.com/office/drawing/2014/main" id="{DE04057E-BE4A-4627-B9E3-40FAA82D35BC}"/>
              </a:ext>
            </a:extLst>
          </p:cNvPr>
          <p:cNvPicPr>
            <a:picLocks noChangeAspect="1"/>
          </p:cNvPicPr>
          <p:nvPr/>
        </p:nvPicPr>
        <p:blipFill>
          <a:blip r:embed="rId5"/>
          <a:stretch>
            <a:fillRect/>
          </a:stretch>
        </p:blipFill>
        <p:spPr>
          <a:xfrm>
            <a:off x="3584781" y="2067694"/>
            <a:ext cx="491191" cy="491191"/>
          </a:xfrm>
          <a:prstGeom prst="rect">
            <a:avLst/>
          </a:prstGeom>
        </p:spPr>
      </p:pic>
      <p:pic>
        <p:nvPicPr>
          <p:cNvPr id="19" name="Image 18">
            <a:extLst>
              <a:ext uri="{FF2B5EF4-FFF2-40B4-BE49-F238E27FC236}">
                <a16:creationId xmlns:a16="http://schemas.microsoft.com/office/drawing/2014/main" id="{93BB2117-C71F-4F43-890C-4190F931748A}"/>
              </a:ext>
            </a:extLst>
          </p:cNvPr>
          <p:cNvPicPr>
            <a:picLocks noChangeAspect="1"/>
          </p:cNvPicPr>
          <p:nvPr/>
        </p:nvPicPr>
        <p:blipFill>
          <a:blip r:embed="rId6"/>
          <a:stretch>
            <a:fillRect/>
          </a:stretch>
        </p:blipFill>
        <p:spPr>
          <a:xfrm>
            <a:off x="3605265" y="2656623"/>
            <a:ext cx="419183" cy="419183"/>
          </a:xfrm>
          <a:prstGeom prst="rect">
            <a:avLst/>
          </a:prstGeom>
        </p:spPr>
      </p:pic>
      <p:pic>
        <p:nvPicPr>
          <p:cNvPr id="21" name="Image 20">
            <a:extLst>
              <a:ext uri="{FF2B5EF4-FFF2-40B4-BE49-F238E27FC236}">
                <a16:creationId xmlns:a16="http://schemas.microsoft.com/office/drawing/2014/main" id="{2B25D97D-C2FD-45D1-B7EF-B34DE75BD1C7}"/>
              </a:ext>
            </a:extLst>
          </p:cNvPr>
          <p:cNvPicPr>
            <a:picLocks noChangeAspect="1"/>
          </p:cNvPicPr>
          <p:nvPr/>
        </p:nvPicPr>
        <p:blipFill>
          <a:blip r:embed="rId7"/>
          <a:stretch>
            <a:fillRect/>
          </a:stretch>
        </p:blipFill>
        <p:spPr>
          <a:xfrm rot="1653940">
            <a:off x="3599542" y="3299572"/>
            <a:ext cx="461665" cy="461665"/>
          </a:xfrm>
          <a:prstGeom prst="rect">
            <a:avLst/>
          </a:prstGeom>
        </p:spPr>
      </p:pic>
      <p:pic>
        <p:nvPicPr>
          <p:cNvPr id="23" name="Image 22">
            <a:extLst>
              <a:ext uri="{FF2B5EF4-FFF2-40B4-BE49-F238E27FC236}">
                <a16:creationId xmlns:a16="http://schemas.microsoft.com/office/drawing/2014/main" id="{2C155B87-5652-4DEB-A3D5-FD0F5923E397}"/>
              </a:ext>
            </a:extLst>
          </p:cNvPr>
          <p:cNvPicPr>
            <a:picLocks noChangeAspect="1"/>
          </p:cNvPicPr>
          <p:nvPr/>
        </p:nvPicPr>
        <p:blipFill>
          <a:blip r:embed="rId8"/>
          <a:stretch>
            <a:fillRect/>
          </a:stretch>
        </p:blipFill>
        <p:spPr>
          <a:xfrm>
            <a:off x="3548776" y="3894332"/>
            <a:ext cx="563199" cy="563199"/>
          </a:xfrm>
          <a:prstGeom prst="rect">
            <a:avLst/>
          </a:prstGeom>
        </p:spPr>
      </p:pic>
      <p:grpSp>
        <p:nvGrpSpPr>
          <p:cNvPr id="16" name="Groupe 15">
            <a:extLst>
              <a:ext uri="{FF2B5EF4-FFF2-40B4-BE49-F238E27FC236}">
                <a16:creationId xmlns:a16="http://schemas.microsoft.com/office/drawing/2014/main" id="{DA546C7B-075D-474C-8706-5276002FB268}"/>
              </a:ext>
            </a:extLst>
          </p:cNvPr>
          <p:cNvGrpSpPr/>
          <p:nvPr/>
        </p:nvGrpSpPr>
        <p:grpSpPr>
          <a:xfrm>
            <a:off x="361953" y="4855279"/>
            <a:ext cx="7864614" cy="213110"/>
            <a:chOff x="361953" y="4855279"/>
            <a:chExt cx="7864614" cy="213110"/>
          </a:xfrm>
        </p:grpSpPr>
        <p:sp>
          <p:nvSpPr>
            <p:cNvPr id="18" name="Flèche : chevron 17">
              <a:extLst>
                <a:ext uri="{FF2B5EF4-FFF2-40B4-BE49-F238E27FC236}">
                  <a16:creationId xmlns:a16="http://schemas.microsoft.com/office/drawing/2014/main" id="{67EB1410-8DC1-4646-B503-E0AEC8415531}"/>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20" name="Flèche : chevron 19">
              <a:extLst>
                <a:ext uri="{FF2B5EF4-FFF2-40B4-BE49-F238E27FC236}">
                  <a16:creationId xmlns:a16="http://schemas.microsoft.com/office/drawing/2014/main" id="{BE0A9B6D-E947-4F08-B1E9-18E14500D160}"/>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22" name="Flèche : chevron 21">
              <a:extLst>
                <a:ext uri="{FF2B5EF4-FFF2-40B4-BE49-F238E27FC236}">
                  <a16:creationId xmlns:a16="http://schemas.microsoft.com/office/drawing/2014/main" id="{27244BAE-2808-4352-8976-DC9FBB4EF8E4}"/>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4" name="Flèche : chevron 23">
              <a:extLst>
                <a:ext uri="{FF2B5EF4-FFF2-40B4-BE49-F238E27FC236}">
                  <a16:creationId xmlns:a16="http://schemas.microsoft.com/office/drawing/2014/main" id="{9CF36EF5-CA24-468B-AB9B-0EDE1CDCC25F}"/>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Limites et perspectives</a:t>
              </a:r>
            </a:p>
          </p:txBody>
        </p:sp>
      </p:grpSp>
      <p:sp>
        <p:nvSpPr>
          <p:cNvPr id="2" name="ZoneTexte 1">
            <a:extLst>
              <a:ext uri="{FF2B5EF4-FFF2-40B4-BE49-F238E27FC236}">
                <a16:creationId xmlns:a16="http://schemas.microsoft.com/office/drawing/2014/main" id="{8DE1AEDD-54BD-40CA-AC2F-8496BE594F42}"/>
              </a:ext>
            </a:extLst>
          </p:cNvPr>
          <p:cNvSpPr txBox="1"/>
          <p:nvPr/>
        </p:nvSpPr>
        <p:spPr>
          <a:xfrm>
            <a:off x="5699569" y="4494779"/>
            <a:ext cx="3512516" cy="369332"/>
          </a:xfrm>
          <a:prstGeom prst="rect">
            <a:avLst/>
          </a:prstGeom>
          <a:noFill/>
        </p:spPr>
        <p:txBody>
          <a:bodyPr wrap="square" rtlCol="0">
            <a:spAutoFit/>
          </a:bodyPr>
          <a:lstStyle/>
          <a:p>
            <a:r>
              <a:rPr lang="fr-FR" b="1">
                <a:solidFill>
                  <a:srgbClr val="00B050"/>
                </a:solidFill>
              </a:rPr>
              <a:t>Patch correctif en février 2025</a:t>
            </a:r>
          </a:p>
        </p:txBody>
      </p:sp>
    </p:spTree>
    <p:extLst>
      <p:ext uri="{BB962C8B-B14F-4D97-AF65-F5344CB8AC3E}">
        <p14:creationId xmlns:p14="http://schemas.microsoft.com/office/powerpoint/2010/main" val="542046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BE8479-1899-C742-D59B-4ABFF56518CE}"/>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42946B84-7CEA-4442-8B03-9E9D015BCD41}"/>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6BF4429F-E921-75C2-DBCB-87E234C5A0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17F8F9A7-1970-B200-4B0E-5A3961E1ECD6}"/>
              </a:ext>
            </a:extLst>
          </p:cNvPr>
          <p:cNvSpPr>
            <a:spLocks noGrp="1"/>
          </p:cNvSpPr>
          <p:nvPr>
            <p:ph type="title"/>
          </p:nvPr>
        </p:nvSpPr>
        <p:spPr>
          <a:xfrm>
            <a:off x="457200" y="267494"/>
            <a:ext cx="8229600" cy="651719"/>
          </a:xfrm>
        </p:spPr>
        <p:txBody>
          <a:bodyPr>
            <a:noAutofit/>
          </a:bodyPr>
          <a:lstStyle/>
          <a:p>
            <a:r>
              <a:rPr lang="fr-FR" sz="3200">
                <a:solidFill>
                  <a:srgbClr val="17375E"/>
                </a:solidFill>
              </a:rPr>
              <a:t>Situation actuelle</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60BFD4E5-8C27-25E1-94E2-7CCEE7F73AF2}"/>
              </a:ext>
            </a:extLst>
          </p:cNvPr>
          <p:cNvSpPr>
            <a:spLocks noGrp="1"/>
          </p:cNvSpPr>
          <p:nvPr>
            <p:ph type="sldNum" sz="quarter" idx="12"/>
          </p:nvPr>
        </p:nvSpPr>
        <p:spPr/>
        <p:txBody>
          <a:bodyPr/>
          <a:lstStyle/>
          <a:p>
            <a:fld id="{FA3E2E0A-678F-4012-B539-62B1F17A2C1B}" type="slidenum">
              <a:rPr lang="fr-FR" smtClean="0"/>
              <a:t>42</a:t>
            </a:fld>
            <a:endParaRPr lang="fr-FR"/>
          </a:p>
        </p:txBody>
      </p:sp>
      <p:sp>
        <p:nvSpPr>
          <p:cNvPr id="9" name="ZoneTexte 8">
            <a:extLst>
              <a:ext uri="{FF2B5EF4-FFF2-40B4-BE49-F238E27FC236}">
                <a16:creationId xmlns:a16="http://schemas.microsoft.com/office/drawing/2014/main" id="{C6DF0921-411B-FC94-53F4-EB84F7B3E6F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2A2B789E-97C6-752F-B68B-D6A49C8AF6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grpSp>
        <p:nvGrpSpPr>
          <p:cNvPr id="10" name="Groupe 9">
            <a:extLst>
              <a:ext uri="{FF2B5EF4-FFF2-40B4-BE49-F238E27FC236}">
                <a16:creationId xmlns:a16="http://schemas.microsoft.com/office/drawing/2014/main" id="{B873CD34-C07F-4E3D-96E6-A761FE376FFF}"/>
              </a:ext>
            </a:extLst>
          </p:cNvPr>
          <p:cNvGrpSpPr/>
          <p:nvPr/>
        </p:nvGrpSpPr>
        <p:grpSpPr>
          <a:xfrm>
            <a:off x="361953" y="4855279"/>
            <a:ext cx="7864614" cy="213110"/>
            <a:chOff x="361953" y="4855279"/>
            <a:chExt cx="7864614" cy="213110"/>
          </a:xfrm>
        </p:grpSpPr>
        <p:sp>
          <p:nvSpPr>
            <p:cNvPr id="13" name="Flèche : chevron 12">
              <a:extLst>
                <a:ext uri="{FF2B5EF4-FFF2-40B4-BE49-F238E27FC236}">
                  <a16:creationId xmlns:a16="http://schemas.microsoft.com/office/drawing/2014/main" id="{D151539B-FB3D-4265-AE13-A70F817856FE}"/>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4" name="Flèche : chevron 13">
              <a:extLst>
                <a:ext uri="{FF2B5EF4-FFF2-40B4-BE49-F238E27FC236}">
                  <a16:creationId xmlns:a16="http://schemas.microsoft.com/office/drawing/2014/main" id="{99B3FD51-1A2E-49A9-B68F-E4890B101EE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5" name="Flèche : chevron 14">
              <a:extLst>
                <a:ext uri="{FF2B5EF4-FFF2-40B4-BE49-F238E27FC236}">
                  <a16:creationId xmlns:a16="http://schemas.microsoft.com/office/drawing/2014/main" id="{1870D291-69A4-4B85-A7E1-831109181648}"/>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6" name="Flèche : chevron 15">
              <a:extLst>
                <a:ext uri="{FF2B5EF4-FFF2-40B4-BE49-F238E27FC236}">
                  <a16:creationId xmlns:a16="http://schemas.microsoft.com/office/drawing/2014/main" id="{3A1D549C-5497-4F68-A0D7-230DF86B1CDA}"/>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Limites et perspectives</a:t>
              </a:r>
            </a:p>
          </p:txBody>
        </p:sp>
      </p:grpSp>
      <p:grpSp>
        <p:nvGrpSpPr>
          <p:cNvPr id="45" name="Groupe 44">
            <a:extLst>
              <a:ext uri="{FF2B5EF4-FFF2-40B4-BE49-F238E27FC236}">
                <a16:creationId xmlns:a16="http://schemas.microsoft.com/office/drawing/2014/main" id="{3863D642-D44B-4B44-BFA9-864561D6BCCC}"/>
              </a:ext>
            </a:extLst>
          </p:cNvPr>
          <p:cNvGrpSpPr/>
          <p:nvPr/>
        </p:nvGrpSpPr>
        <p:grpSpPr>
          <a:xfrm>
            <a:off x="4212463" y="971893"/>
            <a:ext cx="8948673" cy="1325080"/>
            <a:chOff x="5414722" y="906375"/>
            <a:chExt cx="8948673" cy="1325080"/>
          </a:xfrm>
        </p:grpSpPr>
        <p:sp>
          <p:nvSpPr>
            <p:cNvPr id="6" name="ZoneTexte 5">
              <a:extLst>
                <a:ext uri="{FF2B5EF4-FFF2-40B4-BE49-F238E27FC236}">
                  <a16:creationId xmlns:a16="http://schemas.microsoft.com/office/drawing/2014/main" id="{5288AFB7-279D-4616-BF20-9ECEF0B82F44}"/>
                </a:ext>
              </a:extLst>
            </p:cNvPr>
            <p:cNvSpPr txBox="1"/>
            <p:nvPr/>
          </p:nvSpPr>
          <p:spPr>
            <a:xfrm>
              <a:off x="5414722" y="906375"/>
              <a:ext cx="3790737" cy="307777"/>
            </a:xfrm>
            <a:prstGeom prst="rect">
              <a:avLst/>
            </a:prstGeom>
            <a:noFill/>
          </p:spPr>
          <p:txBody>
            <a:bodyPr wrap="square" rtlCol="0">
              <a:spAutoFit/>
            </a:bodyPr>
            <a:lstStyle/>
            <a:p>
              <a:r>
                <a:rPr lang="fr-FR" sz="1400" b="1">
                  <a:solidFill>
                    <a:srgbClr val="17375E"/>
                  </a:solidFill>
                </a:rPr>
                <a:t>Pharmacotechnie</a:t>
              </a:r>
            </a:p>
          </p:txBody>
        </p:sp>
        <p:sp>
          <p:nvSpPr>
            <p:cNvPr id="21" name="ZoneTexte 20">
              <a:extLst>
                <a:ext uri="{FF2B5EF4-FFF2-40B4-BE49-F238E27FC236}">
                  <a16:creationId xmlns:a16="http://schemas.microsoft.com/office/drawing/2014/main" id="{DBF44D0D-5DEA-4441-9F91-8E14DB2E0AC4}"/>
                </a:ext>
              </a:extLst>
            </p:cNvPr>
            <p:cNvSpPr txBox="1"/>
            <p:nvPr/>
          </p:nvSpPr>
          <p:spPr>
            <a:xfrm>
              <a:off x="5414722" y="1203598"/>
              <a:ext cx="8927630" cy="307777"/>
            </a:xfrm>
            <a:prstGeom prst="rect">
              <a:avLst/>
            </a:prstGeom>
            <a:noFill/>
          </p:spPr>
          <p:txBody>
            <a:bodyPr wrap="square" rtlCol="0">
              <a:spAutoFit/>
            </a:bodyPr>
            <a:lstStyle/>
            <a:p>
              <a:r>
                <a:rPr lang="fr-FR" sz="1400" b="1">
                  <a:solidFill>
                    <a:srgbClr val="17375E"/>
                  </a:solidFill>
                </a:rPr>
                <a:t>Aspects techniques et SI intra-CHD </a:t>
              </a:r>
            </a:p>
          </p:txBody>
        </p:sp>
        <p:sp>
          <p:nvSpPr>
            <p:cNvPr id="23" name="ZoneTexte 22">
              <a:extLst>
                <a:ext uri="{FF2B5EF4-FFF2-40B4-BE49-F238E27FC236}">
                  <a16:creationId xmlns:a16="http://schemas.microsoft.com/office/drawing/2014/main" id="{ACE94751-5B7F-4583-B947-CAE0B065AA04}"/>
                </a:ext>
              </a:extLst>
            </p:cNvPr>
            <p:cNvSpPr txBox="1"/>
            <p:nvPr/>
          </p:nvSpPr>
          <p:spPr>
            <a:xfrm>
              <a:off x="5414722" y="1563638"/>
              <a:ext cx="8927630" cy="307777"/>
            </a:xfrm>
            <a:prstGeom prst="rect">
              <a:avLst/>
            </a:prstGeom>
            <a:noFill/>
          </p:spPr>
          <p:txBody>
            <a:bodyPr wrap="square" rtlCol="0">
              <a:spAutoFit/>
            </a:bodyPr>
            <a:lstStyle/>
            <a:p>
              <a:r>
                <a:rPr lang="fr-FR" sz="1400" b="1">
                  <a:solidFill>
                    <a:srgbClr val="17375E"/>
                  </a:solidFill>
                </a:rPr>
                <a:t>Transports et logistique sur le GHT85 </a:t>
              </a:r>
            </a:p>
          </p:txBody>
        </p:sp>
        <p:sp>
          <p:nvSpPr>
            <p:cNvPr id="25" name="ZoneTexte 24">
              <a:extLst>
                <a:ext uri="{FF2B5EF4-FFF2-40B4-BE49-F238E27FC236}">
                  <a16:creationId xmlns:a16="http://schemas.microsoft.com/office/drawing/2014/main" id="{D7D30EAE-6572-4AC3-9858-EBD27C0E9DE0}"/>
                </a:ext>
              </a:extLst>
            </p:cNvPr>
            <p:cNvSpPr txBox="1"/>
            <p:nvPr/>
          </p:nvSpPr>
          <p:spPr>
            <a:xfrm>
              <a:off x="5435765" y="1923678"/>
              <a:ext cx="8927630" cy="307777"/>
            </a:xfrm>
            <a:prstGeom prst="rect">
              <a:avLst/>
            </a:prstGeom>
            <a:noFill/>
          </p:spPr>
          <p:txBody>
            <a:bodyPr wrap="square" rtlCol="0">
              <a:spAutoFit/>
            </a:bodyPr>
            <a:lstStyle/>
            <a:p>
              <a:r>
                <a:rPr lang="fr-FR" sz="1400" b="1">
                  <a:solidFill>
                    <a:srgbClr val="17375E"/>
                  </a:solidFill>
                </a:rPr>
                <a:t>Réception dans les services de soin</a:t>
              </a:r>
            </a:p>
          </p:txBody>
        </p:sp>
      </p:grpSp>
      <p:pic>
        <p:nvPicPr>
          <p:cNvPr id="44" name="Image 43">
            <a:extLst>
              <a:ext uri="{FF2B5EF4-FFF2-40B4-BE49-F238E27FC236}">
                <a16:creationId xmlns:a16="http://schemas.microsoft.com/office/drawing/2014/main" id="{CDBEFC79-A7B6-42C0-B7CA-5D5112658781}"/>
              </a:ext>
            </a:extLst>
          </p:cNvPr>
          <p:cNvPicPr>
            <a:picLocks noChangeAspect="1"/>
          </p:cNvPicPr>
          <p:nvPr/>
        </p:nvPicPr>
        <p:blipFill>
          <a:blip r:embed="rId4"/>
          <a:stretch>
            <a:fillRect/>
          </a:stretch>
        </p:blipFill>
        <p:spPr>
          <a:xfrm>
            <a:off x="3131841" y="1527418"/>
            <a:ext cx="363687" cy="363687"/>
          </a:xfrm>
          <a:prstGeom prst="rect">
            <a:avLst/>
          </a:prstGeom>
        </p:spPr>
      </p:pic>
      <p:grpSp>
        <p:nvGrpSpPr>
          <p:cNvPr id="59" name="Groupe 58">
            <a:extLst>
              <a:ext uri="{FF2B5EF4-FFF2-40B4-BE49-F238E27FC236}">
                <a16:creationId xmlns:a16="http://schemas.microsoft.com/office/drawing/2014/main" id="{AE5E1722-7A32-4C68-A030-033DFBCE6AF3}"/>
              </a:ext>
            </a:extLst>
          </p:cNvPr>
          <p:cNvGrpSpPr/>
          <p:nvPr/>
        </p:nvGrpSpPr>
        <p:grpSpPr>
          <a:xfrm>
            <a:off x="4006285" y="889986"/>
            <a:ext cx="1742902" cy="1557255"/>
            <a:chOff x="3563888" y="551968"/>
            <a:chExt cx="1742902" cy="1557255"/>
          </a:xfrm>
        </p:grpSpPr>
        <p:cxnSp>
          <p:nvCxnSpPr>
            <p:cNvPr id="41" name="Connecteur droit 40">
              <a:extLst>
                <a:ext uri="{FF2B5EF4-FFF2-40B4-BE49-F238E27FC236}">
                  <a16:creationId xmlns:a16="http://schemas.microsoft.com/office/drawing/2014/main" id="{67B96491-0AC8-4338-A2A8-28ECC0387405}"/>
                </a:ext>
              </a:extLst>
            </p:cNvPr>
            <p:cNvCxnSpPr>
              <a:cxnSpLocks/>
            </p:cNvCxnSpPr>
            <p:nvPr/>
          </p:nvCxnSpPr>
          <p:spPr>
            <a:xfrm>
              <a:off x="3563888" y="551968"/>
              <a:ext cx="0" cy="1557255"/>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D758C386-83DD-45FA-97AD-5868E309DE8A}"/>
                </a:ext>
              </a:extLst>
            </p:cNvPr>
            <p:cNvCxnSpPr>
              <a:cxnSpLocks/>
            </p:cNvCxnSpPr>
            <p:nvPr/>
          </p:nvCxnSpPr>
          <p:spPr>
            <a:xfrm>
              <a:off x="3563888" y="2109223"/>
              <a:ext cx="1742902" cy="0"/>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6704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BE8479-1899-C742-D59B-4ABFF56518CE}"/>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9A8282ED-2BE1-4AC1-AD8E-C947DA87F869}"/>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6BF4429F-E921-75C2-DBCB-87E234C5A0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17F8F9A7-1970-B200-4B0E-5A3961E1ECD6}"/>
              </a:ext>
            </a:extLst>
          </p:cNvPr>
          <p:cNvSpPr>
            <a:spLocks noGrp="1"/>
          </p:cNvSpPr>
          <p:nvPr>
            <p:ph type="title"/>
          </p:nvPr>
        </p:nvSpPr>
        <p:spPr>
          <a:xfrm>
            <a:off x="457200" y="267494"/>
            <a:ext cx="8229600" cy="651719"/>
          </a:xfrm>
        </p:spPr>
        <p:txBody>
          <a:bodyPr>
            <a:noAutofit/>
          </a:bodyPr>
          <a:lstStyle/>
          <a:p>
            <a:r>
              <a:rPr lang="fr-FR" sz="3200">
                <a:solidFill>
                  <a:srgbClr val="17375E"/>
                </a:solidFill>
              </a:rPr>
              <a:t>Situation actuelle</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60BFD4E5-8C27-25E1-94E2-7CCEE7F73AF2}"/>
              </a:ext>
            </a:extLst>
          </p:cNvPr>
          <p:cNvSpPr>
            <a:spLocks noGrp="1"/>
          </p:cNvSpPr>
          <p:nvPr>
            <p:ph type="sldNum" sz="quarter" idx="12"/>
          </p:nvPr>
        </p:nvSpPr>
        <p:spPr/>
        <p:txBody>
          <a:bodyPr/>
          <a:lstStyle/>
          <a:p>
            <a:fld id="{FA3E2E0A-678F-4012-B539-62B1F17A2C1B}" type="slidenum">
              <a:rPr lang="fr-FR" smtClean="0"/>
              <a:t>43</a:t>
            </a:fld>
            <a:endParaRPr lang="fr-FR"/>
          </a:p>
        </p:txBody>
      </p:sp>
      <p:sp>
        <p:nvSpPr>
          <p:cNvPr id="9" name="ZoneTexte 8">
            <a:extLst>
              <a:ext uri="{FF2B5EF4-FFF2-40B4-BE49-F238E27FC236}">
                <a16:creationId xmlns:a16="http://schemas.microsoft.com/office/drawing/2014/main" id="{C6DF0921-411B-FC94-53F4-EB84F7B3E6F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2A2B789E-97C6-752F-B68B-D6A49C8AF6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grpSp>
        <p:nvGrpSpPr>
          <p:cNvPr id="10" name="Groupe 9">
            <a:extLst>
              <a:ext uri="{FF2B5EF4-FFF2-40B4-BE49-F238E27FC236}">
                <a16:creationId xmlns:a16="http://schemas.microsoft.com/office/drawing/2014/main" id="{B873CD34-C07F-4E3D-96E6-A761FE376FFF}"/>
              </a:ext>
            </a:extLst>
          </p:cNvPr>
          <p:cNvGrpSpPr/>
          <p:nvPr/>
        </p:nvGrpSpPr>
        <p:grpSpPr>
          <a:xfrm>
            <a:off x="361953" y="4855279"/>
            <a:ext cx="7864614" cy="213110"/>
            <a:chOff x="361953" y="4855279"/>
            <a:chExt cx="7864614" cy="213110"/>
          </a:xfrm>
        </p:grpSpPr>
        <p:sp>
          <p:nvSpPr>
            <p:cNvPr id="13" name="Flèche : chevron 12">
              <a:extLst>
                <a:ext uri="{FF2B5EF4-FFF2-40B4-BE49-F238E27FC236}">
                  <a16:creationId xmlns:a16="http://schemas.microsoft.com/office/drawing/2014/main" id="{D151539B-FB3D-4265-AE13-A70F817856FE}"/>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4" name="Flèche : chevron 13">
              <a:extLst>
                <a:ext uri="{FF2B5EF4-FFF2-40B4-BE49-F238E27FC236}">
                  <a16:creationId xmlns:a16="http://schemas.microsoft.com/office/drawing/2014/main" id="{99B3FD51-1A2E-49A9-B68F-E4890B101EE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5" name="Flèche : chevron 14">
              <a:extLst>
                <a:ext uri="{FF2B5EF4-FFF2-40B4-BE49-F238E27FC236}">
                  <a16:creationId xmlns:a16="http://schemas.microsoft.com/office/drawing/2014/main" id="{1870D291-69A4-4B85-A7E1-831109181648}"/>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6" name="Flèche : chevron 15">
              <a:extLst>
                <a:ext uri="{FF2B5EF4-FFF2-40B4-BE49-F238E27FC236}">
                  <a16:creationId xmlns:a16="http://schemas.microsoft.com/office/drawing/2014/main" id="{3A1D549C-5497-4F68-A0D7-230DF86B1CDA}"/>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Limites et perspectives</a:t>
              </a:r>
            </a:p>
          </p:txBody>
        </p:sp>
      </p:grpSp>
      <p:grpSp>
        <p:nvGrpSpPr>
          <p:cNvPr id="45" name="Groupe 44">
            <a:extLst>
              <a:ext uri="{FF2B5EF4-FFF2-40B4-BE49-F238E27FC236}">
                <a16:creationId xmlns:a16="http://schemas.microsoft.com/office/drawing/2014/main" id="{3863D642-D44B-4B44-BFA9-864561D6BCCC}"/>
              </a:ext>
            </a:extLst>
          </p:cNvPr>
          <p:cNvGrpSpPr/>
          <p:nvPr/>
        </p:nvGrpSpPr>
        <p:grpSpPr>
          <a:xfrm>
            <a:off x="4212463" y="971893"/>
            <a:ext cx="8948673" cy="1325080"/>
            <a:chOff x="5414722" y="906375"/>
            <a:chExt cx="8948673" cy="1325080"/>
          </a:xfrm>
        </p:grpSpPr>
        <p:sp>
          <p:nvSpPr>
            <p:cNvPr id="6" name="ZoneTexte 5">
              <a:extLst>
                <a:ext uri="{FF2B5EF4-FFF2-40B4-BE49-F238E27FC236}">
                  <a16:creationId xmlns:a16="http://schemas.microsoft.com/office/drawing/2014/main" id="{5288AFB7-279D-4616-BF20-9ECEF0B82F44}"/>
                </a:ext>
              </a:extLst>
            </p:cNvPr>
            <p:cNvSpPr txBox="1"/>
            <p:nvPr/>
          </p:nvSpPr>
          <p:spPr>
            <a:xfrm>
              <a:off x="5414722" y="906375"/>
              <a:ext cx="3790737" cy="307777"/>
            </a:xfrm>
            <a:prstGeom prst="rect">
              <a:avLst/>
            </a:prstGeom>
            <a:noFill/>
          </p:spPr>
          <p:txBody>
            <a:bodyPr wrap="square" rtlCol="0">
              <a:spAutoFit/>
            </a:bodyPr>
            <a:lstStyle/>
            <a:p>
              <a:r>
                <a:rPr lang="fr-FR" sz="1400" b="1">
                  <a:solidFill>
                    <a:srgbClr val="17375E"/>
                  </a:solidFill>
                </a:rPr>
                <a:t>Pharmacotechnie</a:t>
              </a:r>
            </a:p>
          </p:txBody>
        </p:sp>
        <p:sp>
          <p:nvSpPr>
            <p:cNvPr id="21" name="ZoneTexte 20">
              <a:extLst>
                <a:ext uri="{FF2B5EF4-FFF2-40B4-BE49-F238E27FC236}">
                  <a16:creationId xmlns:a16="http://schemas.microsoft.com/office/drawing/2014/main" id="{DBF44D0D-5DEA-4441-9F91-8E14DB2E0AC4}"/>
                </a:ext>
              </a:extLst>
            </p:cNvPr>
            <p:cNvSpPr txBox="1"/>
            <p:nvPr/>
          </p:nvSpPr>
          <p:spPr>
            <a:xfrm>
              <a:off x="5414722" y="1203598"/>
              <a:ext cx="8927630" cy="307777"/>
            </a:xfrm>
            <a:prstGeom prst="rect">
              <a:avLst/>
            </a:prstGeom>
            <a:noFill/>
          </p:spPr>
          <p:txBody>
            <a:bodyPr wrap="square" rtlCol="0">
              <a:spAutoFit/>
            </a:bodyPr>
            <a:lstStyle/>
            <a:p>
              <a:r>
                <a:rPr lang="fr-FR" sz="1400" b="1">
                  <a:solidFill>
                    <a:srgbClr val="17375E"/>
                  </a:solidFill>
                </a:rPr>
                <a:t>Aspects techniques et SI intra-CHD </a:t>
              </a:r>
            </a:p>
          </p:txBody>
        </p:sp>
        <p:sp>
          <p:nvSpPr>
            <p:cNvPr id="23" name="ZoneTexte 22">
              <a:extLst>
                <a:ext uri="{FF2B5EF4-FFF2-40B4-BE49-F238E27FC236}">
                  <a16:creationId xmlns:a16="http://schemas.microsoft.com/office/drawing/2014/main" id="{ACE94751-5B7F-4583-B947-CAE0B065AA04}"/>
                </a:ext>
              </a:extLst>
            </p:cNvPr>
            <p:cNvSpPr txBox="1"/>
            <p:nvPr/>
          </p:nvSpPr>
          <p:spPr>
            <a:xfrm>
              <a:off x="5414722" y="1563638"/>
              <a:ext cx="8927630" cy="307777"/>
            </a:xfrm>
            <a:prstGeom prst="rect">
              <a:avLst/>
            </a:prstGeom>
            <a:noFill/>
          </p:spPr>
          <p:txBody>
            <a:bodyPr wrap="square" rtlCol="0">
              <a:spAutoFit/>
            </a:bodyPr>
            <a:lstStyle/>
            <a:p>
              <a:r>
                <a:rPr lang="fr-FR" sz="1400" b="1">
                  <a:solidFill>
                    <a:srgbClr val="17375E"/>
                  </a:solidFill>
                </a:rPr>
                <a:t>Transports et logistique sur le GHT85 </a:t>
              </a:r>
            </a:p>
          </p:txBody>
        </p:sp>
        <p:sp>
          <p:nvSpPr>
            <p:cNvPr id="25" name="ZoneTexte 24">
              <a:extLst>
                <a:ext uri="{FF2B5EF4-FFF2-40B4-BE49-F238E27FC236}">
                  <a16:creationId xmlns:a16="http://schemas.microsoft.com/office/drawing/2014/main" id="{D7D30EAE-6572-4AC3-9858-EBD27C0E9DE0}"/>
                </a:ext>
              </a:extLst>
            </p:cNvPr>
            <p:cNvSpPr txBox="1"/>
            <p:nvPr/>
          </p:nvSpPr>
          <p:spPr>
            <a:xfrm>
              <a:off x="5435765" y="1923678"/>
              <a:ext cx="8927630" cy="307777"/>
            </a:xfrm>
            <a:prstGeom prst="rect">
              <a:avLst/>
            </a:prstGeom>
            <a:noFill/>
          </p:spPr>
          <p:txBody>
            <a:bodyPr wrap="square" rtlCol="0">
              <a:spAutoFit/>
            </a:bodyPr>
            <a:lstStyle/>
            <a:p>
              <a:r>
                <a:rPr lang="fr-FR" sz="1400" b="1">
                  <a:solidFill>
                    <a:srgbClr val="17375E"/>
                  </a:solidFill>
                </a:rPr>
                <a:t>Réception dans les services de soin</a:t>
              </a:r>
            </a:p>
          </p:txBody>
        </p:sp>
      </p:grpSp>
      <p:sp>
        <p:nvSpPr>
          <p:cNvPr id="27" name="ZoneTexte 26">
            <a:extLst>
              <a:ext uri="{FF2B5EF4-FFF2-40B4-BE49-F238E27FC236}">
                <a16:creationId xmlns:a16="http://schemas.microsoft.com/office/drawing/2014/main" id="{2174DCCC-8B82-4535-8ABD-F67BC68C073D}"/>
              </a:ext>
            </a:extLst>
          </p:cNvPr>
          <p:cNvSpPr txBox="1"/>
          <p:nvPr/>
        </p:nvSpPr>
        <p:spPr>
          <a:xfrm>
            <a:off x="307551" y="2613648"/>
            <a:ext cx="5447363" cy="1631216"/>
          </a:xfrm>
          <a:prstGeom prst="rect">
            <a:avLst/>
          </a:prstGeom>
          <a:noFill/>
        </p:spPr>
        <p:txBody>
          <a:bodyPr wrap="square" rtlCol="0">
            <a:spAutoFit/>
          </a:bodyPr>
          <a:lstStyle/>
          <a:p>
            <a:r>
              <a:rPr lang="fr-FR" sz="1400" b="1">
                <a:solidFill>
                  <a:srgbClr val="17375E"/>
                </a:solidFill>
              </a:rPr>
              <a:t>Administration dans les services de soins</a:t>
            </a:r>
          </a:p>
          <a:p>
            <a:endParaRPr lang="fr-FR" sz="600">
              <a:solidFill>
                <a:srgbClr val="17375E"/>
              </a:solidFill>
            </a:endParaRPr>
          </a:p>
          <a:p>
            <a:r>
              <a:rPr lang="fr-FR" sz="1200">
                <a:solidFill>
                  <a:srgbClr val="17375E"/>
                </a:solidFill>
              </a:rPr>
              <a:t>Resynchronisation des PDA longue / Parc des PDA hétérogène</a:t>
            </a:r>
          </a:p>
          <a:p>
            <a:endParaRPr lang="fr-FR" sz="600">
              <a:solidFill>
                <a:srgbClr val="17375E"/>
              </a:solidFill>
            </a:endParaRPr>
          </a:p>
          <a:p>
            <a:r>
              <a:rPr lang="fr-FR" sz="1200">
                <a:solidFill>
                  <a:srgbClr val="17375E"/>
                </a:solidFill>
              </a:rPr>
              <a:t>Remontées des informations dans le logiciel CHIMIO</a:t>
            </a:r>
            <a:r>
              <a:rPr lang="fr-FR" sz="1200">
                <a:solidFill>
                  <a:srgbClr val="17375E"/>
                </a:solidFill>
                <a:latin typeface="Calibri" panose="020F0502020204030204" pitchFamily="34" charset="0"/>
                <a:cs typeface="Calibri" panose="020F0502020204030204" pitchFamily="34" charset="0"/>
              </a:rPr>
              <a:t>®</a:t>
            </a:r>
            <a:r>
              <a:rPr lang="fr-FR" sz="1200">
                <a:solidFill>
                  <a:srgbClr val="17375E"/>
                </a:solidFill>
              </a:rPr>
              <a:t> non complètes</a:t>
            </a:r>
          </a:p>
          <a:p>
            <a:endParaRPr lang="fr-FR" sz="600">
              <a:solidFill>
                <a:srgbClr val="17375E"/>
              </a:solidFill>
            </a:endParaRPr>
          </a:p>
          <a:p>
            <a:r>
              <a:rPr lang="fr-FR" sz="1200">
                <a:solidFill>
                  <a:srgbClr val="17375E"/>
                </a:solidFill>
              </a:rPr>
              <a:t>Difficultés rencontrées pour l’administration des prémédications</a:t>
            </a:r>
          </a:p>
          <a:p>
            <a:endParaRPr lang="fr-FR" sz="600">
              <a:solidFill>
                <a:srgbClr val="17375E"/>
              </a:solidFill>
            </a:endParaRPr>
          </a:p>
          <a:p>
            <a:r>
              <a:rPr lang="fr-FR" sz="1200">
                <a:solidFill>
                  <a:srgbClr val="17375E"/>
                </a:solidFill>
                <a:effectLst/>
              </a:rPr>
              <a:t>Séjours multiples erronés sur les jours d’administration consécutifs</a:t>
            </a:r>
            <a:endParaRPr lang="fr-FR" sz="1200">
              <a:solidFill>
                <a:srgbClr val="17375E"/>
              </a:solidFill>
            </a:endParaRPr>
          </a:p>
          <a:p>
            <a:endParaRPr lang="fr-FR" sz="1400" b="1">
              <a:solidFill>
                <a:srgbClr val="17375E"/>
              </a:solidFill>
            </a:endParaRPr>
          </a:p>
        </p:txBody>
      </p:sp>
      <p:pic>
        <p:nvPicPr>
          <p:cNvPr id="44" name="Image 43">
            <a:extLst>
              <a:ext uri="{FF2B5EF4-FFF2-40B4-BE49-F238E27FC236}">
                <a16:creationId xmlns:a16="http://schemas.microsoft.com/office/drawing/2014/main" id="{CDBEFC79-A7B6-42C0-B7CA-5D5112658781}"/>
              </a:ext>
            </a:extLst>
          </p:cNvPr>
          <p:cNvPicPr>
            <a:picLocks noChangeAspect="1"/>
          </p:cNvPicPr>
          <p:nvPr/>
        </p:nvPicPr>
        <p:blipFill>
          <a:blip r:embed="rId4"/>
          <a:stretch>
            <a:fillRect/>
          </a:stretch>
        </p:blipFill>
        <p:spPr>
          <a:xfrm>
            <a:off x="3131841" y="1527418"/>
            <a:ext cx="363687" cy="363687"/>
          </a:xfrm>
          <a:prstGeom prst="rect">
            <a:avLst/>
          </a:prstGeom>
        </p:spPr>
      </p:pic>
      <p:pic>
        <p:nvPicPr>
          <p:cNvPr id="49" name="Image 48">
            <a:extLst>
              <a:ext uri="{FF2B5EF4-FFF2-40B4-BE49-F238E27FC236}">
                <a16:creationId xmlns:a16="http://schemas.microsoft.com/office/drawing/2014/main" id="{FD86038F-26F2-43AF-B77A-2802C8FD7AE5}"/>
              </a:ext>
            </a:extLst>
          </p:cNvPr>
          <p:cNvPicPr>
            <a:picLocks noChangeAspect="1"/>
          </p:cNvPicPr>
          <p:nvPr/>
        </p:nvPicPr>
        <p:blipFill>
          <a:blip r:embed="rId5"/>
          <a:stretch>
            <a:fillRect/>
          </a:stretch>
        </p:blipFill>
        <p:spPr>
          <a:xfrm>
            <a:off x="6107831" y="3266673"/>
            <a:ext cx="436852" cy="436852"/>
          </a:xfrm>
          <a:prstGeom prst="rect">
            <a:avLst/>
          </a:prstGeom>
        </p:spPr>
      </p:pic>
      <p:grpSp>
        <p:nvGrpSpPr>
          <p:cNvPr id="59" name="Groupe 58">
            <a:extLst>
              <a:ext uri="{FF2B5EF4-FFF2-40B4-BE49-F238E27FC236}">
                <a16:creationId xmlns:a16="http://schemas.microsoft.com/office/drawing/2014/main" id="{AE5E1722-7A32-4C68-A030-033DFBCE6AF3}"/>
              </a:ext>
            </a:extLst>
          </p:cNvPr>
          <p:cNvGrpSpPr/>
          <p:nvPr/>
        </p:nvGrpSpPr>
        <p:grpSpPr>
          <a:xfrm>
            <a:off x="4006285" y="889986"/>
            <a:ext cx="1742902" cy="1557255"/>
            <a:chOff x="3563888" y="551968"/>
            <a:chExt cx="1742902" cy="1557255"/>
          </a:xfrm>
        </p:grpSpPr>
        <p:cxnSp>
          <p:nvCxnSpPr>
            <p:cNvPr id="41" name="Connecteur droit 40">
              <a:extLst>
                <a:ext uri="{FF2B5EF4-FFF2-40B4-BE49-F238E27FC236}">
                  <a16:creationId xmlns:a16="http://schemas.microsoft.com/office/drawing/2014/main" id="{67B96491-0AC8-4338-A2A8-28ECC0387405}"/>
                </a:ext>
              </a:extLst>
            </p:cNvPr>
            <p:cNvCxnSpPr>
              <a:cxnSpLocks/>
            </p:cNvCxnSpPr>
            <p:nvPr/>
          </p:nvCxnSpPr>
          <p:spPr>
            <a:xfrm>
              <a:off x="3563888" y="551968"/>
              <a:ext cx="0" cy="1557255"/>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D758C386-83DD-45FA-97AD-5868E309DE8A}"/>
                </a:ext>
              </a:extLst>
            </p:cNvPr>
            <p:cNvCxnSpPr>
              <a:cxnSpLocks/>
            </p:cNvCxnSpPr>
            <p:nvPr/>
          </p:nvCxnSpPr>
          <p:spPr>
            <a:xfrm>
              <a:off x="3563888" y="2109223"/>
              <a:ext cx="1742902" cy="0"/>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grpSp>
      <p:grpSp>
        <p:nvGrpSpPr>
          <p:cNvPr id="62" name="Groupe 61">
            <a:extLst>
              <a:ext uri="{FF2B5EF4-FFF2-40B4-BE49-F238E27FC236}">
                <a16:creationId xmlns:a16="http://schemas.microsoft.com/office/drawing/2014/main" id="{566685FC-C79F-40A9-9ADD-5A713510E733}"/>
              </a:ext>
            </a:extLst>
          </p:cNvPr>
          <p:cNvGrpSpPr/>
          <p:nvPr/>
        </p:nvGrpSpPr>
        <p:grpSpPr>
          <a:xfrm rot="5400000" flipV="1">
            <a:off x="4096054" y="2512748"/>
            <a:ext cx="1557959" cy="1759760"/>
            <a:chOff x="3563888" y="53431"/>
            <a:chExt cx="1742902" cy="2055792"/>
          </a:xfrm>
        </p:grpSpPr>
        <p:cxnSp>
          <p:nvCxnSpPr>
            <p:cNvPr id="63" name="Connecteur droit 62">
              <a:extLst>
                <a:ext uri="{FF2B5EF4-FFF2-40B4-BE49-F238E27FC236}">
                  <a16:creationId xmlns:a16="http://schemas.microsoft.com/office/drawing/2014/main" id="{28D5A587-80E4-4162-BE0D-C9F488BA1DCF}"/>
                </a:ext>
              </a:extLst>
            </p:cNvPr>
            <p:cNvCxnSpPr>
              <a:cxnSpLocks/>
            </p:cNvCxnSpPr>
            <p:nvPr/>
          </p:nvCxnSpPr>
          <p:spPr>
            <a:xfrm rot="5400000" flipV="1">
              <a:off x="2535992" y="1081327"/>
              <a:ext cx="2055792" cy="0"/>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6354D861-8A21-4DFA-80C2-9AA28D58655C}"/>
                </a:ext>
              </a:extLst>
            </p:cNvPr>
            <p:cNvCxnSpPr>
              <a:cxnSpLocks/>
            </p:cNvCxnSpPr>
            <p:nvPr/>
          </p:nvCxnSpPr>
          <p:spPr>
            <a:xfrm>
              <a:off x="3563888" y="2109223"/>
              <a:ext cx="1742902" cy="0"/>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6860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BE8479-1899-C742-D59B-4ABFF56518CE}"/>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FC5D4A2E-68B7-4A4A-B07B-CDC7D5322E0E}"/>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6BF4429F-E921-75C2-DBCB-87E234C5A0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17F8F9A7-1970-B200-4B0E-5A3961E1ECD6}"/>
              </a:ext>
            </a:extLst>
          </p:cNvPr>
          <p:cNvSpPr>
            <a:spLocks noGrp="1"/>
          </p:cNvSpPr>
          <p:nvPr>
            <p:ph type="title"/>
          </p:nvPr>
        </p:nvSpPr>
        <p:spPr>
          <a:xfrm>
            <a:off x="457200" y="267494"/>
            <a:ext cx="8229600" cy="651719"/>
          </a:xfrm>
        </p:spPr>
        <p:txBody>
          <a:bodyPr>
            <a:noAutofit/>
          </a:bodyPr>
          <a:lstStyle/>
          <a:p>
            <a:r>
              <a:rPr lang="fr-FR" sz="3200">
                <a:solidFill>
                  <a:srgbClr val="17375E"/>
                </a:solidFill>
              </a:rPr>
              <a:t>Situation actuelle</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60BFD4E5-8C27-25E1-94E2-7CCEE7F73AF2}"/>
              </a:ext>
            </a:extLst>
          </p:cNvPr>
          <p:cNvSpPr>
            <a:spLocks noGrp="1"/>
          </p:cNvSpPr>
          <p:nvPr>
            <p:ph type="sldNum" sz="quarter" idx="12"/>
          </p:nvPr>
        </p:nvSpPr>
        <p:spPr/>
        <p:txBody>
          <a:bodyPr/>
          <a:lstStyle/>
          <a:p>
            <a:fld id="{FA3E2E0A-678F-4012-B539-62B1F17A2C1B}" type="slidenum">
              <a:rPr lang="fr-FR" smtClean="0"/>
              <a:t>44</a:t>
            </a:fld>
            <a:endParaRPr lang="fr-FR"/>
          </a:p>
        </p:txBody>
      </p:sp>
      <p:sp>
        <p:nvSpPr>
          <p:cNvPr id="9" name="ZoneTexte 8">
            <a:extLst>
              <a:ext uri="{FF2B5EF4-FFF2-40B4-BE49-F238E27FC236}">
                <a16:creationId xmlns:a16="http://schemas.microsoft.com/office/drawing/2014/main" id="{C6DF0921-411B-FC94-53F4-EB84F7B3E6F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2A2B789E-97C6-752F-B68B-D6A49C8AF6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grpSp>
        <p:nvGrpSpPr>
          <p:cNvPr id="45" name="Groupe 44">
            <a:extLst>
              <a:ext uri="{FF2B5EF4-FFF2-40B4-BE49-F238E27FC236}">
                <a16:creationId xmlns:a16="http://schemas.microsoft.com/office/drawing/2014/main" id="{3863D642-D44B-4B44-BFA9-864561D6BCCC}"/>
              </a:ext>
            </a:extLst>
          </p:cNvPr>
          <p:cNvGrpSpPr/>
          <p:nvPr/>
        </p:nvGrpSpPr>
        <p:grpSpPr>
          <a:xfrm>
            <a:off x="4212463" y="971893"/>
            <a:ext cx="8948673" cy="1325080"/>
            <a:chOff x="5414722" y="906375"/>
            <a:chExt cx="8948673" cy="1325080"/>
          </a:xfrm>
        </p:grpSpPr>
        <p:sp>
          <p:nvSpPr>
            <p:cNvPr id="6" name="ZoneTexte 5">
              <a:extLst>
                <a:ext uri="{FF2B5EF4-FFF2-40B4-BE49-F238E27FC236}">
                  <a16:creationId xmlns:a16="http://schemas.microsoft.com/office/drawing/2014/main" id="{5288AFB7-279D-4616-BF20-9ECEF0B82F44}"/>
                </a:ext>
              </a:extLst>
            </p:cNvPr>
            <p:cNvSpPr txBox="1"/>
            <p:nvPr/>
          </p:nvSpPr>
          <p:spPr>
            <a:xfrm>
              <a:off x="5414722" y="906375"/>
              <a:ext cx="3790737" cy="307777"/>
            </a:xfrm>
            <a:prstGeom prst="rect">
              <a:avLst/>
            </a:prstGeom>
            <a:noFill/>
          </p:spPr>
          <p:txBody>
            <a:bodyPr wrap="square" rtlCol="0">
              <a:spAutoFit/>
            </a:bodyPr>
            <a:lstStyle/>
            <a:p>
              <a:r>
                <a:rPr lang="fr-FR" sz="1400" b="1">
                  <a:solidFill>
                    <a:srgbClr val="17375E"/>
                  </a:solidFill>
                </a:rPr>
                <a:t>Pharmacotechnie</a:t>
              </a:r>
            </a:p>
          </p:txBody>
        </p:sp>
        <p:sp>
          <p:nvSpPr>
            <p:cNvPr id="21" name="ZoneTexte 20">
              <a:extLst>
                <a:ext uri="{FF2B5EF4-FFF2-40B4-BE49-F238E27FC236}">
                  <a16:creationId xmlns:a16="http://schemas.microsoft.com/office/drawing/2014/main" id="{DBF44D0D-5DEA-4441-9F91-8E14DB2E0AC4}"/>
                </a:ext>
              </a:extLst>
            </p:cNvPr>
            <p:cNvSpPr txBox="1"/>
            <p:nvPr/>
          </p:nvSpPr>
          <p:spPr>
            <a:xfrm>
              <a:off x="5414722" y="1203598"/>
              <a:ext cx="8927630" cy="307777"/>
            </a:xfrm>
            <a:prstGeom prst="rect">
              <a:avLst/>
            </a:prstGeom>
            <a:noFill/>
          </p:spPr>
          <p:txBody>
            <a:bodyPr wrap="square" rtlCol="0">
              <a:spAutoFit/>
            </a:bodyPr>
            <a:lstStyle/>
            <a:p>
              <a:r>
                <a:rPr lang="fr-FR" sz="1400" b="1">
                  <a:solidFill>
                    <a:srgbClr val="17375E"/>
                  </a:solidFill>
                </a:rPr>
                <a:t>Aspects techniques et SI intra-CHD </a:t>
              </a:r>
            </a:p>
          </p:txBody>
        </p:sp>
        <p:sp>
          <p:nvSpPr>
            <p:cNvPr id="23" name="ZoneTexte 22">
              <a:extLst>
                <a:ext uri="{FF2B5EF4-FFF2-40B4-BE49-F238E27FC236}">
                  <a16:creationId xmlns:a16="http://schemas.microsoft.com/office/drawing/2014/main" id="{ACE94751-5B7F-4583-B947-CAE0B065AA04}"/>
                </a:ext>
              </a:extLst>
            </p:cNvPr>
            <p:cNvSpPr txBox="1"/>
            <p:nvPr/>
          </p:nvSpPr>
          <p:spPr>
            <a:xfrm>
              <a:off x="5414722" y="1563638"/>
              <a:ext cx="8927630" cy="307777"/>
            </a:xfrm>
            <a:prstGeom prst="rect">
              <a:avLst/>
            </a:prstGeom>
            <a:noFill/>
          </p:spPr>
          <p:txBody>
            <a:bodyPr wrap="square" rtlCol="0">
              <a:spAutoFit/>
            </a:bodyPr>
            <a:lstStyle/>
            <a:p>
              <a:r>
                <a:rPr lang="fr-FR" sz="1400" b="1">
                  <a:solidFill>
                    <a:srgbClr val="17375E"/>
                  </a:solidFill>
                </a:rPr>
                <a:t>Transports et logistique sur le GHT85 </a:t>
              </a:r>
            </a:p>
          </p:txBody>
        </p:sp>
        <p:sp>
          <p:nvSpPr>
            <p:cNvPr id="25" name="ZoneTexte 24">
              <a:extLst>
                <a:ext uri="{FF2B5EF4-FFF2-40B4-BE49-F238E27FC236}">
                  <a16:creationId xmlns:a16="http://schemas.microsoft.com/office/drawing/2014/main" id="{D7D30EAE-6572-4AC3-9858-EBD27C0E9DE0}"/>
                </a:ext>
              </a:extLst>
            </p:cNvPr>
            <p:cNvSpPr txBox="1"/>
            <p:nvPr/>
          </p:nvSpPr>
          <p:spPr>
            <a:xfrm>
              <a:off x="5435765" y="1923678"/>
              <a:ext cx="8927630" cy="307777"/>
            </a:xfrm>
            <a:prstGeom prst="rect">
              <a:avLst/>
            </a:prstGeom>
            <a:noFill/>
          </p:spPr>
          <p:txBody>
            <a:bodyPr wrap="square" rtlCol="0">
              <a:spAutoFit/>
            </a:bodyPr>
            <a:lstStyle/>
            <a:p>
              <a:r>
                <a:rPr lang="fr-FR" sz="1400" b="1">
                  <a:solidFill>
                    <a:srgbClr val="17375E"/>
                  </a:solidFill>
                </a:rPr>
                <a:t>Réception dans les services de soin</a:t>
              </a:r>
            </a:p>
          </p:txBody>
        </p:sp>
      </p:grpSp>
      <p:sp>
        <p:nvSpPr>
          <p:cNvPr id="27" name="ZoneTexte 26">
            <a:extLst>
              <a:ext uri="{FF2B5EF4-FFF2-40B4-BE49-F238E27FC236}">
                <a16:creationId xmlns:a16="http://schemas.microsoft.com/office/drawing/2014/main" id="{2174DCCC-8B82-4535-8ABD-F67BC68C073D}"/>
              </a:ext>
            </a:extLst>
          </p:cNvPr>
          <p:cNvSpPr txBox="1"/>
          <p:nvPr/>
        </p:nvSpPr>
        <p:spPr>
          <a:xfrm>
            <a:off x="307551" y="2613648"/>
            <a:ext cx="5447363" cy="1631216"/>
          </a:xfrm>
          <a:prstGeom prst="rect">
            <a:avLst/>
          </a:prstGeom>
          <a:noFill/>
        </p:spPr>
        <p:txBody>
          <a:bodyPr wrap="square" rtlCol="0">
            <a:spAutoFit/>
          </a:bodyPr>
          <a:lstStyle/>
          <a:p>
            <a:r>
              <a:rPr lang="fr-FR" sz="1400" b="1">
                <a:solidFill>
                  <a:srgbClr val="17375E"/>
                </a:solidFill>
              </a:rPr>
              <a:t>Administration dans les services de soins</a:t>
            </a:r>
          </a:p>
          <a:p>
            <a:endParaRPr lang="fr-FR" sz="600">
              <a:solidFill>
                <a:srgbClr val="17375E"/>
              </a:solidFill>
            </a:endParaRPr>
          </a:p>
          <a:p>
            <a:r>
              <a:rPr lang="fr-FR" sz="1200">
                <a:solidFill>
                  <a:srgbClr val="17375E"/>
                </a:solidFill>
              </a:rPr>
              <a:t>Resynchronisation des PDA longue / Parc des PDA hétérogène</a:t>
            </a:r>
          </a:p>
          <a:p>
            <a:endParaRPr lang="fr-FR" sz="600">
              <a:solidFill>
                <a:srgbClr val="17375E"/>
              </a:solidFill>
            </a:endParaRPr>
          </a:p>
          <a:p>
            <a:r>
              <a:rPr lang="fr-FR" sz="1200">
                <a:solidFill>
                  <a:srgbClr val="17375E"/>
                </a:solidFill>
              </a:rPr>
              <a:t>Remontées des informations dans le logiciel CHIMIO</a:t>
            </a:r>
            <a:r>
              <a:rPr lang="fr-FR" sz="1200">
                <a:solidFill>
                  <a:srgbClr val="17375E"/>
                </a:solidFill>
                <a:latin typeface="Calibri" panose="020F0502020204030204" pitchFamily="34" charset="0"/>
                <a:cs typeface="Calibri" panose="020F0502020204030204" pitchFamily="34" charset="0"/>
              </a:rPr>
              <a:t>®</a:t>
            </a:r>
            <a:r>
              <a:rPr lang="fr-FR" sz="1200">
                <a:solidFill>
                  <a:srgbClr val="17375E"/>
                </a:solidFill>
              </a:rPr>
              <a:t> non complètes</a:t>
            </a:r>
          </a:p>
          <a:p>
            <a:endParaRPr lang="fr-FR" sz="600">
              <a:solidFill>
                <a:srgbClr val="17375E"/>
              </a:solidFill>
            </a:endParaRPr>
          </a:p>
          <a:p>
            <a:r>
              <a:rPr lang="fr-FR" sz="1200">
                <a:solidFill>
                  <a:srgbClr val="17375E"/>
                </a:solidFill>
              </a:rPr>
              <a:t>Difficultés rencontrées pour l’administration des prémédications</a:t>
            </a:r>
          </a:p>
          <a:p>
            <a:endParaRPr lang="fr-FR" sz="600">
              <a:solidFill>
                <a:srgbClr val="17375E"/>
              </a:solidFill>
            </a:endParaRPr>
          </a:p>
          <a:p>
            <a:r>
              <a:rPr lang="fr-FR" sz="1200">
                <a:solidFill>
                  <a:srgbClr val="17375E"/>
                </a:solidFill>
                <a:effectLst/>
              </a:rPr>
              <a:t>Séjours multiples erronés sur les jours d’administration consécutifs</a:t>
            </a:r>
            <a:endParaRPr lang="fr-FR" sz="1200">
              <a:solidFill>
                <a:srgbClr val="17375E"/>
              </a:solidFill>
            </a:endParaRPr>
          </a:p>
          <a:p>
            <a:endParaRPr lang="fr-FR" sz="1400" b="1">
              <a:solidFill>
                <a:srgbClr val="17375E"/>
              </a:solidFill>
            </a:endParaRPr>
          </a:p>
        </p:txBody>
      </p:sp>
      <p:pic>
        <p:nvPicPr>
          <p:cNvPr id="44" name="Image 43">
            <a:extLst>
              <a:ext uri="{FF2B5EF4-FFF2-40B4-BE49-F238E27FC236}">
                <a16:creationId xmlns:a16="http://schemas.microsoft.com/office/drawing/2014/main" id="{CDBEFC79-A7B6-42C0-B7CA-5D5112658781}"/>
              </a:ext>
            </a:extLst>
          </p:cNvPr>
          <p:cNvPicPr>
            <a:picLocks noChangeAspect="1"/>
          </p:cNvPicPr>
          <p:nvPr/>
        </p:nvPicPr>
        <p:blipFill>
          <a:blip r:embed="rId4"/>
          <a:stretch>
            <a:fillRect/>
          </a:stretch>
        </p:blipFill>
        <p:spPr>
          <a:xfrm>
            <a:off x="3131841" y="1527418"/>
            <a:ext cx="363687" cy="363687"/>
          </a:xfrm>
          <a:prstGeom prst="rect">
            <a:avLst/>
          </a:prstGeom>
        </p:spPr>
      </p:pic>
      <p:pic>
        <p:nvPicPr>
          <p:cNvPr id="49" name="Image 48">
            <a:extLst>
              <a:ext uri="{FF2B5EF4-FFF2-40B4-BE49-F238E27FC236}">
                <a16:creationId xmlns:a16="http://schemas.microsoft.com/office/drawing/2014/main" id="{FD86038F-26F2-43AF-B77A-2802C8FD7AE5}"/>
              </a:ext>
            </a:extLst>
          </p:cNvPr>
          <p:cNvPicPr>
            <a:picLocks noChangeAspect="1"/>
          </p:cNvPicPr>
          <p:nvPr/>
        </p:nvPicPr>
        <p:blipFill>
          <a:blip r:embed="rId5"/>
          <a:stretch>
            <a:fillRect/>
          </a:stretch>
        </p:blipFill>
        <p:spPr>
          <a:xfrm>
            <a:off x="6107831" y="3266673"/>
            <a:ext cx="436852" cy="436852"/>
          </a:xfrm>
          <a:prstGeom prst="rect">
            <a:avLst/>
          </a:prstGeom>
        </p:spPr>
      </p:pic>
      <p:grpSp>
        <p:nvGrpSpPr>
          <p:cNvPr id="59" name="Groupe 58">
            <a:extLst>
              <a:ext uri="{FF2B5EF4-FFF2-40B4-BE49-F238E27FC236}">
                <a16:creationId xmlns:a16="http://schemas.microsoft.com/office/drawing/2014/main" id="{AE5E1722-7A32-4C68-A030-033DFBCE6AF3}"/>
              </a:ext>
            </a:extLst>
          </p:cNvPr>
          <p:cNvGrpSpPr/>
          <p:nvPr/>
        </p:nvGrpSpPr>
        <p:grpSpPr>
          <a:xfrm>
            <a:off x="4006285" y="889986"/>
            <a:ext cx="1742902" cy="1557255"/>
            <a:chOff x="3563888" y="551968"/>
            <a:chExt cx="1742902" cy="1557255"/>
          </a:xfrm>
        </p:grpSpPr>
        <p:cxnSp>
          <p:nvCxnSpPr>
            <p:cNvPr id="41" name="Connecteur droit 40">
              <a:extLst>
                <a:ext uri="{FF2B5EF4-FFF2-40B4-BE49-F238E27FC236}">
                  <a16:creationId xmlns:a16="http://schemas.microsoft.com/office/drawing/2014/main" id="{67B96491-0AC8-4338-A2A8-28ECC0387405}"/>
                </a:ext>
              </a:extLst>
            </p:cNvPr>
            <p:cNvCxnSpPr>
              <a:cxnSpLocks/>
            </p:cNvCxnSpPr>
            <p:nvPr/>
          </p:nvCxnSpPr>
          <p:spPr>
            <a:xfrm>
              <a:off x="3563888" y="551968"/>
              <a:ext cx="0" cy="1557255"/>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D758C386-83DD-45FA-97AD-5868E309DE8A}"/>
                </a:ext>
              </a:extLst>
            </p:cNvPr>
            <p:cNvCxnSpPr>
              <a:cxnSpLocks/>
            </p:cNvCxnSpPr>
            <p:nvPr/>
          </p:nvCxnSpPr>
          <p:spPr>
            <a:xfrm>
              <a:off x="3563888" y="2109223"/>
              <a:ext cx="1742902" cy="0"/>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grpSp>
      <p:grpSp>
        <p:nvGrpSpPr>
          <p:cNvPr id="62" name="Groupe 61">
            <a:extLst>
              <a:ext uri="{FF2B5EF4-FFF2-40B4-BE49-F238E27FC236}">
                <a16:creationId xmlns:a16="http://schemas.microsoft.com/office/drawing/2014/main" id="{566685FC-C79F-40A9-9ADD-5A713510E733}"/>
              </a:ext>
            </a:extLst>
          </p:cNvPr>
          <p:cNvGrpSpPr/>
          <p:nvPr/>
        </p:nvGrpSpPr>
        <p:grpSpPr>
          <a:xfrm rot="5400000" flipV="1">
            <a:off x="4096054" y="2512748"/>
            <a:ext cx="1557959" cy="1759760"/>
            <a:chOff x="3563888" y="53431"/>
            <a:chExt cx="1742902" cy="2055792"/>
          </a:xfrm>
        </p:grpSpPr>
        <p:cxnSp>
          <p:nvCxnSpPr>
            <p:cNvPr id="63" name="Connecteur droit 62">
              <a:extLst>
                <a:ext uri="{FF2B5EF4-FFF2-40B4-BE49-F238E27FC236}">
                  <a16:creationId xmlns:a16="http://schemas.microsoft.com/office/drawing/2014/main" id="{28D5A587-80E4-4162-BE0D-C9F488BA1DCF}"/>
                </a:ext>
              </a:extLst>
            </p:cNvPr>
            <p:cNvCxnSpPr>
              <a:cxnSpLocks/>
            </p:cNvCxnSpPr>
            <p:nvPr/>
          </p:nvCxnSpPr>
          <p:spPr>
            <a:xfrm rot="5400000" flipV="1">
              <a:off x="2535992" y="1081327"/>
              <a:ext cx="2055792" cy="0"/>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6354D861-8A21-4DFA-80C2-9AA28D58655C}"/>
                </a:ext>
              </a:extLst>
            </p:cNvPr>
            <p:cNvCxnSpPr>
              <a:cxnSpLocks/>
            </p:cNvCxnSpPr>
            <p:nvPr/>
          </p:nvCxnSpPr>
          <p:spPr>
            <a:xfrm>
              <a:off x="3563888" y="2109223"/>
              <a:ext cx="1742902" cy="0"/>
            </a:xfrm>
            <a:prstGeom prst="line">
              <a:avLst/>
            </a:prstGeom>
            <a:ln>
              <a:solidFill>
                <a:srgbClr val="C9BBA1"/>
              </a:solidFill>
            </a:ln>
          </p:spPr>
          <p:style>
            <a:lnRef idx="1">
              <a:schemeClr val="accent1"/>
            </a:lnRef>
            <a:fillRef idx="0">
              <a:schemeClr val="accent1"/>
            </a:fillRef>
            <a:effectRef idx="0">
              <a:schemeClr val="accent1"/>
            </a:effectRef>
            <a:fontRef idx="minor">
              <a:schemeClr val="tx1"/>
            </a:fontRef>
          </p:style>
        </p:cxnSp>
      </p:grpSp>
      <p:sp>
        <p:nvSpPr>
          <p:cNvPr id="28" name="ZoneTexte 27">
            <a:extLst>
              <a:ext uri="{FF2B5EF4-FFF2-40B4-BE49-F238E27FC236}">
                <a16:creationId xmlns:a16="http://schemas.microsoft.com/office/drawing/2014/main" id="{2E1636DD-3A5D-46DE-BD37-C7A8512A3BDB}"/>
              </a:ext>
            </a:extLst>
          </p:cNvPr>
          <p:cNvSpPr txBox="1"/>
          <p:nvPr/>
        </p:nvSpPr>
        <p:spPr>
          <a:xfrm>
            <a:off x="4948016" y="4337457"/>
            <a:ext cx="3888433" cy="369332"/>
          </a:xfrm>
          <a:prstGeom prst="rect">
            <a:avLst/>
          </a:prstGeom>
          <a:noFill/>
        </p:spPr>
        <p:txBody>
          <a:bodyPr wrap="square" rtlCol="0">
            <a:spAutoFit/>
          </a:bodyPr>
          <a:lstStyle/>
          <a:p>
            <a:r>
              <a:rPr lang="fr-FR" b="1">
                <a:solidFill>
                  <a:srgbClr val="17375E"/>
                </a:solidFill>
              </a:rPr>
              <a:t>Utilisation aléatoire dans les services</a:t>
            </a:r>
          </a:p>
        </p:txBody>
      </p:sp>
      <p:pic>
        <p:nvPicPr>
          <p:cNvPr id="4" name="Image 3">
            <a:extLst>
              <a:ext uri="{FF2B5EF4-FFF2-40B4-BE49-F238E27FC236}">
                <a16:creationId xmlns:a16="http://schemas.microsoft.com/office/drawing/2014/main" id="{87F0FD27-6B21-40D2-9956-913AD99BF42B}"/>
              </a:ext>
            </a:extLst>
          </p:cNvPr>
          <p:cNvPicPr>
            <a:picLocks noChangeAspect="1"/>
          </p:cNvPicPr>
          <p:nvPr/>
        </p:nvPicPr>
        <p:blipFill>
          <a:blip r:embed="rId6"/>
          <a:stretch>
            <a:fillRect/>
          </a:stretch>
        </p:blipFill>
        <p:spPr>
          <a:xfrm>
            <a:off x="4371885" y="4296870"/>
            <a:ext cx="503149" cy="503149"/>
          </a:xfrm>
          <a:prstGeom prst="rect">
            <a:avLst/>
          </a:prstGeom>
        </p:spPr>
      </p:pic>
      <p:grpSp>
        <p:nvGrpSpPr>
          <p:cNvPr id="30" name="Groupe 29">
            <a:extLst>
              <a:ext uri="{FF2B5EF4-FFF2-40B4-BE49-F238E27FC236}">
                <a16:creationId xmlns:a16="http://schemas.microsoft.com/office/drawing/2014/main" id="{E7E5BAD8-799D-4936-87B1-4FC6D5ABB17B}"/>
              </a:ext>
            </a:extLst>
          </p:cNvPr>
          <p:cNvGrpSpPr/>
          <p:nvPr/>
        </p:nvGrpSpPr>
        <p:grpSpPr>
          <a:xfrm>
            <a:off x="361953" y="4855279"/>
            <a:ext cx="7864614" cy="213110"/>
            <a:chOff x="361953" y="4855279"/>
            <a:chExt cx="7864614" cy="213110"/>
          </a:xfrm>
        </p:grpSpPr>
        <p:sp>
          <p:nvSpPr>
            <p:cNvPr id="31" name="Flèche : chevron 30">
              <a:extLst>
                <a:ext uri="{FF2B5EF4-FFF2-40B4-BE49-F238E27FC236}">
                  <a16:creationId xmlns:a16="http://schemas.microsoft.com/office/drawing/2014/main" id="{466D8148-C35A-4C44-9ABE-A60E961AC142}"/>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32" name="Flèche : chevron 31">
              <a:extLst>
                <a:ext uri="{FF2B5EF4-FFF2-40B4-BE49-F238E27FC236}">
                  <a16:creationId xmlns:a16="http://schemas.microsoft.com/office/drawing/2014/main" id="{639A1953-B8EA-47ED-B2AF-9C2414C20B7A}"/>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33" name="Flèche : chevron 32">
              <a:extLst>
                <a:ext uri="{FF2B5EF4-FFF2-40B4-BE49-F238E27FC236}">
                  <a16:creationId xmlns:a16="http://schemas.microsoft.com/office/drawing/2014/main" id="{B2DA8755-0DB9-4E24-B650-A32A06590C12}"/>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4" name="Flèche : chevron 33">
              <a:extLst>
                <a:ext uri="{FF2B5EF4-FFF2-40B4-BE49-F238E27FC236}">
                  <a16:creationId xmlns:a16="http://schemas.microsoft.com/office/drawing/2014/main" id="{C6C39AE9-1853-44F0-A820-DC09A44D7E7C}"/>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Limites et perspectives</a:t>
              </a:r>
            </a:p>
          </p:txBody>
        </p:sp>
      </p:grpSp>
    </p:spTree>
    <p:extLst>
      <p:ext uri="{BB962C8B-B14F-4D97-AF65-F5344CB8AC3E}">
        <p14:creationId xmlns:p14="http://schemas.microsoft.com/office/powerpoint/2010/main" val="3903768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BE8479-1899-C742-D59B-4ABFF56518C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48B2D54-2C3E-400E-83B0-988EDC544430}"/>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6BF4429F-E921-75C2-DBCB-87E234C5A0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17F8F9A7-1970-B200-4B0E-5A3961E1ECD6}"/>
              </a:ext>
            </a:extLst>
          </p:cNvPr>
          <p:cNvSpPr>
            <a:spLocks noGrp="1"/>
          </p:cNvSpPr>
          <p:nvPr>
            <p:ph type="title"/>
          </p:nvPr>
        </p:nvSpPr>
        <p:spPr>
          <a:xfrm>
            <a:off x="457200" y="267494"/>
            <a:ext cx="8229600" cy="651719"/>
          </a:xfrm>
        </p:spPr>
        <p:txBody>
          <a:bodyPr>
            <a:noAutofit/>
          </a:bodyPr>
          <a:lstStyle/>
          <a:p>
            <a:r>
              <a:rPr lang="fr-FR" sz="3200">
                <a:solidFill>
                  <a:srgbClr val="17375E"/>
                </a:solidFill>
              </a:rPr>
              <a:t>Bilan et perspectives</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60BFD4E5-8C27-25E1-94E2-7CCEE7F73AF2}"/>
              </a:ext>
            </a:extLst>
          </p:cNvPr>
          <p:cNvSpPr>
            <a:spLocks noGrp="1"/>
          </p:cNvSpPr>
          <p:nvPr>
            <p:ph type="sldNum" sz="quarter" idx="12"/>
          </p:nvPr>
        </p:nvSpPr>
        <p:spPr/>
        <p:txBody>
          <a:bodyPr/>
          <a:lstStyle/>
          <a:p>
            <a:fld id="{FA3E2E0A-678F-4012-B539-62B1F17A2C1B}" type="slidenum">
              <a:rPr lang="fr-FR" smtClean="0"/>
              <a:t>45</a:t>
            </a:fld>
            <a:endParaRPr lang="fr-FR"/>
          </a:p>
        </p:txBody>
      </p:sp>
      <p:sp>
        <p:nvSpPr>
          <p:cNvPr id="9" name="ZoneTexte 8">
            <a:extLst>
              <a:ext uri="{FF2B5EF4-FFF2-40B4-BE49-F238E27FC236}">
                <a16:creationId xmlns:a16="http://schemas.microsoft.com/office/drawing/2014/main" id="{C6DF0921-411B-FC94-53F4-EB84F7B3E6F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2A2B789E-97C6-752F-B68B-D6A49C8AF6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grpSp>
        <p:nvGrpSpPr>
          <p:cNvPr id="10" name="Groupe 9">
            <a:extLst>
              <a:ext uri="{FF2B5EF4-FFF2-40B4-BE49-F238E27FC236}">
                <a16:creationId xmlns:a16="http://schemas.microsoft.com/office/drawing/2014/main" id="{B873CD34-C07F-4E3D-96E6-A761FE376FFF}"/>
              </a:ext>
            </a:extLst>
          </p:cNvPr>
          <p:cNvGrpSpPr/>
          <p:nvPr/>
        </p:nvGrpSpPr>
        <p:grpSpPr>
          <a:xfrm>
            <a:off x="361953" y="4855279"/>
            <a:ext cx="7864614" cy="213110"/>
            <a:chOff x="361953" y="4855279"/>
            <a:chExt cx="7864614" cy="213110"/>
          </a:xfrm>
        </p:grpSpPr>
        <p:sp>
          <p:nvSpPr>
            <p:cNvPr id="13" name="Flèche : chevron 12">
              <a:extLst>
                <a:ext uri="{FF2B5EF4-FFF2-40B4-BE49-F238E27FC236}">
                  <a16:creationId xmlns:a16="http://schemas.microsoft.com/office/drawing/2014/main" id="{D151539B-FB3D-4265-AE13-A70F817856FE}"/>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4" name="Flèche : chevron 13">
              <a:extLst>
                <a:ext uri="{FF2B5EF4-FFF2-40B4-BE49-F238E27FC236}">
                  <a16:creationId xmlns:a16="http://schemas.microsoft.com/office/drawing/2014/main" id="{99B3FD51-1A2E-49A9-B68F-E4890B101EE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5" name="Flèche : chevron 14">
              <a:extLst>
                <a:ext uri="{FF2B5EF4-FFF2-40B4-BE49-F238E27FC236}">
                  <a16:creationId xmlns:a16="http://schemas.microsoft.com/office/drawing/2014/main" id="{1870D291-69A4-4B85-A7E1-831109181648}"/>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6" name="Flèche : chevron 15">
              <a:extLst>
                <a:ext uri="{FF2B5EF4-FFF2-40B4-BE49-F238E27FC236}">
                  <a16:creationId xmlns:a16="http://schemas.microsoft.com/office/drawing/2014/main" id="{3A1D549C-5497-4F68-A0D7-230DF86B1CDA}"/>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Limites et perspectives</a:t>
              </a:r>
            </a:p>
          </p:txBody>
        </p:sp>
      </p:grpSp>
      <p:grpSp>
        <p:nvGrpSpPr>
          <p:cNvPr id="18" name="Groupe 17">
            <a:extLst>
              <a:ext uri="{FF2B5EF4-FFF2-40B4-BE49-F238E27FC236}">
                <a16:creationId xmlns:a16="http://schemas.microsoft.com/office/drawing/2014/main" id="{82DEF89B-6391-4E2C-8F1E-F1AA63F566B9}"/>
              </a:ext>
            </a:extLst>
          </p:cNvPr>
          <p:cNvGrpSpPr/>
          <p:nvPr/>
        </p:nvGrpSpPr>
        <p:grpSpPr>
          <a:xfrm flipH="1">
            <a:off x="3581507" y="1065130"/>
            <a:ext cx="1394230" cy="1218588"/>
            <a:chOff x="3563888" y="551968"/>
            <a:chExt cx="1742902" cy="1557255"/>
          </a:xfrm>
        </p:grpSpPr>
        <p:cxnSp>
          <p:nvCxnSpPr>
            <p:cNvPr id="19" name="Connecteur droit 18">
              <a:extLst>
                <a:ext uri="{FF2B5EF4-FFF2-40B4-BE49-F238E27FC236}">
                  <a16:creationId xmlns:a16="http://schemas.microsoft.com/office/drawing/2014/main" id="{1CA2B177-77B8-4898-9267-F974D1298EDC}"/>
                </a:ext>
              </a:extLst>
            </p:cNvPr>
            <p:cNvCxnSpPr>
              <a:cxnSpLocks/>
            </p:cNvCxnSpPr>
            <p:nvPr/>
          </p:nvCxnSpPr>
          <p:spPr>
            <a:xfrm>
              <a:off x="3563888" y="551968"/>
              <a:ext cx="0" cy="155725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9C5B339-CA1F-412B-A28C-80DF4EE8D47E}"/>
                </a:ext>
              </a:extLst>
            </p:cNvPr>
            <p:cNvCxnSpPr>
              <a:cxnSpLocks/>
            </p:cNvCxnSpPr>
            <p:nvPr/>
          </p:nvCxnSpPr>
          <p:spPr>
            <a:xfrm>
              <a:off x="3563888" y="2109223"/>
              <a:ext cx="174290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Flèche : pentagone 5">
            <a:extLst>
              <a:ext uri="{FF2B5EF4-FFF2-40B4-BE49-F238E27FC236}">
                <a16:creationId xmlns:a16="http://schemas.microsoft.com/office/drawing/2014/main" id="{10BC8264-2050-4604-8CCC-2FDDB9AA70E9}"/>
              </a:ext>
            </a:extLst>
          </p:cNvPr>
          <p:cNvSpPr/>
          <p:nvPr/>
        </p:nvSpPr>
        <p:spPr>
          <a:xfrm>
            <a:off x="5035620" y="1540040"/>
            <a:ext cx="3745657" cy="495740"/>
          </a:xfrm>
          <a:prstGeom prst="homePlat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a:p>
            <a:pPr algn="ctr"/>
            <a:r>
              <a:rPr lang="fr-FR" sz="2400" b="1">
                <a:solidFill>
                  <a:srgbClr val="17375E"/>
                </a:solidFill>
              </a:rPr>
              <a:t>Forces</a:t>
            </a:r>
          </a:p>
          <a:p>
            <a:pPr algn="ctr"/>
            <a:endParaRPr lang="fr-FR" sz="1200"/>
          </a:p>
        </p:txBody>
      </p:sp>
      <p:sp>
        <p:nvSpPr>
          <p:cNvPr id="26" name="Espace réservé du contenu 2">
            <a:extLst>
              <a:ext uri="{FF2B5EF4-FFF2-40B4-BE49-F238E27FC236}">
                <a16:creationId xmlns:a16="http://schemas.microsoft.com/office/drawing/2014/main" id="{C814A6E2-4DFB-40EF-A7E7-D7B6FAB7C395}"/>
              </a:ext>
            </a:extLst>
          </p:cNvPr>
          <p:cNvSpPr txBox="1">
            <a:spLocks/>
          </p:cNvSpPr>
          <p:nvPr/>
        </p:nvSpPr>
        <p:spPr>
          <a:xfrm>
            <a:off x="1782146" y="998916"/>
            <a:ext cx="4992951"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200" b="1">
                <a:solidFill>
                  <a:srgbClr val="17375E"/>
                </a:solidFill>
              </a:rPr>
              <a:t>Sécurité </a:t>
            </a:r>
            <a:r>
              <a:rPr lang="fr-FR" sz="1200">
                <a:solidFill>
                  <a:srgbClr val="17375E"/>
                </a:solidFill>
              </a:rPr>
              <a:t>patient renforcée</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Efficacité</a:t>
            </a:r>
            <a:r>
              <a:rPr lang="fr-FR" sz="1200">
                <a:solidFill>
                  <a:srgbClr val="17375E"/>
                </a:solidFill>
              </a:rPr>
              <a:t> reconnue par les soignants </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Traçabilité sur le GHT85</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Outil simple d’utilisation et complet </a:t>
            </a:r>
            <a:r>
              <a:rPr lang="fr-FR" sz="1200">
                <a:solidFill>
                  <a:srgbClr val="17375E"/>
                </a:solidFill>
              </a:rPr>
              <a:t>(modules)</a:t>
            </a:r>
          </a:p>
          <a:p>
            <a:pPr marL="0" indent="0">
              <a:buFont typeface="Arial" panose="020B0604020202020204" pitchFamily="34" charset="0"/>
              <a:buNone/>
            </a:pPr>
            <a:endParaRPr lang="fr-FR" sz="1200">
              <a:solidFill>
                <a:srgbClr val="17375E"/>
              </a:solidFill>
            </a:endParaRPr>
          </a:p>
          <a:p>
            <a:pPr marL="0" indent="0">
              <a:buFont typeface="Arial" panose="020B0604020202020204" pitchFamily="34" charset="0"/>
              <a:buNone/>
            </a:pPr>
            <a:endParaRPr lang="fr-FR" sz="600">
              <a:solidFill>
                <a:srgbClr val="17375E"/>
              </a:solidFill>
            </a:endParaRPr>
          </a:p>
        </p:txBody>
      </p:sp>
    </p:spTree>
    <p:extLst>
      <p:ext uri="{BB962C8B-B14F-4D97-AF65-F5344CB8AC3E}">
        <p14:creationId xmlns:p14="http://schemas.microsoft.com/office/powerpoint/2010/main" val="201829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BE8479-1899-C742-D59B-4ABFF56518C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48B2D54-2C3E-400E-83B0-988EDC544430}"/>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6BF4429F-E921-75C2-DBCB-87E234C5A0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17F8F9A7-1970-B200-4B0E-5A3961E1ECD6}"/>
              </a:ext>
            </a:extLst>
          </p:cNvPr>
          <p:cNvSpPr>
            <a:spLocks noGrp="1"/>
          </p:cNvSpPr>
          <p:nvPr>
            <p:ph type="title"/>
          </p:nvPr>
        </p:nvSpPr>
        <p:spPr>
          <a:xfrm>
            <a:off x="457200" y="267494"/>
            <a:ext cx="8229600" cy="651719"/>
          </a:xfrm>
        </p:spPr>
        <p:txBody>
          <a:bodyPr>
            <a:noAutofit/>
          </a:bodyPr>
          <a:lstStyle/>
          <a:p>
            <a:r>
              <a:rPr lang="fr-FR" sz="3200">
                <a:solidFill>
                  <a:srgbClr val="17375E"/>
                </a:solidFill>
              </a:rPr>
              <a:t>Bilan et perspectives</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60BFD4E5-8C27-25E1-94E2-7CCEE7F73AF2}"/>
              </a:ext>
            </a:extLst>
          </p:cNvPr>
          <p:cNvSpPr>
            <a:spLocks noGrp="1"/>
          </p:cNvSpPr>
          <p:nvPr>
            <p:ph type="sldNum" sz="quarter" idx="12"/>
          </p:nvPr>
        </p:nvSpPr>
        <p:spPr/>
        <p:txBody>
          <a:bodyPr/>
          <a:lstStyle/>
          <a:p>
            <a:fld id="{FA3E2E0A-678F-4012-B539-62B1F17A2C1B}" type="slidenum">
              <a:rPr lang="fr-FR" smtClean="0"/>
              <a:t>46</a:t>
            </a:fld>
            <a:endParaRPr lang="fr-FR"/>
          </a:p>
        </p:txBody>
      </p:sp>
      <p:sp>
        <p:nvSpPr>
          <p:cNvPr id="9" name="ZoneTexte 8">
            <a:extLst>
              <a:ext uri="{FF2B5EF4-FFF2-40B4-BE49-F238E27FC236}">
                <a16:creationId xmlns:a16="http://schemas.microsoft.com/office/drawing/2014/main" id="{C6DF0921-411B-FC94-53F4-EB84F7B3E6F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2A2B789E-97C6-752F-B68B-D6A49C8AF6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grpSp>
        <p:nvGrpSpPr>
          <p:cNvPr id="10" name="Groupe 9">
            <a:extLst>
              <a:ext uri="{FF2B5EF4-FFF2-40B4-BE49-F238E27FC236}">
                <a16:creationId xmlns:a16="http://schemas.microsoft.com/office/drawing/2014/main" id="{B873CD34-C07F-4E3D-96E6-A761FE376FFF}"/>
              </a:ext>
            </a:extLst>
          </p:cNvPr>
          <p:cNvGrpSpPr/>
          <p:nvPr/>
        </p:nvGrpSpPr>
        <p:grpSpPr>
          <a:xfrm>
            <a:off x="361953" y="4855279"/>
            <a:ext cx="7864614" cy="213110"/>
            <a:chOff x="361953" y="4855279"/>
            <a:chExt cx="7864614" cy="213110"/>
          </a:xfrm>
        </p:grpSpPr>
        <p:sp>
          <p:nvSpPr>
            <p:cNvPr id="13" name="Flèche : chevron 12">
              <a:extLst>
                <a:ext uri="{FF2B5EF4-FFF2-40B4-BE49-F238E27FC236}">
                  <a16:creationId xmlns:a16="http://schemas.microsoft.com/office/drawing/2014/main" id="{D151539B-FB3D-4265-AE13-A70F817856FE}"/>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4" name="Flèche : chevron 13">
              <a:extLst>
                <a:ext uri="{FF2B5EF4-FFF2-40B4-BE49-F238E27FC236}">
                  <a16:creationId xmlns:a16="http://schemas.microsoft.com/office/drawing/2014/main" id="{99B3FD51-1A2E-49A9-B68F-E4890B101EE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5" name="Flèche : chevron 14">
              <a:extLst>
                <a:ext uri="{FF2B5EF4-FFF2-40B4-BE49-F238E27FC236}">
                  <a16:creationId xmlns:a16="http://schemas.microsoft.com/office/drawing/2014/main" id="{1870D291-69A4-4B85-A7E1-831109181648}"/>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6" name="Flèche : chevron 15">
              <a:extLst>
                <a:ext uri="{FF2B5EF4-FFF2-40B4-BE49-F238E27FC236}">
                  <a16:creationId xmlns:a16="http://schemas.microsoft.com/office/drawing/2014/main" id="{3A1D549C-5497-4F68-A0D7-230DF86B1CDA}"/>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Limites et perspectives</a:t>
              </a:r>
            </a:p>
          </p:txBody>
        </p:sp>
      </p:grpSp>
      <p:grpSp>
        <p:nvGrpSpPr>
          <p:cNvPr id="18" name="Groupe 17">
            <a:extLst>
              <a:ext uri="{FF2B5EF4-FFF2-40B4-BE49-F238E27FC236}">
                <a16:creationId xmlns:a16="http://schemas.microsoft.com/office/drawing/2014/main" id="{82DEF89B-6391-4E2C-8F1E-F1AA63F566B9}"/>
              </a:ext>
            </a:extLst>
          </p:cNvPr>
          <p:cNvGrpSpPr/>
          <p:nvPr/>
        </p:nvGrpSpPr>
        <p:grpSpPr>
          <a:xfrm flipH="1">
            <a:off x="3581507" y="1065130"/>
            <a:ext cx="1394230" cy="1218588"/>
            <a:chOff x="3563888" y="551968"/>
            <a:chExt cx="1742902" cy="1557255"/>
          </a:xfrm>
        </p:grpSpPr>
        <p:cxnSp>
          <p:nvCxnSpPr>
            <p:cNvPr id="19" name="Connecteur droit 18">
              <a:extLst>
                <a:ext uri="{FF2B5EF4-FFF2-40B4-BE49-F238E27FC236}">
                  <a16:creationId xmlns:a16="http://schemas.microsoft.com/office/drawing/2014/main" id="{1CA2B177-77B8-4898-9267-F974D1298EDC}"/>
                </a:ext>
              </a:extLst>
            </p:cNvPr>
            <p:cNvCxnSpPr>
              <a:cxnSpLocks/>
            </p:cNvCxnSpPr>
            <p:nvPr/>
          </p:nvCxnSpPr>
          <p:spPr>
            <a:xfrm>
              <a:off x="3563888" y="551968"/>
              <a:ext cx="0" cy="155725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9C5B339-CA1F-412B-A28C-80DF4EE8D47E}"/>
                </a:ext>
              </a:extLst>
            </p:cNvPr>
            <p:cNvCxnSpPr>
              <a:cxnSpLocks/>
            </p:cNvCxnSpPr>
            <p:nvPr/>
          </p:nvCxnSpPr>
          <p:spPr>
            <a:xfrm>
              <a:off x="3563888" y="2109223"/>
              <a:ext cx="174290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Flèche : pentagone 5">
            <a:extLst>
              <a:ext uri="{FF2B5EF4-FFF2-40B4-BE49-F238E27FC236}">
                <a16:creationId xmlns:a16="http://schemas.microsoft.com/office/drawing/2014/main" id="{10BC8264-2050-4604-8CCC-2FDDB9AA70E9}"/>
              </a:ext>
            </a:extLst>
          </p:cNvPr>
          <p:cNvSpPr/>
          <p:nvPr/>
        </p:nvSpPr>
        <p:spPr>
          <a:xfrm>
            <a:off x="5035620" y="1540040"/>
            <a:ext cx="3745657" cy="495740"/>
          </a:xfrm>
          <a:prstGeom prst="homePlat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a:p>
            <a:pPr algn="ctr"/>
            <a:r>
              <a:rPr lang="fr-FR" sz="2400" b="1">
                <a:solidFill>
                  <a:srgbClr val="17375E"/>
                </a:solidFill>
              </a:rPr>
              <a:t>Forces</a:t>
            </a:r>
          </a:p>
          <a:p>
            <a:pPr algn="ctr"/>
            <a:endParaRPr lang="fr-FR" sz="1200"/>
          </a:p>
        </p:txBody>
      </p:sp>
      <p:grpSp>
        <p:nvGrpSpPr>
          <p:cNvPr id="21" name="Groupe 20">
            <a:extLst>
              <a:ext uri="{FF2B5EF4-FFF2-40B4-BE49-F238E27FC236}">
                <a16:creationId xmlns:a16="http://schemas.microsoft.com/office/drawing/2014/main" id="{26769769-F4F9-42AD-9AB7-AFD902A35B62}"/>
              </a:ext>
            </a:extLst>
          </p:cNvPr>
          <p:cNvGrpSpPr/>
          <p:nvPr/>
        </p:nvGrpSpPr>
        <p:grpSpPr>
          <a:xfrm rot="5400000">
            <a:off x="3648137" y="2446213"/>
            <a:ext cx="1368152" cy="1394230"/>
            <a:chOff x="3563888" y="551968"/>
            <a:chExt cx="1742902" cy="1557255"/>
          </a:xfrm>
        </p:grpSpPr>
        <p:cxnSp>
          <p:nvCxnSpPr>
            <p:cNvPr id="22" name="Connecteur droit 21">
              <a:extLst>
                <a:ext uri="{FF2B5EF4-FFF2-40B4-BE49-F238E27FC236}">
                  <a16:creationId xmlns:a16="http://schemas.microsoft.com/office/drawing/2014/main" id="{B117C391-960F-4694-9D98-3BB35E185C4C}"/>
                </a:ext>
              </a:extLst>
            </p:cNvPr>
            <p:cNvCxnSpPr>
              <a:cxnSpLocks/>
            </p:cNvCxnSpPr>
            <p:nvPr/>
          </p:nvCxnSpPr>
          <p:spPr>
            <a:xfrm>
              <a:off x="3563888" y="551968"/>
              <a:ext cx="0" cy="155725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60FF5063-6CE1-43BE-A57D-BBC9CF161F34}"/>
                </a:ext>
              </a:extLst>
            </p:cNvPr>
            <p:cNvCxnSpPr>
              <a:cxnSpLocks/>
            </p:cNvCxnSpPr>
            <p:nvPr/>
          </p:nvCxnSpPr>
          <p:spPr>
            <a:xfrm>
              <a:off x="3563888" y="2109223"/>
              <a:ext cx="174290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7" name="Flèche : pentagone 6">
            <a:extLst>
              <a:ext uri="{FF2B5EF4-FFF2-40B4-BE49-F238E27FC236}">
                <a16:creationId xmlns:a16="http://schemas.microsoft.com/office/drawing/2014/main" id="{CA28AD9D-20D9-4DB7-8560-CA1159958F48}"/>
              </a:ext>
            </a:extLst>
          </p:cNvPr>
          <p:cNvSpPr/>
          <p:nvPr/>
        </p:nvSpPr>
        <p:spPr>
          <a:xfrm rot="10800000" flipV="1">
            <a:off x="348089" y="2834822"/>
            <a:ext cx="3158780" cy="45664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rgbClr val="17375E"/>
                </a:solidFill>
              </a:rPr>
              <a:t>Limites</a:t>
            </a:r>
          </a:p>
        </p:txBody>
      </p:sp>
      <p:sp>
        <p:nvSpPr>
          <p:cNvPr id="26" name="Espace réservé du contenu 2">
            <a:extLst>
              <a:ext uri="{FF2B5EF4-FFF2-40B4-BE49-F238E27FC236}">
                <a16:creationId xmlns:a16="http://schemas.microsoft.com/office/drawing/2014/main" id="{C814A6E2-4DFB-40EF-A7E7-D7B6FAB7C395}"/>
              </a:ext>
            </a:extLst>
          </p:cNvPr>
          <p:cNvSpPr txBox="1">
            <a:spLocks/>
          </p:cNvSpPr>
          <p:nvPr/>
        </p:nvSpPr>
        <p:spPr>
          <a:xfrm>
            <a:off x="1782146" y="998916"/>
            <a:ext cx="4992951"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200" b="1">
                <a:solidFill>
                  <a:srgbClr val="17375E"/>
                </a:solidFill>
              </a:rPr>
              <a:t>Sécurité </a:t>
            </a:r>
            <a:r>
              <a:rPr lang="fr-FR" sz="1200">
                <a:solidFill>
                  <a:srgbClr val="17375E"/>
                </a:solidFill>
              </a:rPr>
              <a:t>patient renforcée</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Efficacité</a:t>
            </a:r>
            <a:r>
              <a:rPr lang="fr-FR" sz="1200">
                <a:solidFill>
                  <a:srgbClr val="17375E"/>
                </a:solidFill>
              </a:rPr>
              <a:t> reconnue par les soignants </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Traçabilité sur le GHT85</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Outil simple d’utilisation et complet </a:t>
            </a:r>
            <a:r>
              <a:rPr lang="fr-FR" sz="1200">
                <a:solidFill>
                  <a:srgbClr val="17375E"/>
                </a:solidFill>
              </a:rPr>
              <a:t>(modules)</a:t>
            </a:r>
          </a:p>
          <a:p>
            <a:pPr marL="0" indent="0">
              <a:buFont typeface="Arial" panose="020B0604020202020204" pitchFamily="34" charset="0"/>
              <a:buNone/>
            </a:pPr>
            <a:endParaRPr lang="fr-FR" sz="1200">
              <a:solidFill>
                <a:srgbClr val="17375E"/>
              </a:solidFill>
            </a:endParaRPr>
          </a:p>
          <a:p>
            <a:pPr marL="0" indent="0">
              <a:buFont typeface="Arial" panose="020B0604020202020204" pitchFamily="34" charset="0"/>
              <a:buNone/>
            </a:pPr>
            <a:endParaRPr lang="fr-FR" sz="600">
              <a:solidFill>
                <a:srgbClr val="17375E"/>
              </a:solidFill>
            </a:endParaRPr>
          </a:p>
        </p:txBody>
      </p:sp>
      <p:sp>
        <p:nvSpPr>
          <p:cNvPr id="27" name="Rectangle 26">
            <a:extLst>
              <a:ext uri="{FF2B5EF4-FFF2-40B4-BE49-F238E27FC236}">
                <a16:creationId xmlns:a16="http://schemas.microsoft.com/office/drawing/2014/main" id="{BB844B97-4F05-4BA2-96D3-C0D2A4B9660A}"/>
              </a:ext>
            </a:extLst>
          </p:cNvPr>
          <p:cNvSpPr/>
          <p:nvPr/>
        </p:nvSpPr>
        <p:spPr>
          <a:xfrm>
            <a:off x="3618586" y="2661901"/>
            <a:ext cx="5129000" cy="1368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a:solidFill>
                  <a:srgbClr val="17375E"/>
                </a:solidFill>
                <a:sym typeface="Wingdings" panose="05000000000000000000" pitchFamily="2" charset="2"/>
              </a:rPr>
              <a:t>Robustesse</a:t>
            </a:r>
            <a:r>
              <a:rPr lang="fr-FR" sz="1200">
                <a:solidFill>
                  <a:srgbClr val="17375E"/>
                </a:solidFill>
                <a:sym typeface="Wingdings" panose="05000000000000000000" pitchFamily="2" charset="2"/>
              </a:rPr>
              <a:t> de l’outil insuffisante</a:t>
            </a:r>
          </a:p>
          <a:p>
            <a:endParaRPr lang="fr-FR" sz="600">
              <a:solidFill>
                <a:srgbClr val="17375E"/>
              </a:solidFill>
              <a:sym typeface="Wingdings" panose="05000000000000000000" pitchFamily="2" charset="2"/>
            </a:endParaRPr>
          </a:p>
          <a:p>
            <a:r>
              <a:rPr lang="fr-FR" sz="1200" b="1">
                <a:solidFill>
                  <a:srgbClr val="17375E"/>
                </a:solidFill>
              </a:rPr>
              <a:t>Ergonomie</a:t>
            </a:r>
            <a:r>
              <a:rPr lang="fr-FR" sz="1200">
                <a:solidFill>
                  <a:srgbClr val="17375E"/>
                </a:solidFill>
              </a:rPr>
              <a:t> de l’outil non adaptée aux contraintes du terrain et des soins</a:t>
            </a:r>
          </a:p>
          <a:p>
            <a:endParaRPr lang="fr-FR" sz="600">
              <a:solidFill>
                <a:srgbClr val="17375E"/>
              </a:solidFill>
            </a:endParaRPr>
          </a:p>
          <a:p>
            <a:r>
              <a:rPr lang="fr-FR" sz="1200">
                <a:solidFill>
                  <a:srgbClr val="17375E"/>
                </a:solidFill>
              </a:rPr>
              <a:t>Multiplication des supports, source d’</a:t>
            </a:r>
            <a:r>
              <a:rPr lang="fr-FR" sz="1200">
                <a:solidFill>
                  <a:srgbClr val="17375E"/>
                </a:solidFill>
                <a:sym typeface="Wingdings" panose="05000000000000000000" pitchFamily="2" charset="2"/>
              </a:rPr>
              <a:t>inconfort pour les soignants</a:t>
            </a:r>
            <a:endParaRPr lang="fr-FR" sz="1200">
              <a:solidFill>
                <a:srgbClr val="17375E"/>
              </a:solidFill>
            </a:endParaRPr>
          </a:p>
          <a:p>
            <a:endParaRPr lang="fr-FR" sz="600">
              <a:solidFill>
                <a:srgbClr val="17375E"/>
              </a:solidFill>
              <a:sym typeface="Wingdings" panose="05000000000000000000" pitchFamily="2" charset="2"/>
            </a:endParaRPr>
          </a:p>
          <a:p>
            <a:r>
              <a:rPr lang="fr-FR" sz="1200" b="1">
                <a:solidFill>
                  <a:srgbClr val="17375E"/>
                </a:solidFill>
                <a:sym typeface="Wingdings" panose="05000000000000000000" pitchFamily="2" charset="2"/>
              </a:rPr>
              <a:t>Désinvestissement des services </a:t>
            </a:r>
            <a:r>
              <a:rPr lang="fr-FR" sz="1200">
                <a:solidFill>
                  <a:srgbClr val="17375E"/>
                </a:solidFill>
                <a:sym typeface="Wingdings" panose="05000000000000000000" pitchFamily="2" charset="2"/>
              </a:rPr>
              <a:t>(début de mep : nov. 2023)</a:t>
            </a:r>
          </a:p>
          <a:p>
            <a:endParaRPr lang="fr-FR" sz="600">
              <a:solidFill>
                <a:srgbClr val="17375E"/>
              </a:solidFill>
              <a:sym typeface="Wingdings" panose="05000000000000000000" pitchFamily="2" charset="2"/>
            </a:endParaRPr>
          </a:p>
          <a:p>
            <a:r>
              <a:rPr lang="fr-FR" sz="1200">
                <a:solidFill>
                  <a:srgbClr val="17375E"/>
                </a:solidFill>
                <a:sym typeface="Wingdings" panose="05000000000000000000" pitchFamily="2" charset="2"/>
              </a:rPr>
              <a:t>Limites partagées par d’autres CH utilisateurs</a:t>
            </a:r>
          </a:p>
          <a:p>
            <a:endParaRPr lang="fr-FR" sz="1200">
              <a:solidFill>
                <a:srgbClr val="17375E"/>
              </a:solidFill>
              <a:sym typeface="Wingdings" panose="05000000000000000000" pitchFamily="2" charset="2"/>
            </a:endParaRPr>
          </a:p>
          <a:p>
            <a:pPr marL="0" indent="0">
              <a:buNone/>
            </a:pPr>
            <a:endParaRPr lang="fr-FR" sz="1200">
              <a:solidFill>
                <a:srgbClr val="17375E"/>
              </a:solidFill>
            </a:endParaRPr>
          </a:p>
        </p:txBody>
      </p:sp>
    </p:spTree>
    <p:extLst>
      <p:ext uri="{BB962C8B-B14F-4D97-AF65-F5344CB8AC3E}">
        <p14:creationId xmlns:p14="http://schemas.microsoft.com/office/powerpoint/2010/main" val="2254160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48BE8479-1899-C742-D59B-4ABFF56518C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48B2D54-2C3E-400E-83B0-988EDC544430}"/>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6BF4429F-E921-75C2-DBCB-87E234C5A0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17F8F9A7-1970-B200-4B0E-5A3961E1ECD6}"/>
              </a:ext>
            </a:extLst>
          </p:cNvPr>
          <p:cNvSpPr>
            <a:spLocks noGrp="1"/>
          </p:cNvSpPr>
          <p:nvPr>
            <p:ph type="title"/>
          </p:nvPr>
        </p:nvSpPr>
        <p:spPr>
          <a:xfrm>
            <a:off x="457200" y="267494"/>
            <a:ext cx="8229600" cy="651719"/>
          </a:xfrm>
        </p:spPr>
        <p:txBody>
          <a:bodyPr>
            <a:noAutofit/>
          </a:bodyPr>
          <a:lstStyle/>
          <a:p>
            <a:r>
              <a:rPr lang="fr-FR" sz="3200">
                <a:solidFill>
                  <a:srgbClr val="17375E"/>
                </a:solidFill>
              </a:rPr>
              <a:t>Bilan et perspectives</a:t>
            </a:r>
            <a:endParaRPr lang="fr-FR" sz="3200" dirty="0">
              <a:solidFill>
                <a:srgbClr val="17375E"/>
              </a:solidFill>
            </a:endParaRPr>
          </a:p>
        </p:txBody>
      </p:sp>
      <p:sp>
        <p:nvSpPr>
          <p:cNvPr id="3" name="Espace réservé du numéro de diapositive 2">
            <a:extLst>
              <a:ext uri="{FF2B5EF4-FFF2-40B4-BE49-F238E27FC236}">
                <a16:creationId xmlns:a16="http://schemas.microsoft.com/office/drawing/2014/main" id="{60BFD4E5-8C27-25E1-94E2-7CCEE7F73AF2}"/>
              </a:ext>
            </a:extLst>
          </p:cNvPr>
          <p:cNvSpPr>
            <a:spLocks noGrp="1"/>
          </p:cNvSpPr>
          <p:nvPr>
            <p:ph type="sldNum" sz="quarter" idx="12"/>
          </p:nvPr>
        </p:nvSpPr>
        <p:spPr/>
        <p:txBody>
          <a:bodyPr/>
          <a:lstStyle/>
          <a:p>
            <a:fld id="{FA3E2E0A-678F-4012-B539-62B1F17A2C1B}" type="slidenum">
              <a:rPr lang="fr-FR" smtClean="0"/>
              <a:t>47</a:t>
            </a:fld>
            <a:endParaRPr lang="fr-FR"/>
          </a:p>
        </p:txBody>
      </p:sp>
      <p:sp>
        <p:nvSpPr>
          <p:cNvPr id="9" name="ZoneTexte 8">
            <a:extLst>
              <a:ext uri="{FF2B5EF4-FFF2-40B4-BE49-F238E27FC236}">
                <a16:creationId xmlns:a16="http://schemas.microsoft.com/office/drawing/2014/main" id="{C6DF0921-411B-FC94-53F4-EB84F7B3E6FF}"/>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2A2B789E-97C6-752F-B68B-D6A49C8AF69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grpSp>
        <p:nvGrpSpPr>
          <p:cNvPr id="10" name="Groupe 9">
            <a:extLst>
              <a:ext uri="{FF2B5EF4-FFF2-40B4-BE49-F238E27FC236}">
                <a16:creationId xmlns:a16="http://schemas.microsoft.com/office/drawing/2014/main" id="{B873CD34-C07F-4E3D-96E6-A761FE376FFF}"/>
              </a:ext>
            </a:extLst>
          </p:cNvPr>
          <p:cNvGrpSpPr/>
          <p:nvPr/>
        </p:nvGrpSpPr>
        <p:grpSpPr>
          <a:xfrm>
            <a:off x="361953" y="4855279"/>
            <a:ext cx="7864614" cy="213110"/>
            <a:chOff x="361953" y="4855279"/>
            <a:chExt cx="7864614" cy="213110"/>
          </a:xfrm>
        </p:grpSpPr>
        <p:sp>
          <p:nvSpPr>
            <p:cNvPr id="13" name="Flèche : chevron 12">
              <a:extLst>
                <a:ext uri="{FF2B5EF4-FFF2-40B4-BE49-F238E27FC236}">
                  <a16:creationId xmlns:a16="http://schemas.microsoft.com/office/drawing/2014/main" id="{D151539B-FB3D-4265-AE13-A70F817856FE}"/>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lumMod val="50000"/>
                    </a:schemeClr>
                  </a:solidFill>
                </a:rPr>
                <a:t>Contexte</a:t>
              </a:r>
            </a:p>
          </p:txBody>
        </p:sp>
        <p:sp>
          <p:nvSpPr>
            <p:cNvPr id="14" name="Flèche : chevron 13">
              <a:extLst>
                <a:ext uri="{FF2B5EF4-FFF2-40B4-BE49-F238E27FC236}">
                  <a16:creationId xmlns:a16="http://schemas.microsoft.com/office/drawing/2014/main" id="{99B3FD51-1A2E-49A9-B68F-E4890B101EE9}"/>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5" name="Flèche : chevron 14">
              <a:extLst>
                <a:ext uri="{FF2B5EF4-FFF2-40B4-BE49-F238E27FC236}">
                  <a16:creationId xmlns:a16="http://schemas.microsoft.com/office/drawing/2014/main" id="{1870D291-69A4-4B85-A7E1-831109181648}"/>
                </a:ext>
              </a:extLst>
            </p:cNvPr>
            <p:cNvSpPr/>
            <p:nvPr/>
          </p:nvSpPr>
          <p:spPr>
            <a:xfrm>
              <a:off x="4355976" y="4858554"/>
              <a:ext cx="1827110" cy="209835"/>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6" name="Flèche : chevron 15">
              <a:extLst>
                <a:ext uri="{FF2B5EF4-FFF2-40B4-BE49-F238E27FC236}">
                  <a16:creationId xmlns:a16="http://schemas.microsoft.com/office/drawing/2014/main" id="{3A1D549C-5497-4F68-A0D7-230DF86B1CDA}"/>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a:solidFill>
                    <a:srgbClr val="17375E"/>
                  </a:solidFill>
                </a:rPr>
                <a:t>Limites et perspectives</a:t>
              </a:r>
            </a:p>
          </p:txBody>
        </p:sp>
      </p:grpSp>
      <p:grpSp>
        <p:nvGrpSpPr>
          <p:cNvPr id="18" name="Groupe 17">
            <a:extLst>
              <a:ext uri="{FF2B5EF4-FFF2-40B4-BE49-F238E27FC236}">
                <a16:creationId xmlns:a16="http://schemas.microsoft.com/office/drawing/2014/main" id="{82DEF89B-6391-4E2C-8F1E-F1AA63F566B9}"/>
              </a:ext>
            </a:extLst>
          </p:cNvPr>
          <p:cNvGrpSpPr/>
          <p:nvPr/>
        </p:nvGrpSpPr>
        <p:grpSpPr>
          <a:xfrm flipH="1">
            <a:off x="3581507" y="1065130"/>
            <a:ext cx="1394230" cy="1218588"/>
            <a:chOff x="3563888" y="551968"/>
            <a:chExt cx="1742902" cy="1557255"/>
          </a:xfrm>
        </p:grpSpPr>
        <p:cxnSp>
          <p:nvCxnSpPr>
            <p:cNvPr id="19" name="Connecteur droit 18">
              <a:extLst>
                <a:ext uri="{FF2B5EF4-FFF2-40B4-BE49-F238E27FC236}">
                  <a16:creationId xmlns:a16="http://schemas.microsoft.com/office/drawing/2014/main" id="{1CA2B177-77B8-4898-9267-F974D1298EDC}"/>
                </a:ext>
              </a:extLst>
            </p:cNvPr>
            <p:cNvCxnSpPr>
              <a:cxnSpLocks/>
            </p:cNvCxnSpPr>
            <p:nvPr/>
          </p:nvCxnSpPr>
          <p:spPr>
            <a:xfrm>
              <a:off x="3563888" y="551968"/>
              <a:ext cx="0" cy="155725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9C5B339-CA1F-412B-A28C-80DF4EE8D47E}"/>
                </a:ext>
              </a:extLst>
            </p:cNvPr>
            <p:cNvCxnSpPr>
              <a:cxnSpLocks/>
            </p:cNvCxnSpPr>
            <p:nvPr/>
          </p:nvCxnSpPr>
          <p:spPr>
            <a:xfrm>
              <a:off x="3563888" y="2109223"/>
              <a:ext cx="1742902"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 name="Flèche : pentagone 5">
            <a:extLst>
              <a:ext uri="{FF2B5EF4-FFF2-40B4-BE49-F238E27FC236}">
                <a16:creationId xmlns:a16="http://schemas.microsoft.com/office/drawing/2014/main" id="{10BC8264-2050-4604-8CCC-2FDDB9AA70E9}"/>
              </a:ext>
            </a:extLst>
          </p:cNvPr>
          <p:cNvSpPr/>
          <p:nvPr/>
        </p:nvSpPr>
        <p:spPr>
          <a:xfrm>
            <a:off x="5035620" y="1540040"/>
            <a:ext cx="3745657" cy="495740"/>
          </a:xfrm>
          <a:prstGeom prst="homePlat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a:p>
            <a:pPr algn="ctr"/>
            <a:r>
              <a:rPr lang="fr-FR" sz="2400" b="1">
                <a:solidFill>
                  <a:srgbClr val="17375E"/>
                </a:solidFill>
              </a:rPr>
              <a:t>Forces</a:t>
            </a:r>
          </a:p>
          <a:p>
            <a:pPr algn="ctr"/>
            <a:endParaRPr lang="fr-FR" sz="1200"/>
          </a:p>
        </p:txBody>
      </p:sp>
      <p:grpSp>
        <p:nvGrpSpPr>
          <p:cNvPr id="21" name="Groupe 20">
            <a:extLst>
              <a:ext uri="{FF2B5EF4-FFF2-40B4-BE49-F238E27FC236}">
                <a16:creationId xmlns:a16="http://schemas.microsoft.com/office/drawing/2014/main" id="{26769769-F4F9-42AD-9AB7-AFD902A35B62}"/>
              </a:ext>
            </a:extLst>
          </p:cNvPr>
          <p:cNvGrpSpPr/>
          <p:nvPr/>
        </p:nvGrpSpPr>
        <p:grpSpPr>
          <a:xfrm rot="5400000">
            <a:off x="3648137" y="2446213"/>
            <a:ext cx="1368152" cy="1394230"/>
            <a:chOff x="3563888" y="551968"/>
            <a:chExt cx="1742902" cy="1557255"/>
          </a:xfrm>
        </p:grpSpPr>
        <p:cxnSp>
          <p:nvCxnSpPr>
            <p:cNvPr id="22" name="Connecteur droit 21">
              <a:extLst>
                <a:ext uri="{FF2B5EF4-FFF2-40B4-BE49-F238E27FC236}">
                  <a16:creationId xmlns:a16="http://schemas.microsoft.com/office/drawing/2014/main" id="{B117C391-960F-4694-9D98-3BB35E185C4C}"/>
                </a:ext>
              </a:extLst>
            </p:cNvPr>
            <p:cNvCxnSpPr>
              <a:cxnSpLocks/>
            </p:cNvCxnSpPr>
            <p:nvPr/>
          </p:nvCxnSpPr>
          <p:spPr>
            <a:xfrm>
              <a:off x="3563888" y="551968"/>
              <a:ext cx="0" cy="155725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60FF5063-6CE1-43BE-A57D-BBC9CF161F34}"/>
                </a:ext>
              </a:extLst>
            </p:cNvPr>
            <p:cNvCxnSpPr>
              <a:cxnSpLocks/>
            </p:cNvCxnSpPr>
            <p:nvPr/>
          </p:nvCxnSpPr>
          <p:spPr>
            <a:xfrm>
              <a:off x="3563888" y="2109223"/>
              <a:ext cx="1742902"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7" name="Flèche : pentagone 6">
            <a:extLst>
              <a:ext uri="{FF2B5EF4-FFF2-40B4-BE49-F238E27FC236}">
                <a16:creationId xmlns:a16="http://schemas.microsoft.com/office/drawing/2014/main" id="{CA28AD9D-20D9-4DB7-8560-CA1159958F48}"/>
              </a:ext>
            </a:extLst>
          </p:cNvPr>
          <p:cNvSpPr/>
          <p:nvPr/>
        </p:nvSpPr>
        <p:spPr>
          <a:xfrm rot="10800000" flipV="1">
            <a:off x="348089" y="2834822"/>
            <a:ext cx="3158780" cy="45664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a:solidFill>
                  <a:srgbClr val="17375E"/>
                </a:solidFill>
              </a:rPr>
              <a:t>Limites</a:t>
            </a:r>
          </a:p>
        </p:txBody>
      </p:sp>
      <p:sp>
        <p:nvSpPr>
          <p:cNvPr id="24" name="Flèche : pentagone 23">
            <a:extLst>
              <a:ext uri="{FF2B5EF4-FFF2-40B4-BE49-F238E27FC236}">
                <a16:creationId xmlns:a16="http://schemas.microsoft.com/office/drawing/2014/main" id="{EDD5A7BF-1F96-42A5-8117-3D6C3ECABDB0}"/>
              </a:ext>
            </a:extLst>
          </p:cNvPr>
          <p:cNvSpPr/>
          <p:nvPr/>
        </p:nvSpPr>
        <p:spPr>
          <a:xfrm>
            <a:off x="179512" y="3973321"/>
            <a:ext cx="8167041" cy="671211"/>
          </a:xfrm>
          <a:prstGeom prst="homePlate">
            <a:avLst/>
          </a:prstGeom>
          <a:solidFill>
            <a:srgbClr val="C9BBA1"/>
          </a:solidFill>
          <a:ln>
            <a:solidFill>
              <a:srgbClr val="C9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i="0">
                <a:solidFill>
                  <a:srgbClr val="17375E"/>
                </a:solidFill>
                <a:effectLst/>
                <a:latin typeface="pplxSerif"/>
              </a:rPr>
              <a:t>L’outil saura-t-il évoluer pour s’intégrer pleinement à l’organisation des soins ?</a:t>
            </a:r>
            <a:endParaRPr lang="fr-FR" sz="1400" b="1">
              <a:solidFill>
                <a:srgbClr val="17375E"/>
              </a:solidFill>
            </a:endParaRPr>
          </a:p>
        </p:txBody>
      </p:sp>
      <p:sp>
        <p:nvSpPr>
          <p:cNvPr id="26" name="Espace réservé du contenu 2">
            <a:extLst>
              <a:ext uri="{FF2B5EF4-FFF2-40B4-BE49-F238E27FC236}">
                <a16:creationId xmlns:a16="http://schemas.microsoft.com/office/drawing/2014/main" id="{C814A6E2-4DFB-40EF-A7E7-D7B6FAB7C395}"/>
              </a:ext>
            </a:extLst>
          </p:cNvPr>
          <p:cNvSpPr txBox="1">
            <a:spLocks/>
          </p:cNvSpPr>
          <p:nvPr/>
        </p:nvSpPr>
        <p:spPr>
          <a:xfrm>
            <a:off x="1782146" y="998916"/>
            <a:ext cx="4992951" cy="33944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200" b="1">
                <a:solidFill>
                  <a:srgbClr val="17375E"/>
                </a:solidFill>
              </a:rPr>
              <a:t>Sécurité </a:t>
            </a:r>
            <a:r>
              <a:rPr lang="fr-FR" sz="1200">
                <a:solidFill>
                  <a:srgbClr val="17375E"/>
                </a:solidFill>
              </a:rPr>
              <a:t>patient renforcée</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Efficacité</a:t>
            </a:r>
            <a:r>
              <a:rPr lang="fr-FR" sz="1200">
                <a:solidFill>
                  <a:srgbClr val="17375E"/>
                </a:solidFill>
              </a:rPr>
              <a:t> reconnue par les soignants </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Traçabilité sur le GHT85</a:t>
            </a:r>
          </a:p>
          <a:p>
            <a:pPr marL="0" indent="0">
              <a:buFont typeface="Arial" panose="020B0604020202020204" pitchFamily="34" charset="0"/>
              <a:buNone/>
            </a:pPr>
            <a:endParaRPr lang="fr-FR" sz="600" b="1">
              <a:solidFill>
                <a:srgbClr val="17375E"/>
              </a:solidFill>
            </a:endParaRPr>
          </a:p>
          <a:p>
            <a:pPr marL="0" indent="0">
              <a:buFont typeface="Arial" panose="020B0604020202020204" pitchFamily="34" charset="0"/>
              <a:buNone/>
            </a:pPr>
            <a:r>
              <a:rPr lang="fr-FR" sz="1200" b="1">
                <a:solidFill>
                  <a:srgbClr val="17375E"/>
                </a:solidFill>
              </a:rPr>
              <a:t>Outil simple d’utilisation et complet </a:t>
            </a:r>
            <a:r>
              <a:rPr lang="fr-FR" sz="1200">
                <a:solidFill>
                  <a:srgbClr val="17375E"/>
                </a:solidFill>
              </a:rPr>
              <a:t>(modules)</a:t>
            </a:r>
          </a:p>
          <a:p>
            <a:pPr marL="0" indent="0">
              <a:buFont typeface="Arial" panose="020B0604020202020204" pitchFamily="34" charset="0"/>
              <a:buNone/>
            </a:pPr>
            <a:endParaRPr lang="fr-FR" sz="1200">
              <a:solidFill>
                <a:srgbClr val="17375E"/>
              </a:solidFill>
            </a:endParaRPr>
          </a:p>
          <a:p>
            <a:pPr marL="0" indent="0">
              <a:buFont typeface="Arial" panose="020B0604020202020204" pitchFamily="34" charset="0"/>
              <a:buNone/>
            </a:pPr>
            <a:endParaRPr lang="fr-FR" sz="600">
              <a:solidFill>
                <a:srgbClr val="17375E"/>
              </a:solidFill>
            </a:endParaRPr>
          </a:p>
        </p:txBody>
      </p:sp>
      <p:sp>
        <p:nvSpPr>
          <p:cNvPr id="27" name="Rectangle 26">
            <a:extLst>
              <a:ext uri="{FF2B5EF4-FFF2-40B4-BE49-F238E27FC236}">
                <a16:creationId xmlns:a16="http://schemas.microsoft.com/office/drawing/2014/main" id="{BB844B97-4F05-4BA2-96D3-C0D2A4B9660A}"/>
              </a:ext>
            </a:extLst>
          </p:cNvPr>
          <p:cNvSpPr/>
          <p:nvPr/>
        </p:nvSpPr>
        <p:spPr>
          <a:xfrm>
            <a:off x="3618586" y="2661901"/>
            <a:ext cx="5129000" cy="13681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b="1">
                <a:solidFill>
                  <a:srgbClr val="17375E"/>
                </a:solidFill>
                <a:sym typeface="Wingdings" panose="05000000000000000000" pitchFamily="2" charset="2"/>
              </a:rPr>
              <a:t>Robustesse</a:t>
            </a:r>
            <a:r>
              <a:rPr lang="fr-FR" sz="1200">
                <a:solidFill>
                  <a:srgbClr val="17375E"/>
                </a:solidFill>
                <a:sym typeface="Wingdings" panose="05000000000000000000" pitchFamily="2" charset="2"/>
              </a:rPr>
              <a:t> de l’outil insuffisante</a:t>
            </a:r>
          </a:p>
          <a:p>
            <a:endParaRPr lang="fr-FR" sz="600">
              <a:solidFill>
                <a:srgbClr val="17375E"/>
              </a:solidFill>
              <a:sym typeface="Wingdings" panose="05000000000000000000" pitchFamily="2" charset="2"/>
            </a:endParaRPr>
          </a:p>
          <a:p>
            <a:r>
              <a:rPr lang="fr-FR" sz="1200" b="1">
                <a:solidFill>
                  <a:srgbClr val="17375E"/>
                </a:solidFill>
              </a:rPr>
              <a:t>Ergonomie</a:t>
            </a:r>
            <a:r>
              <a:rPr lang="fr-FR" sz="1200">
                <a:solidFill>
                  <a:srgbClr val="17375E"/>
                </a:solidFill>
              </a:rPr>
              <a:t> de l’outil non adaptée aux contraintes du terrain et des soins</a:t>
            </a:r>
          </a:p>
          <a:p>
            <a:endParaRPr lang="fr-FR" sz="600">
              <a:solidFill>
                <a:srgbClr val="17375E"/>
              </a:solidFill>
            </a:endParaRPr>
          </a:p>
          <a:p>
            <a:r>
              <a:rPr lang="fr-FR" sz="1200">
                <a:solidFill>
                  <a:srgbClr val="17375E"/>
                </a:solidFill>
              </a:rPr>
              <a:t>Multiplication des supports, source d’</a:t>
            </a:r>
            <a:r>
              <a:rPr lang="fr-FR" sz="1200">
                <a:solidFill>
                  <a:srgbClr val="17375E"/>
                </a:solidFill>
                <a:sym typeface="Wingdings" panose="05000000000000000000" pitchFamily="2" charset="2"/>
              </a:rPr>
              <a:t>inconfort pour les soignants</a:t>
            </a:r>
            <a:endParaRPr lang="fr-FR" sz="1200">
              <a:solidFill>
                <a:srgbClr val="17375E"/>
              </a:solidFill>
            </a:endParaRPr>
          </a:p>
          <a:p>
            <a:endParaRPr lang="fr-FR" sz="600">
              <a:solidFill>
                <a:srgbClr val="17375E"/>
              </a:solidFill>
              <a:sym typeface="Wingdings" panose="05000000000000000000" pitchFamily="2" charset="2"/>
            </a:endParaRPr>
          </a:p>
          <a:p>
            <a:r>
              <a:rPr lang="fr-FR" sz="1200" b="1">
                <a:solidFill>
                  <a:srgbClr val="17375E"/>
                </a:solidFill>
                <a:sym typeface="Wingdings" panose="05000000000000000000" pitchFamily="2" charset="2"/>
              </a:rPr>
              <a:t>Désinvestissement des services </a:t>
            </a:r>
            <a:r>
              <a:rPr lang="fr-FR" sz="1200">
                <a:solidFill>
                  <a:srgbClr val="17375E"/>
                </a:solidFill>
                <a:sym typeface="Wingdings" panose="05000000000000000000" pitchFamily="2" charset="2"/>
              </a:rPr>
              <a:t>(début de mep : nov. 2023)</a:t>
            </a:r>
          </a:p>
          <a:p>
            <a:endParaRPr lang="fr-FR" sz="600">
              <a:solidFill>
                <a:srgbClr val="17375E"/>
              </a:solidFill>
              <a:sym typeface="Wingdings" panose="05000000000000000000" pitchFamily="2" charset="2"/>
            </a:endParaRPr>
          </a:p>
          <a:p>
            <a:r>
              <a:rPr lang="fr-FR" sz="1200">
                <a:solidFill>
                  <a:srgbClr val="17375E"/>
                </a:solidFill>
                <a:sym typeface="Wingdings" panose="05000000000000000000" pitchFamily="2" charset="2"/>
              </a:rPr>
              <a:t>Limites partagées par d’autres CH utilisateurs</a:t>
            </a:r>
          </a:p>
          <a:p>
            <a:endParaRPr lang="fr-FR" sz="1200">
              <a:solidFill>
                <a:srgbClr val="17375E"/>
              </a:solidFill>
              <a:sym typeface="Wingdings" panose="05000000000000000000" pitchFamily="2" charset="2"/>
            </a:endParaRPr>
          </a:p>
          <a:p>
            <a:pPr marL="0" indent="0">
              <a:buNone/>
            </a:pPr>
            <a:endParaRPr lang="fr-FR" sz="1200">
              <a:solidFill>
                <a:srgbClr val="17375E"/>
              </a:solidFill>
            </a:endParaRPr>
          </a:p>
        </p:txBody>
      </p:sp>
    </p:spTree>
    <p:extLst>
      <p:ext uri="{BB962C8B-B14F-4D97-AF65-F5344CB8AC3E}">
        <p14:creationId xmlns:p14="http://schemas.microsoft.com/office/powerpoint/2010/main" val="227485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a:extLst>
            <a:ext uri="{FF2B5EF4-FFF2-40B4-BE49-F238E27FC236}">
              <a16:creationId xmlns:a16="http://schemas.microsoft.com/office/drawing/2014/main" id="{EE3996ED-4DDD-26E0-10AF-C86AFCF088C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021185D-1016-6AFF-2CE2-E744C8179418}"/>
              </a:ext>
            </a:extLst>
          </p:cNvPr>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a:extLst>
              <a:ext uri="{FF2B5EF4-FFF2-40B4-BE49-F238E27FC236}">
                <a16:creationId xmlns:a16="http://schemas.microsoft.com/office/drawing/2014/main" id="{C0BE69A5-3701-789C-718D-04148AACD30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Espace réservé du numéro de diapositive 2">
            <a:extLst>
              <a:ext uri="{FF2B5EF4-FFF2-40B4-BE49-F238E27FC236}">
                <a16:creationId xmlns:a16="http://schemas.microsoft.com/office/drawing/2014/main" id="{2DFEA182-2E4D-EABB-49D0-011755A94770}"/>
              </a:ext>
            </a:extLst>
          </p:cNvPr>
          <p:cNvSpPr>
            <a:spLocks noGrp="1"/>
          </p:cNvSpPr>
          <p:nvPr>
            <p:ph type="sldNum" sz="quarter" idx="12"/>
          </p:nvPr>
        </p:nvSpPr>
        <p:spPr/>
        <p:txBody>
          <a:bodyPr/>
          <a:lstStyle/>
          <a:p>
            <a:fld id="{FA3E2E0A-678F-4012-B539-62B1F17A2C1B}" type="slidenum">
              <a:rPr lang="fr-FR" smtClean="0"/>
              <a:t>48</a:t>
            </a:fld>
            <a:endParaRPr lang="fr-FR"/>
          </a:p>
        </p:txBody>
      </p:sp>
      <p:sp>
        <p:nvSpPr>
          <p:cNvPr id="9" name="ZoneTexte 8">
            <a:extLst>
              <a:ext uri="{FF2B5EF4-FFF2-40B4-BE49-F238E27FC236}">
                <a16:creationId xmlns:a16="http://schemas.microsoft.com/office/drawing/2014/main" id="{AB7FA694-5483-614D-048F-7A162A7DAA4B}"/>
              </a:ext>
            </a:extLst>
          </p:cNvPr>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423FD87-A635-A582-3C37-5569B2E6D7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sp>
        <p:nvSpPr>
          <p:cNvPr id="4" name="Titre 3">
            <a:extLst>
              <a:ext uri="{FF2B5EF4-FFF2-40B4-BE49-F238E27FC236}">
                <a16:creationId xmlns:a16="http://schemas.microsoft.com/office/drawing/2014/main" id="{51BFD375-09BA-41ED-9A1B-6231ECBED25F}"/>
              </a:ext>
            </a:extLst>
          </p:cNvPr>
          <p:cNvSpPr>
            <a:spLocks noGrp="1"/>
          </p:cNvSpPr>
          <p:nvPr>
            <p:ph type="title"/>
          </p:nvPr>
        </p:nvSpPr>
        <p:spPr>
          <a:xfrm>
            <a:off x="323528" y="1800542"/>
            <a:ext cx="5651648" cy="857250"/>
          </a:xfrm>
        </p:spPr>
        <p:txBody>
          <a:bodyPr>
            <a:normAutofit fontScale="90000"/>
          </a:bodyPr>
          <a:lstStyle/>
          <a:p>
            <a:r>
              <a:rPr lang="fr-FR">
                <a:solidFill>
                  <a:srgbClr val="17375E"/>
                </a:solidFill>
              </a:rPr>
              <a:t>Merci pour votre attention</a:t>
            </a:r>
          </a:p>
        </p:txBody>
      </p:sp>
      <p:pic>
        <p:nvPicPr>
          <p:cNvPr id="6" name="Image 5">
            <a:extLst>
              <a:ext uri="{FF2B5EF4-FFF2-40B4-BE49-F238E27FC236}">
                <a16:creationId xmlns:a16="http://schemas.microsoft.com/office/drawing/2014/main" id="{C256DAB0-C0CE-469D-9956-105A64C82442}"/>
              </a:ext>
            </a:extLst>
          </p:cNvPr>
          <p:cNvPicPr>
            <a:picLocks noChangeAspect="1"/>
          </p:cNvPicPr>
          <p:nvPr/>
        </p:nvPicPr>
        <p:blipFill>
          <a:blip r:embed="rId4"/>
          <a:stretch>
            <a:fillRect/>
          </a:stretch>
        </p:blipFill>
        <p:spPr>
          <a:xfrm>
            <a:off x="6326207" y="338666"/>
            <a:ext cx="2587586" cy="4466168"/>
          </a:xfrm>
          <a:prstGeom prst="rect">
            <a:avLst/>
          </a:prstGeom>
        </p:spPr>
      </p:pic>
    </p:spTree>
    <p:extLst>
      <p:ext uri="{BB962C8B-B14F-4D97-AF65-F5344CB8AC3E}">
        <p14:creationId xmlns:p14="http://schemas.microsoft.com/office/powerpoint/2010/main" val="235460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p:cNvSpPr>
            <a:spLocks noGrp="1"/>
          </p:cNvSpPr>
          <p:nvPr>
            <p:ph type="title"/>
          </p:nvPr>
        </p:nvSpPr>
        <p:spPr>
          <a:xfrm>
            <a:off x="457200" y="267494"/>
            <a:ext cx="8229600" cy="651719"/>
          </a:xfrm>
          <a:solidFill>
            <a:schemeClr val="bg1"/>
          </a:solidFill>
        </p:spPr>
        <p:txBody>
          <a:bodyPr>
            <a:noAutofit/>
          </a:bodyPr>
          <a:lstStyle/>
          <a:p>
            <a:r>
              <a:rPr lang="fr-FR" sz="3200">
                <a:solidFill>
                  <a:schemeClr val="tx2">
                    <a:lumMod val="75000"/>
                  </a:schemeClr>
                </a:solidFill>
              </a:rPr>
              <a:t>L’activité</a:t>
            </a:r>
            <a:endParaRPr lang="fr-FR" sz="3200" dirty="0">
              <a:solidFill>
                <a:schemeClr val="tx2">
                  <a:lumMod val="75000"/>
                </a:schemeClr>
              </a:solidFill>
            </a:endParaRP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5</a:t>
            </a:fld>
            <a:endParaRPr lang="fr-FR"/>
          </a:p>
        </p:txBody>
      </p:sp>
      <p:sp>
        <p:nvSpPr>
          <p:cNvPr id="9" name="ZoneTexte 8"/>
          <p:cNvSpPr txBox="1"/>
          <p:nvPr/>
        </p:nvSpPr>
        <p:spPr>
          <a:xfrm>
            <a:off x="179512" y="-15454"/>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3" name="Image 12"/>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2" name="object 4">
            <a:extLst>
              <a:ext uri="{FF2B5EF4-FFF2-40B4-BE49-F238E27FC236}">
                <a16:creationId xmlns:a16="http://schemas.microsoft.com/office/drawing/2014/main" id="{0EEDACDB-00CD-1D6A-38B2-0AEED8DCC94F}"/>
              </a:ext>
            </a:extLst>
          </p:cNvPr>
          <p:cNvPicPr>
            <a:picLocks noGrp="1"/>
          </p:cNvPicPr>
          <p:nvPr>
            <p:ph idx="1"/>
          </p:nvPr>
        </p:nvPicPr>
        <p:blipFill rotWithShape="1">
          <a:blip r:embed="rId4" cstate="print"/>
          <a:srcRect l="4780" b="9827"/>
          <a:stretch/>
        </p:blipFill>
        <p:spPr>
          <a:xfrm>
            <a:off x="246374" y="695787"/>
            <a:ext cx="4290352" cy="3185763"/>
          </a:xfrm>
          <a:prstGeom prst="rect">
            <a:avLst/>
          </a:prstGeom>
        </p:spPr>
      </p:pic>
      <p:sp>
        <p:nvSpPr>
          <p:cNvPr id="4" name="object 9">
            <a:extLst>
              <a:ext uri="{FF2B5EF4-FFF2-40B4-BE49-F238E27FC236}">
                <a16:creationId xmlns:a16="http://schemas.microsoft.com/office/drawing/2014/main" id="{6F896618-04A2-1B25-D8E4-F80B4453B11F}"/>
              </a:ext>
            </a:extLst>
          </p:cNvPr>
          <p:cNvSpPr txBox="1"/>
          <p:nvPr/>
        </p:nvSpPr>
        <p:spPr>
          <a:xfrm>
            <a:off x="323528" y="3852791"/>
            <a:ext cx="3888431" cy="959237"/>
          </a:xfrm>
          <a:prstGeom prst="rect">
            <a:avLst/>
          </a:prstGeom>
        </p:spPr>
        <p:txBody>
          <a:bodyPr vert="horz" wrap="square" lIns="0" tIns="12700" rIns="0" bIns="0" rtlCol="0">
            <a:spAutoFit/>
          </a:bodyPr>
          <a:lstStyle/>
          <a:p>
            <a:pPr marL="12700" algn="ctr">
              <a:lnSpc>
                <a:spcPct val="100000"/>
              </a:lnSpc>
              <a:spcBef>
                <a:spcPts val="100"/>
              </a:spcBef>
            </a:pPr>
            <a:r>
              <a:rPr sz="1200" b="1" dirty="0">
                <a:solidFill>
                  <a:srgbClr val="17375E"/>
                </a:solidFill>
                <a:latin typeface="+mj-lt"/>
                <a:cs typeface="Arial MT"/>
              </a:rPr>
              <a:t>Nombre</a:t>
            </a:r>
            <a:r>
              <a:rPr sz="1200" b="1" spc="-25" dirty="0">
                <a:solidFill>
                  <a:srgbClr val="17375E"/>
                </a:solidFill>
                <a:latin typeface="+mj-lt"/>
                <a:cs typeface="Arial MT"/>
              </a:rPr>
              <a:t> </a:t>
            </a:r>
            <a:r>
              <a:rPr sz="1200" b="1" dirty="0">
                <a:solidFill>
                  <a:srgbClr val="17375E"/>
                </a:solidFill>
                <a:latin typeface="+mj-lt"/>
                <a:cs typeface="Arial MT"/>
              </a:rPr>
              <a:t>de</a:t>
            </a:r>
            <a:r>
              <a:rPr sz="1200" b="1" spc="-20" dirty="0">
                <a:solidFill>
                  <a:srgbClr val="17375E"/>
                </a:solidFill>
                <a:latin typeface="+mj-lt"/>
                <a:cs typeface="Arial MT"/>
              </a:rPr>
              <a:t> </a:t>
            </a:r>
            <a:r>
              <a:rPr sz="1200" b="1" dirty="0" err="1">
                <a:solidFill>
                  <a:srgbClr val="17375E"/>
                </a:solidFill>
                <a:latin typeface="+mj-lt"/>
                <a:cs typeface="Arial MT"/>
              </a:rPr>
              <a:t>préparations</a:t>
            </a:r>
            <a:r>
              <a:rPr sz="1200" b="1" spc="-30" dirty="0">
                <a:solidFill>
                  <a:srgbClr val="17375E"/>
                </a:solidFill>
                <a:latin typeface="+mj-lt"/>
                <a:cs typeface="Arial MT"/>
              </a:rPr>
              <a:t> </a:t>
            </a:r>
            <a:r>
              <a:rPr lang="fr-FR" sz="1200" b="1" dirty="0">
                <a:solidFill>
                  <a:srgbClr val="17375E"/>
                </a:solidFill>
                <a:latin typeface="+mj-lt"/>
                <a:cs typeface="Arial MT"/>
              </a:rPr>
              <a:t>sur </a:t>
            </a:r>
            <a:r>
              <a:rPr lang="fr-FR" sz="1200" b="1">
                <a:solidFill>
                  <a:srgbClr val="17375E"/>
                </a:solidFill>
                <a:latin typeface="+mj-lt"/>
                <a:cs typeface="Arial MT"/>
              </a:rPr>
              <a:t>l’année 2025</a:t>
            </a:r>
          </a:p>
          <a:p>
            <a:pPr marL="12700" algn="ctr">
              <a:spcBef>
                <a:spcPts val="100"/>
              </a:spcBef>
            </a:pPr>
            <a:r>
              <a:rPr lang="fr-FR" b="1">
                <a:solidFill>
                  <a:schemeClr val="accent1">
                    <a:lumMod val="75000"/>
                  </a:schemeClr>
                </a:solidFill>
                <a:latin typeface="+mj-lt"/>
                <a:cs typeface="Arial"/>
              </a:rPr>
              <a:t>47</a:t>
            </a:r>
            <a:r>
              <a:rPr lang="fr-FR" b="1" spc="-30">
                <a:solidFill>
                  <a:schemeClr val="accent1">
                    <a:lumMod val="75000"/>
                  </a:schemeClr>
                </a:solidFill>
                <a:latin typeface="+mj-lt"/>
                <a:cs typeface="Arial"/>
              </a:rPr>
              <a:t> </a:t>
            </a:r>
            <a:r>
              <a:rPr lang="fr-FR" b="1" spc="-25">
                <a:solidFill>
                  <a:schemeClr val="accent1">
                    <a:lumMod val="75000"/>
                  </a:schemeClr>
                </a:solidFill>
                <a:latin typeface="+mj-lt"/>
                <a:cs typeface="Arial"/>
              </a:rPr>
              <a:t>151</a:t>
            </a:r>
            <a:endParaRPr lang="fr-FR">
              <a:solidFill>
                <a:schemeClr val="accent1">
                  <a:lumMod val="75000"/>
                </a:schemeClr>
              </a:solidFill>
              <a:latin typeface="+mj-lt"/>
              <a:cs typeface="Arial"/>
            </a:endParaRPr>
          </a:p>
          <a:p>
            <a:pPr marL="12700" algn="ctr">
              <a:lnSpc>
                <a:spcPct val="100000"/>
              </a:lnSpc>
              <a:spcBef>
                <a:spcPts val="100"/>
              </a:spcBef>
            </a:pPr>
            <a:r>
              <a:rPr sz="1600" b="1" cap="small" spc="-25">
                <a:solidFill>
                  <a:srgbClr val="2A2E3A"/>
                </a:solidFill>
                <a:latin typeface="Arial MT"/>
                <a:cs typeface="Arial MT"/>
              </a:rPr>
              <a:t> </a:t>
            </a:r>
            <a:endParaRPr lang="fr-FR" sz="1600" b="1" cap="small" spc="-50" dirty="0">
              <a:solidFill>
                <a:srgbClr val="2A2E3A"/>
              </a:solidFill>
              <a:latin typeface="Arial MT"/>
              <a:cs typeface="Arial MT"/>
            </a:endParaRPr>
          </a:p>
          <a:p>
            <a:pPr marL="12700" algn="ctr">
              <a:lnSpc>
                <a:spcPct val="100000"/>
              </a:lnSpc>
              <a:spcBef>
                <a:spcPts val="100"/>
              </a:spcBef>
            </a:pPr>
            <a:endParaRPr sz="1100" b="1" cap="small" dirty="0">
              <a:latin typeface="Arial MT"/>
              <a:cs typeface="Arial MT"/>
            </a:endParaRPr>
          </a:p>
        </p:txBody>
      </p:sp>
      <p:sp>
        <p:nvSpPr>
          <p:cNvPr id="33" name="object 12">
            <a:extLst>
              <a:ext uri="{FF2B5EF4-FFF2-40B4-BE49-F238E27FC236}">
                <a16:creationId xmlns:a16="http://schemas.microsoft.com/office/drawing/2014/main" id="{640058DB-7773-08CE-E931-6C3ADF365656}"/>
              </a:ext>
            </a:extLst>
          </p:cNvPr>
          <p:cNvSpPr txBox="1"/>
          <p:nvPr/>
        </p:nvSpPr>
        <p:spPr>
          <a:xfrm>
            <a:off x="3436189" y="1168310"/>
            <a:ext cx="83375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AA425D"/>
                </a:solidFill>
                <a:latin typeface="Arial MT"/>
                <a:cs typeface="Arial MT"/>
              </a:rPr>
              <a:t>+</a:t>
            </a:r>
            <a:r>
              <a:rPr sz="1100" spc="-15" dirty="0">
                <a:solidFill>
                  <a:srgbClr val="AA425D"/>
                </a:solidFill>
                <a:latin typeface="Arial MT"/>
                <a:cs typeface="Arial MT"/>
              </a:rPr>
              <a:t> </a:t>
            </a:r>
            <a:r>
              <a:rPr sz="1100" dirty="0">
                <a:solidFill>
                  <a:srgbClr val="AA425D"/>
                </a:solidFill>
                <a:latin typeface="Arial MT"/>
                <a:cs typeface="Arial MT"/>
              </a:rPr>
              <a:t>3,92</a:t>
            </a:r>
            <a:r>
              <a:rPr sz="1100" spc="-10" dirty="0">
                <a:solidFill>
                  <a:srgbClr val="AA425D"/>
                </a:solidFill>
                <a:latin typeface="Arial MT"/>
                <a:cs typeface="Arial MT"/>
              </a:rPr>
              <a:t> </a:t>
            </a:r>
            <a:r>
              <a:rPr sz="1100" spc="-50" dirty="0">
                <a:solidFill>
                  <a:srgbClr val="AA425D"/>
                </a:solidFill>
                <a:latin typeface="Arial MT"/>
                <a:cs typeface="Arial MT"/>
              </a:rPr>
              <a:t>%</a:t>
            </a:r>
            <a:endParaRPr sz="1100" dirty="0">
              <a:latin typeface="Arial MT"/>
              <a:cs typeface="Arial MT"/>
            </a:endParaRPr>
          </a:p>
        </p:txBody>
      </p:sp>
      <p:grpSp>
        <p:nvGrpSpPr>
          <p:cNvPr id="12" name="Groupe 11">
            <a:extLst>
              <a:ext uri="{FF2B5EF4-FFF2-40B4-BE49-F238E27FC236}">
                <a16:creationId xmlns:a16="http://schemas.microsoft.com/office/drawing/2014/main" id="{604DFD78-F6DE-4EE9-86D7-8D6400865228}"/>
              </a:ext>
            </a:extLst>
          </p:cNvPr>
          <p:cNvGrpSpPr/>
          <p:nvPr/>
        </p:nvGrpSpPr>
        <p:grpSpPr>
          <a:xfrm>
            <a:off x="361953" y="4855279"/>
            <a:ext cx="7864614" cy="207785"/>
            <a:chOff x="361953" y="4855279"/>
            <a:chExt cx="7864614" cy="207785"/>
          </a:xfrm>
        </p:grpSpPr>
        <p:sp>
          <p:nvSpPr>
            <p:cNvPr id="14" name="Flèche : chevron 13">
              <a:extLst>
                <a:ext uri="{FF2B5EF4-FFF2-40B4-BE49-F238E27FC236}">
                  <a16:creationId xmlns:a16="http://schemas.microsoft.com/office/drawing/2014/main" id="{D0B07BA4-A91A-465C-91B1-A52DBBE11F65}"/>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15" name="Flèche : chevron 14">
              <a:extLst>
                <a:ext uri="{FF2B5EF4-FFF2-40B4-BE49-F238E27FC236}">
                  <a16:creationId xmlns:a16="http://schemas.microsoft.com/office/drawing/2014/main" id="{DC16E208-38EA-40EA-AD25-E74E1EE4054E}"/>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6" name="Flèche : chevron 15">
              <a:extLst>
                <a:ext uri="{FF2B5EF4-FFF2-40B4-BE49-F238E27FC236}">
                  <a16:creationId xmlns:a16="http://schemas.microsoft.com/office/drawing/2014/main" id="{133314AA-D426-4509-85E4-D6AA856B5E92}"/>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17" name="Flèche : chevron 16">
              <a:extLst>
                <a:ext uri="{FF2B5EF4-FFF2-40B4-BE49-F238E27FC236}">
                  <a16:creationId xmlns:a16="http://schemas.microsoft.com/office/drawing/2014/main" id="{E870F686-BDF1-422F-BC2A-49B00FD44077}"/>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1439562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6</a:t>
            </a:fld>
            <a:endParaRPr lang="fr-FR"/>
          </a:p>
        </p:txBody>
      </p:sp>
      <p:sp>
        <p:nvSpPr>
          <p:cNvPr id="9" name="ZoneTexte 8"/>
          <p:cNvSpPr txBox="1"/>
          <p:nvPr/>
        </p:nvSpPr>
        <p:spPr>
          <a:xfrm>
            <a:off x="179512" y="-15454"/>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3" name="Image 12"/>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2" name="object 4">
            <a:extLst>
              <a:ext uri="{FF2B5EF4-FFF2-40B4-BE49-F238E27FC236}">
                <a16:creationId xmlns:a16="http://schemas.microsoft.com/office/drawing/2014/main" id="{0EEDACDB-00CD-1D6A-38B2-0AEED8DCC94F}"/>
              </a:ext>
            </a:extLst>
          </p:cNvPr>
          <p:cNvPicPr>
            <a:picLocks noGrp="1"/>
          </p:cNvPicPr>
          <p:nvPr>
            <p:ph idx="1"/>
          </p:nvPr>
        </p:nvPicPr>
        <p:blipFill rotWithShape="1">
          <a:blip r:embed="rId4" cstate="print"/>
          <a:srcRect l="4780" b="9827"/>
          <a:stretch/>
        </p:blipFill>
        <p:spPr>
          <a:xfrm>
            <a:off x="246374" y="695787"/>
            <a:ext cx="4290352" cy="3185763"/>
          </a:xfrm>
          <a:prstGeom prst="rect">
            <a:avLst/>
          </a:prstGeom>
        </p:spPr>
      </p:pic>
      <p:sp>
        <p:nvSpPr>
          <p:cNvPr id="4" name="object 9">
            <a:extLst>
              <a:ext uri="{FF2B5EF4-FFF2-40B4-BE49-F238E27FC236}">
                <a16:creationId xmlns:a16="http://schemas.microsoft.com/office/drawing/2014/main" id="{6F896618-04A2-1B25-D8E4-F80B4453B11F}"/>
              </a:ext>
            </a:extLst>
          </p:cNvPr>
          <p:cNvSpPr txBox="1"/>
          <p:nvPr/>
        </p:nvSpPr>
        <p:spPr>
          <a:xfrm>
            <a:off x="323528" y="3852791"/>
            <a:ext cx="3888431" cy="943848"/>
          </a:xfrm>
          <a:prstGeom prst="rect">
            <a:avLst/>
          </a:prstGeom>
        </p:spPr>
        <p:txBody>
          <a:bodyPr vert="horz" wrap="square" lIns="0" tIns="12700" rIns="0" bIns="0" rtlCol="0">
            <a:spAutoFit/>
          </a:bodyPr>
          <a:lstStyle/>
          <a:p>
            <a:pPr marL="12700" algn="ctr">
              <a:lnSpc>
                <a:spcPct val="100000"/>
              </a:lnSpc>
              <a:spcBef>
                <a:spcPts val="100"/>
              </a:spcBef>
            </a:pPr>
            <a:r>
              <a:rPr sz="1200" b="1" dirty="0">
                <a:solidFill>
                  <a:srgbClr val="17375E"/>
                </a:solidFill>
                <a:latin typeface="+mj-lt"/>
                <a:cs typeface="Arial MT"/>
              </a:rPr>
              <a:t>Nombre</a:t>
            </a:r>
            <a:r>
              <a:rPr sz="1200" b="1" spc="-25" dirty="0">
                <a:solidFill>
                  <a:srgbClr val="17375E"/>
                </a:solidFill>
                <a:latin typeface="+mj-lt"/>
                <a:cs typeface="Arial MT"/>
              </a:rPr>
              <a:t> </a:t>
            </a:r>
            <a:r>
              <a:rPr sz="1200" b="1" dirty="0">
                <a:solidFill>
                  <a:srgbClr val="17375E"/>
                </a:solidFill>
                <a:latin typeface="+mj-lt"/>
                <a:cs typeface="Arial MT"/>
              </a:rPr>
              <a:t>de</a:t>
            </a:r>
            <a:r>
              <a:rPr sz="1200" b="1" spc="-20" dirty="0">
                <a:solidFill>
                  <a:srgbClr val="17375E"/>
                </a:solidFill>
                <a:latin typeface="+mj-lt"/>
                <a:cs typeface="Arial MT"/>
              </a:rPr>
              <a:t> </a:t>
            </a:r>
            <a:r>
              <a:rPr sz="1200" b="1" dirty="0" err="1">
                <a:solidFill>
                  <a:srgbClr val="17375E"/>
                </a:solidFill>
                <a:latin typeface="+mj-lt"/>
                <a:cs typeface="Arial MT"/>
              </a:rPr>
              <a:t>préparations</a:t>
            </a:r>
            <a:r>
              <a:rPr sz="1200" b="1" spc="-30" dirty="0">
                <a:solidFill>
                  <a:srgbClr val="17375E"/>
                </a:solidFill>
                <a:latin typeface="+mj-lt"/>
                <a:cs typeface="Arial MT"/>
              </a:rPr>
              <a:t> </a:t>
            </a:r>
            <a:r>
              <a:rPr lang="fr-FR" sz="1200" b="1" dirty="0">
                <a:solidFill>
                  <a:srgbClr val="17375E"/>
                </a:solidFill>
                <a:latin typeface="+mj-lt"/>
                <a:cs typeface="Arial MT"/>
              </a:rPr>
              <a:t>sur </a:t>
            </a:r>
            <a:r>
              <a:rPr lang="fr-FR" sz="1200" b="1">
                <a:solidFill>
                  <a:srgbClr val="17375E"/>
                </a:solidFill>
                <a:latin typeface="+mj-lt"/>
                <a:cs typeface="Arial MT"/>
              </a:rPr>
              <a:t>l’année 2025</a:t>
            </a:r>
          </a:p>
          <a:p>
            <a:pPr marL="12700" algn="ctr">
              <a:spcBef>
                <a:spcPts val="100"/>
              </a:spcBef>
            </a:pPr>
            <a:r>
              <a:rPr lang="fr-FR" b="1">
                <a:solidFill>
                  <a:schemeClr val="accent1">
                    <a:lumMod val="75000"/>
                  </a:schemeClr>
                </a:solidFill>
                <a:latin typeface="+mj-lt"/>
                <a:cs typeface="Arial"/>
              </a:rPr>
              <a:t>47</a:t>
            </a:r>
            <a:r>
              <a:rPr lang="fr-FR" b="1" spc="-30">
                <a:solidFill>
                  <a:schemeClr val="accent1">
                    <a:lumMod val="75000"/>
                  </a:schemeClr>
                </a:solidFill>
                <a:latin typeface="+mj-lt"/>
                <a:cs typeface="Arial"/>
              </a:rPr>
              <a:t> </a:t>
            </a:r>
            <a:r>
              <a:rPr lang="fr-FR" b="1" spc="-25">
                <a:solidFill>
                  <a:schemeClr val="accent1">
                    <a:lumMod val="75000"/>
                  </a:schemeClr>
                </a:solidFill>
                <a:latin typeface="+mj-lt"/>
                <a:cs typeface="Arial"/>
              </a:rPr>
              <a:t>151</a:t>
            </a:r>
            <a:endParaRPr lang="fr-FR">
              <a:solidFill>
                <a:schemeClr val="accent1">
                  <a:lumMod val="75000"/>
                </a:schemeClr>
              </a:solidFill>
              <a:latin typeface="+mj-lt"/>
              <a:cs typeface="Arial"/>
            </a:endParaRPr>
          </a:p>
          <a:p>
            <a:pPr marL="12700" algn="ctr">
              <a:lnSpc>
                <a:spcPct val="100000"/>
              </a:lnSpc>
              <a:spcBef>
                <a:spcPts val="100"/>
              </a:spcBef>
            </a:pPr>
            <a:r>
              <a:rPr sz="1600" b="1" cap="small" spc="-25">
                <a:solidFill>
                  <a:srgbClr val="2A2E3A"/>
                </a:solidFill>
                <a:latin typeface="Arial MT"/>
                <a:cs typeface="Arial MT"/>
              </a:rPr>
              <a:t> </a:t>
            </a:r>
            <a:endParaRPr lang="fr-FR" sz="1600" b="1" cap="small" spc="-50" dirty="0">
              <a:solidFill>
                <a:srgbClr val="2A2E3A"/>
              </a:solidFill>
              <a:latin typeface="Arial MT"/>
              <a:cs typeface="Arial MT"/>
            </a:endParaRPr>
          </a:p>
          <a:p>
            <a:pPr marL="12700" algn="ctr">
              <a:lnSpc>
                <a:spcPct val="100000"/>
              </a:lnSpc>
              <a:spcBef>
                <a:spcPts val="100"/>
              </a:spcBef>
            </a:pPr>
            <a:endParaRPr sz="1100" b="1" cap="small" dirty="0">
              <a:latin typeface="Arial MT"/>
              <a:cs typeface="Arial MT"/>
            </a:endParaRPr>
          </a:p>
        </p:txBody>
      </p:sp>
      <p:grpSp>
        <p:nvGrpSpPr>
          <p:cNvPr id="12" name="Groupe 11">
            <a:extLst>
              <a:ext uri="{FF2B5EF4-FFF2-40B4-BE49-F238E27FC236}">
                <a16:creationId xmlns:a16="http://schemas.microsoft.com/office/drawing/2014/main" id="{29475C59-B187-C08D-F0D7-DC1C7AC0DFFF}"/>
              </a:ext>
            </a:extLst>
          </p:cNvPr>
          <p:cNvGrpSpPr/>
          <p:nvPr/>
        </p:nvGrpSpPr>
        <p:grpSpPr>
          <a:xfrm>
            <a:off x="3998229" y="436223"/>
            <a:ext cx="5243947" cy="4097212"/>
            <a:chOff x="0" y="837468"/>
            <a:chExt cx="8454822" cy="6020531"/>
          </a:xfrm>
        </p:grpSpPr>
        <p:pic>
          <p:nvPicPr>
            <p:cNvPr id="14" name="object 4">
              <a:extLst>
                <a:ext uri="{FF2B5EF4-FFF2-40B4-BE49-F238E27FC236}">
                  <a16:creationId xmlns:a16="http://schemas.microsoft.com/office/drawing/2014/main" id="{5828373F-170F-6702-5C6A-1D98EDC52284}"/>
                </a:ext>
              </a:extLst>
            </p:cNvPr>
            <p:cNvPicPr/>
            <p:nvPr/>
          </p:nvPicPr>
          <p:blipFill>
            <a:blip r:embed="rId5" cstate="print"/>
            <a:stretch>
              <a:fillRect/>
            </a:stretch>
          </p:blipFill>
          <p:spPr>
            <a:xfrm>
              <a:off x="0" y="837468"/>
              <a:ext cx="8454822" cy="6020531"/>
            </a:xfrm>
            <a:prstGeom prst="rect">
              <a:avLst/>
            </a:prstGeom>
          </p:spPr>
        </p:pic>
        <p:grpSp>
          <p:nvGrpSpPr>
            <p:cNvPr id="15" name="object 5">
              <a:extLst>
                <a:ext uri="{FF2B5EF4-FFF2-40B4-BE49-F238E27FC236}">
                  <a16:creationId xmlns:a16="http://schemas.microsoft.com/office/drawing/2014/main" id="{5186ECCC-860F-20A8-60D1-737893025F70}"/>
                </a:ext>
              </a:extLst>
            </p:cNvPr>
            <p:cNvGrpSpPr/>
            <p:nvPr/>
          </p:nvGrpSpPr>
          <p:grpSpPr>
            <a:xfrm>
              <a:off x="2069826" y="2225257"/>
              <a:ext cx="3881120" cy="3202305"/>
              <a:chOff x="2069826" y="2225257"/>
              <a:chExt cx="3881120" cy="3202305"/>
            </a:xfrm>
          </p:grpSpPr>
          <p:pic>
            <p:nvPicPr>
              <p:cNvPr id="21" name="object 6">
                <a:extLst>
                  <a:ext uri="{FF2B5EF4-FFF2-40B4-BE49-F238E27FC236}">
                    <a16:creationId xmlns:a16="http://schemas.microsoft.com/office/drawing/2014/main" id="{656A6D85-7222-5300-F453-646D1EFCD6A2}"/>
                  </a:ext>
                </a:extLst>
              </p:cNvPr>
              <p:cNvPicPr/>
              <p:nvPr/>
            </p:nvPicPr>
            <p:blipFill>
              <a:blip r:embed="rId6" cstate="print"/>
              <a:stretch>
                <a:fillRect/>
              </a:stretch>
            </p:blipFill>
            <p:spPr>
              <a:xfrm>
                <a:off x="4129120" y="4120206"/>
                <a:ext cx="329591" cy="1070340"/>
              </a:xfrm>
              <a:prstGeom prst="rect">
                <a:avLst/>
              </a:prstGeom>
            </p:spPr>
          </p:pic>
          <p:pic>
            <p:nvPicPr>
              <p:cNvPr id="22" name="object 7">
                <a:extLst>
                  <a:ext uri="{FF2B5EF4-FFF2-40B4-BE49-F238E27FC236}">
                    <a16:creationId xmlns:a16="http://schemas.microsoft.com/office/drawing/2014/main" id="{2BCA723B-C16E-D6CD-C122-2699287674A9}"/>
                  </a:ext>
                </a:extLst>
              </p:cNvPr>
              <p:cNvPicPr/>
              <p:nvPr/>
            </p:nvPicPr>
            <p:blipFill>
              <a:blip r:embed="rId7" cstate="print"/>
              <a:stretch>
                <a:fillRect/>
              </a:stretch>
            </p:blipFill>
            <p:spPr>
              <a:xfrm>
                <a:off x="2418175" y="2675677"/>
                <a:ext cx="2015450" cy="2002215"/>
              </a:xfrm>
              <a:prstGeom prst="rect">
                <a:avLst/>
              </a:prstGeom>
            </p:spPr>
          </p:pic>
          <p:pic>
            <p:nvPicPr>
              <p:cNvPr id="23" name="object 8">
                <a:extLst>
                  <a:ext uri="{FF2B5EF4-FFF2-40B4-BE49-F238E27FC236}">
                    <a16:creationId xmlns:a16="http://schemas.microsoft.com/office/drawing/2014/main" id="{C6FE739E-C55A-AD7E-BFB2-633886C9AD50}"/>
                  </a:ext>
                </a:extLst>
              </p:cNvPr>
              <p:cNvPicPr/>
              <p:nvPr/>
            </p:nvPicPr>
            <p:blipFill>
              <a:blip r:embed="rId8" cstate="print"/>
              <a:stretch>
                <a:fillRect/>
              </a:stretch>
            </p:blipFill>
            <p:spPr>
              <a:xfrm>
                <a:off x="3490447" y="2225257"/>
                <a:ext cx="1894432" cy="1895585"/>
              </a:xfrm>
              <a:prstGeom prst="rect">
                <a:avLst/>
              </a:prstGeom>
            </p:spPr>
          </p:pic>
          <p:pic>
            <p:nvPicPr>
              <p:cNvPr id="24" name="object 9">
                <a:extLst>
                  <a:ext uri="{FF2B5EF4-FFF2-40B4-BE49-F238E27FC236}">
                    <a16:creationId xmlns:a16="http://schemas.microsoft.com/office/drawing/2014/main" id="{E2C4B4FC-F710-4D01-DF92-5D6D251769C6}"/>
                  </a:ext>
                </a:extLst>
              </p:cNvPr>
              <p:cNvPicPr/>
              <p:nvPr/>
            </p:nvPicPr>
            <p:blipFill>
              <a:blip r:embed="rId9" cstate="print"/>
              <a:stretch>
                <a:fillRect/>
              </a:stretch>
            </p:blipFill>
            <p:spPr>
              <a:xfrm>
                <a:off x="4433625" y="3928403"/>
                <a:ext cx="1516946" cy="1498978"/>
              </a:xfrm>
              <a:prstGeom prst="rect">
                <a:avLst/>
              </a:prstGeom>
            </p:spPr>
          </p:pic>
          <p:pic>
            <p:nvPicPr>
              <p:cNvPr id="25" name="object 10">
                <a:extLst>
                  <a:ext uri="{FF2B5EF4-FFF2-40B4-BE49-F238E27FC236}">
                    <a16:creationId xmlns:a16="http://schemas.microsoft.com/office/drawing/2014/main" id="{6649B454-46C6-00A1-72EC-0A2ACDAAA65D}"/>
                  </a:ext>
                </a:extLst>
              </p:cNvPr>
              <p:cNvPicPr/>
              <p:nvPr/>
            </p:nvPicPr>
            <p:blipFill>
              <a:blip r:embed="rId10" cstate="print"/>
              <a:stretch>
                <a:fillRect/>
              </a:stretch>
            </p:blipFill>
            <p:spPr>
              <a:xfrm>
                <a:off x="2222500" y="4148521"/>
                <a:ext cx="1045769" cy="274563"/>
              </a:xfrm>
              <a:prstGeom prst="rect">
                <a:avLst/>
              </a:prstGeom>
            </p:spPr>
          </p:pic>
          <p:pic>
            <p:nvPicPr>
              <p:cNvPr id="26" name="object 11">
                <a:extLst>
                  <a:ext uri="{FF2B5EF4-FFF2-40B4-BE49-F238E27FC236}">
                    <a16:creationId xmlns:a16="http://schemas.microsoft.com/office/drawing/2014/main" id="{F23C4F78-9618-F4D8-3CE7-96C26DBB7CD3}"/>
                  </a:ext>
                </a:extLst>
              </p:cNvPr>
              <p:cNvPicPr/>
              <p:nvPr/>
            </p:nvPicPr>
            <p:blipFill>
              <a:blip r:embed="rId11" cstate="print"/>
              <a:stretch>
                <a:fillRect/>
              </a:stretch>
            </p:blipFill>
            <p:spPr>
              <a:xfrm>
                <a:off x="2069826" y="2897186"/>
                <a:ext cx="152673" cy="152674"/>
              </a:xfrm>
              <a:prstGeom prst="rect">
                <a:avLst/>
              </a:prstGeom>
            </p:spPr>
          </p:pic>
        </p:grpSp>
        <p:sp>
          <p:nvSpPr>
            <p:cNvPr id="16" name="object 12">
              <a:extLst>
                <a:ext uri="{FF2B5EF4-FFF2-40B4-BE49-F238E27FC236}">
                  <a16:creationId xmlns:a16="http://schemas.microsoft.com/office/drawing/2014/main" id="{9542279E-AE83-AAB1-6517-ABBBE0E00793}"/>
                </a:ext>
              </a:extLst>
            </p:cNvPr>
            <p:cNvSpPr txBox="1"/>
            <p:nvPr/>
          </p:nvSpPr>
          <p:spPr>
            <a:xfrm>
              <a:off x="4690621" y="2084708"/>
              <a:ext cx="1491861" cy="290196"/>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AA425D"/>
                  </a:solidFill>
                  <a:latin typeface="Arial MT"/>
                  <a:cs typeface="Arial MT"/>
                </a:rPr>
                <a:t>25 </a:t>
              </a:r>
              <a:r>
                <a:rPr sz="1200" spc="-50" dirty="0">
                  <a:solidFill>
                    <a:srgbClr val="AA425D"/>
                  </a:solidFill>
                  <a:latin typeface="Arial MT"/>
                  <a:cs typeface="Arial MT"/>
                </a:rPr>
                <a:t>%</a:t>
              </a:r>
              <a:endParaRPr sz="1200" dirty="0">
                <a:latin typeface="Arial MT"/>
                <a:cs typeface="Arial MT"/>
              </a:endParaRPr>
            </a:p>
          </p:txBody>
        </p:sp>
        <p:sp>
          <p:nvSpPr>
            <p:cNvPr id="17" name="object 13">
              <a:extLst>
                <a:ext uri="{FF2B5EF4-FFF2-40B4-BE49-F238E27FC236}">
                  <a16:creationId xmlns:a16="http://schemas.microsoft.com/office/drawing/2014/main" id="{4F25FD62-E014-7EB4-3615-0C1A5815B531}"/>
                </a:ext>
              </a:extLst>
            </p:cNvPr>
            <p:cNvSpPr txBox="1"/>
            <p:nvPr/>
          </p:nvSpPr>
          <p:spPr>
            <a:xfrm>
              <a:off x="6182483" y="4919612"/>
              <a:ext cx="1244129" cy="290196"/>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AA425D"/>
                  </a:solidFill>
                  <a:latin typeface="Arial MT"/>
                  <a:cs typeface="Arial MT"/>
                </a:rPr>
                <a:t>19 </a:t>
              </a:r>
              <a:r>
                <a:rPr sz="1200" spc="-50" dirty="0">
                  <a:solidFill>
                    <a:srgbClr val="AA425D"/>
                  </a:solidFill>
                  <a:latin typeface="Arial MT"/>
                  <a:cs typeface="Arial MT"/>
                </a:rPr>
                <a:t>%</a:t>
              </a:r>
              <a:endParaRPr sz="1200" dirty="0">
                <a:latin typeface="Arial MT"/>
                <a:cs typeface="Arial MT"/>
              </a:endParaRPr>
            </a:p>
          </p:txBody>
        </p:sp>
        <p:sp>
          <p:nvSpPr>
            <p:cNvPr id="18" name="object 14">
              <a:extLst>
                <a:ext uri="{FF2B5EF4-FFF2-40B4-BE49-F238E27FC236}">
                  <a16:creationId xmlns:a16="http://schemas.microsoft.com/office/drawing/2014/main" id="{3A14B969-B8ED-1053-3D46-0B4984576233}"/>
                </a:ext>
              </a:extLst>
            </p:cNvPr>
            <p:cNvSpPr txBox="1"/>
            <p:nvPr/>
          </p:nvSpPr>
          <p:spPr>
            <a:xfrm>
              <a:off x="3696017" y="4910085"/>
              <a:ext cx="737608" cy="290196"/>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AA425D"/>
                  </a:solidFill>
                  <a:latin typeface="Arial MT"/>
                  <a:cs typeface="Arial MT"/>
                </a:rPr>
                <a:t>5 </a:t>
              </a:r>
              <a:r>
                <a:rPr sz="1200" spc="-50" dirty="0">
                  <a:solidFill>
                    <a:srgbClr val="AA425D"/>
                  </a:solidFill>
                  <a:latin typeface="Arial MT"/>
                  <a:cs typeface="Arial MT"/>
                </a:rPr>
                <a:t>%</a:t>
              </a:r>
              <a:endParaRPr sz="1200" dirty="0">
                <a:latin typeface="Arial MT"/>
                <a:cs typeface="Arial MT"/>
              </a:endParaRPr>
            </a:p>
          </p:txBody>
        </p:sp>
        <p:sp>
          <p:nvSpPr>
            <p:cNvPr id="19" name="object 15">
              <a:extLst>
                <a:ext uri="{FF2B5EF4-FFF2-40B4-BE49-F238E27FC236}">
                  <a16:creationId xmlns:a16="http://schemas.microsoft.com/office/drawing/2014/main" id="{D49B4C62-4358-32A6-4AB8-3567E2B28D55}"/>
                </a:ext>
              </a:extLst>
            </p:cNvPr>
            <p:cNvSpPr txBox="1"/>
            <p:nvPr/>
          </p:nvSpPr>
          <p:spPr>
            <a:xfrm>
              <a:off x="3097268" y="3158066"/>
              <a:ext cx="1022115" cy="290196"/>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AA425D"/>
                  </a:solidFill>
                  <a:latin typeface="Arial MT"/>
                  <a:cs typeface="Arial MT"/>
                </a:rPr>
                <a:t>38 </a:t>
              </a:r>
              <a:r>
                <a:rPr sz="1200" spc="-50" dirty="0">
                  <a:solidFill>
                    <a:srgbClr val="AA425D"/>
                  </a:solidFill>
                  <a:latin typeface="Arial MT"/>
                  <a:cs typeface="Arial MT"/>
                </a:rPr>
                <a:t>%</a:t>
              </a:r>
              <a:endParaRPr sz="1200" dirty="0">
                <a:latin typeface="Arial MT"/>
                <a:cs typeface="Arial MT"/>
              </a:endParaRPr>
            </a:p>
          </p:txBody>
        </p:sp>
        <p:sp>
          <p:nvSpPr>
            <p:cNvPr id="20" name="object 21">
              <a:extLst>
                <a:ext uri="{FF2B5EF4-FFF2-40B4-BE49-F238E27FC236}">
                  <a16:creationId xmlns:a16="http://schemas.microsoft.com/office/drawing/2014/main" id="{50183597-845C-C90B-ECC8-6C4920B1EB64}"/>
                </a:ext>
              </a:extLst>
            </p:cNvPr>
            <p:cNvSpPr txBox="1"/>
            <p:nvPr/>
          </p:nvSpPr>
          <p:spPr>
            <a:xfrm>
              <a:off x="2973246" y="4248119"/>
              <a:ext cx="1162495" cy="290196"/>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AA425D"/>
                  </a:solidFill>
                  <a:latin typeface="Arial MT"/>
                  <a:cs typeface="Arial MT"/>
                </a:rPr>
                <a:t>13 </a:t>
              </a:r>
              <a:r>
                <a:rPr sz="1200" spc="-50" dirty="0">
                  <a:solidFill>
                    <a:srgbClr val="AA425D"/>
                  </a:solidFill>
                  <a:latin typeface="Arial MT"/>
                  <a:cs typeface="Arial MT"/>
                </a:rPr>
                <a:t>%</a:t>
              </a:r>
              <a:endParaRPr sz="1200" dirty="0">
                <a:latin typeface="Arial MT"/>
                <a:cs typeface="Arial MT"/>
              </a:endParaRPr>
            </a:p>
          </p:txBody>
        </p:sp>
      </p:grpSp>
      <p:sp>
        <p:nvSpPr>
          <p:cNvPr id="27" name="object 9">
            <a:extLst>
              <a:ext uri="{FF2B5EF4-FFF2-40B4-BE49-F238E27FC236}">
                <a16:creationId xmlns:a16="http://schemas.microsoft.com/office/drawing/2014/main" id="{68A4E4F9-18EF-533B-DCDB-C7C4BFEBF9F7}"/>
              </a:ext>
            </a:extLst>
          </p:cNvPr>
          <p:cNvSpPr txBox="1"/>
          <p:nvPr/>
        </p:nvSpPr>
        <p:spPr>
          <a:xfrm>
            <a:off x="4355975" y="3861941"/>
            <a:ext cx="4619605" cy="669414"/>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fr-FR" sz="1200" b="1" dirty="0">
                <a:solidFill>
                  <a:srgbClr val="17375E"/>
                </a:solidFill>
                <a:cs typeface="Arial MT"/>
              </a:rPr>
              <a:t>Nombre de préparations / an pour les </a:t>
            </a:r>
            <a:r>
              <a:rPr lang="fr-FR" sz="1200" b="1">
                <a:solidFill>
                  <a:srgbClr val="17375E"/>
                </a:solidFill>
                <a:cs typeface="Arial MT"/>
              </a:rPr>
              <a:t>sites extérieurs</a:t>
            </a:r>
          </a:p>
          <a:p>
            <a:pPr marL="12700" algn="ctr">
              <a:spcBef>
                <a:spcPts val="100"/>
              </a:spcBef>
            </a:pPr>
            <a:r>
              <a:rPr lang="fr-FR" b="1">
                <a:solidFill>
                  <a:schemeClr val="accent1">
                    <a:lumMod val="75000"/>
                  </a:schemeClr>
                </a:solidFill>
                <a:latin typeface="+mj-lt"/>
                <a:cs typeface="Arial"/>
              </a:rPr>
              <a:t>11 503 </a:t>
            </a:r>
            <a:r>
              <a:rPr lang="fr-FR" sz="1400" b="1">
                <a:solidFill>
                  <a:schemeClr val="accent1">
                    <a:lumMod val="75000"/>
                  </a:schemeClr>
                </a:solidFill>
                <a:latin typeface="+mj-lt"/>
                <a:cs typeface="Arial"/>
              </a:rPr>
              <a:t>(24,4%)</a:t>
            </a:r>
          </a:p>
          <a:p>
            <a:pPr marL="12700" algn="ctr">
              <a:lnSpc>
                <a:spcPct val="100000"/>
              </a:lnSpc>
              <a:spcBef>
                <a:spcPts val="100"/>
              </a:spcBef>
            </a:pPr>
            <a:endParaRPr sz="1100" b="1" cap="small" dirty="0">
              <a:latin typeface="Arial MT"/>
              <a:cs typeface="Arial MT"/>
            </a:endParaRPr>
          </a:p>
        </p:txBody>
      </p:sp>
      <p:sp>
        <p:nvSpPr>
          <p:cNvPr id="30" name="object 9">
            <a:extLst>
              <a:ext uri="{FF2B5EF4-FFF2-40B4-BE49-F238E27FC236}">
                <a16:creationId xmlns:a16="http://schemas.microsoft.com/office/drawing/2014/main" id="{33B1555F-8381-D357-4D6B-80E875E476EC}"/>
              </a:ext>
            </a:extLst>
          </p:cNvPr>
          <p:cNvSpPr txBox="1"/>
          <p:nvPr/>
        </p:nvSpPr>
        <p:spPr>
          <a:xfrm>
            <a:off x="4860032" y="4371950"/>
            <a:ext cx="3672408" cy="487313"/>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fr-FR" sz="1200" b="1" dirty="0">
                <a:solidFill>
                  <a:srgbClr val="17375E"/>
                </a:solidFill>
                <a:latin typeface="+mj-lt"/>
                <a:cs typeface="Arial MT"/>
              </a:rPr>
              <a:t>Nombre de </a:t>
            </a:r>
            <a:r>
              <a:rPr lang="fr-FR" sz="1200" b="1">
                <a:solidFill>
                  <a:srgbClr val="17375E"/>
                </a:solidFill>
                <a:latin typeface="+mj-lt"/>
                <a:cs typeface="Arial MT"/>
              </a:rPr>
              <a:t>containers envoyés</a:t>
            </a:r>
          </a:p>
          <a:p>
            <a:pPr marL="12700" algn="ctr">
              <a:spcBef>
                <a:spcPts val="100"/>
              </a:spcBef>
            </a:pPr>
            <a:r>
              <a:rPr lang="fr-FR" b="1">
                <a:solidFill>
                  <a:schemeClr val="accent1">
                    <a:lumMod val="75000"/>
                  </a:schemeClr>
                </a:solidFill>
                <a:latin typeface="+mj-lt"/>
                <a:cs typeface="Arial"/>
              </a:rPr>
              <a:t>2</a:t>
            </a:r>
            <a:r>
              <a:rPr lang="fr-FR" b="1" spc="-15">
                <a:solidFill>
                  <a:schemeClr val="accent1">
                    <a:lumMod val="75000"/>
                  </a:schemeClr>
                </a:solidFill>
                <a:latin typeface="+mj-lt"/>
                <a:cs typeface="Arial"/>
              </a:rPr>
              <a:t> </a:t>
            </a:r>
            <a:r>
              <a:rPr lang="fr-FR" b="1" spc="-25">
                <a:solidFill>
                  <a:schemeClr val="accent1">
                    <a:lumMod val="75000"/>
                  </a:schemeClr>
                </a:solidFill>
                <a:latin typeface="+mj-lt"/>
                <a:cs typeface="Arial"/>
              </a:rPr>
              <a:t>480</a:t>
            </a:r>
            <a:endParaRPr lang="fr-FR">
              <a:solidFill>
                <a:schemeClr val="accent1">
                  <a:lumMod val="75000"/>
                </a:schemeClr>
              </a:solidFill>
              <a:latin typeface="+mj-lt"/>
              <a:cs typeface="Arial"/>
            </a:endParaRPr>
          </a:p>
        </p:txBody>
      </p:sp>
      <p:sp>
        <p:nvSpPr>
          <p:cNvPr id="33" name="object 12">
            <a:extLst>
              <a:ext uri="{FF2B5EF4-FFF2-40B4-BE49-F238E27FC236}">
                <a16:creationId xmlns:a16="http://schemas.microsoft.com/office/drawing/2014/main" id="{640058DB-7773-08CE-E931-6C3ADF365656}"/>
              </a:ext>
            </a:extLst>
          </p:cNvPr>
          <p:cNvSpPr txBox="1"/>
          <p:nvPr/>
        </p:nvSpPr>
        <p:spPr>
          <a:xfrm>
            <a:off x="3436189" y="1168310"/>
            <a:ext cx="833755"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AA425D"/>
                </a:solidFill>
                <a:latin typeface="Arial MT"/>
                <a:cs typeface="Arial MT"/>
              </a:rPr>
              <a:t>+</a:t>
            </a:r>
            <a:r>
              <a:rPr sz="1100" spc="-15" dirty="0">
                <a:solidFill>
                  <a:srgbClr val="AA425D"/>
                </a:solidFill>
                <a:latin typeface="Arial MT"/>
                <a:cs typeface="Arial MT"/>
              </a:rPr>
              <a:t> </a:t>
            </a:r>
            <a:r>
              <a:rPr sz="1100" dirty="0">
                <a:solidFill>
                  <a:srgbClr val="AA425D"/>
                </a:solidFill>
                <a:latin typeface="Arial MT"/>
                <a:cs typeface="Arial MT"/>
              </a:rPr>
              <a:t>3,92</a:t>
            </a:r>
            <a:r>
              <a:rPr sz="1100" spc="-10" dirty="0">
                <a:solidFill>
                  <a:srgbClr val="AA425D"/>
                </a:solidFill>
                <a:latin typeface="Arial MT"/>
                <a:cs typeface="Arial MT"/>
              </a:rPr>
              <a:t> </a:t>
            </a:r>
            <a:r>
              <a:rPr sz="1100" spc="-50" dirty="0">
                <a:solidFill>
                  <a:srgbClr val="AA425D"/>
                </a:solidFill>
                <a:latin typeface="Arial MT"/>
                <a:cs typeface="Arial MT"/>
              </a:rPr>
              <a:t>%</a:t>
            </a:r>
            <a:endParaRPr sz="1100" dirty="0">
              <a:latin typeface="Arial MT"/>
              <a:cs typeface="Arial MT"/>
            </a:endParaRPr>
          </a:p>
        </p:txBody>
      </p:sp>
      <p:sp>
        <p:nvSpPr>
          <p:cNvPr id="29" name="Titre 1">
            <a:extLst>
              <a:ext uri="{FF2B5EF4-FFF2-40B4-BE49-F238E27FC236}">
                <a16:creationId xmlns:a16="http://schemas.microsoft.com/office/drawing/2014/main" id="{19936672-DE3C-4B6B-B074-41010119199D}"/>
              </a:ext>
            </a:extLst>
          </p:cNvPr>
          <p:cNvSpPr txBox="1">
            <a:spLocks/>
          </p:cNvSpPr>
          <p:nvPr/>
        </p:nvSpPr>
        <p:spPr>
          <a:xfrm>
            <a:off x="457200" y="267494"/>
            <a:ext cx="8229600" cy="651719"/>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a:solidFill>
                  <a:schemeClr val="tx2">
                    <a:lumMod val="75000"/>
                  </a:schemeClr>
                </a:solidFill>
              </a:rPr>
              <a:t>L’activité</a:t>
            </a:r>
            <a:endParaRPr lang="fr-FR" sz="3200" dirty="0">
              <a:solidFill>
                <a:schemeClr val="tx2">
                  <a:lumMod val="75000"/>
                </a:schemeClr>
              </a:solidFill>
            </a:endParaRPr>
          </a:p>
        </p:txBody>
      </p:sp>
      <p:grpSp>
        <p:nvGrpSpPr>
          <p:cNvPr id="31" name="Groupe 30">
            <a:extLst>
              <a:ext uri="{FF2B5EF4-FFF2-40B4-BE49-F238E27FC236}">
                <a16:creationId xmlns:a16="http://schemas.microsoft.com/office/drawing/2014/main" id="{C811E45F-7E13-45E3-8607-EC4A51564177}"/>
              </a:ext>
            </a:extLst>
          </p:cNvPr>
          <p:cNvGrpSpPr/>
          <p:nvPr/>
        </p:nvGrpSpPr>
        <p:grpSpPr>
          <a:xfrm>
            <a:off x="361953" y="4855279"/>
            <a:ext cx="7864614" cy="207785"/>
            <a:chOff x="361953" y="4855279"/>
            <a:chExt cx="7864614" cy="207785"/>
          </a:xfrm>
        </p:grpSpPr>
        <p:sp>
          <p:nvSpPr>
            <p:cNvPr id="32" name="Flèche : chevron 31">
              <a:extLst>
                <a:ext uri="{FF2B5EF4-FFF2-40B4-BE49-F238E27FC236}">
                  <a16:creationId xmlns:a16="http://schemas.microsoft.com/office/drawing/2014/main" id="{FA248F23-30A3-4C27-8DED-534512B571E1}"/>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34" name="Flèche : chevron 33">
              <a:extLst>
                <a:ext uri="{FF2B5EF4-FFF2-40B4-BE49-F238E27FC236}">
                  <a16:creationId xmlns:a16="http://schemas.microsoft.com/office/drawing/2014/main" id="{4E2CCBE9-57D5-495C-B076-6EB2E4A41692}"/>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35" name="Flèche : chevron 34">
              <a:extLst>
                <a:ext uri="{FF2B5EF4-FFF2-40B4-BE49-F238E27FC236}">
                  <a16:creationId xmlns:a16="http://schemas.microsoft.com/office/drawing/2014/main" id="{D2C5A91D-1341-4400-8A6F-74C2A9368662}"/>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36" name="Flèche : chevron 35">
              <a:extLst>
                <a:ext uri="{FF2B5EF4-FFF2-40B4-BE49-F238E27FC236}">
                  <a16:creationId xmlns:a16="http://schemas.microsoft.com/office/drawing/2014/main" id="{D047D03E-AFBC-4AD5-A8AE-655264A9C226}"/>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1450417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p:cNvSpPr>
            <a:spLocks noGrp="1"/>
          </p:cNvSpPr>
          <p:nvPr>
            <p:ph type="title"/>
          </p:nvPr>
        </p:nvSpPr>
        <p:spPr>
          <a:xfrm>
            <a:off x="457200" y="267494"/>
            <a:ext cx="8229600" cy="651719"/>
          </a:xfrm>
        </p:spPr>
        <p:txBody>
          <a:bodyPr>
            <a:noAutofit/>
          </a:bodyPr>
          <a:lstStyle/>
          <a:p>
            <a:r>
              <a:rPr lang="fr-FR" sz="3200">
                <a:solidFill>
                  <a:schemeClr val="accent1">
                    <a:lumMod val="50000"/>
                  </a:schemeClr>
                </a:solidFill>
              </a:rPr>
              <a:t>La traçabilité</a:t>
            </a:r>
            <a:endParaRPr lang="fr-FR" sz="3200" dirty="0">
              <a:solidFill>
                <a:schemeClr val="accent1">
                  <a:lumMod val="50000"/>
                </a:schemeClr>
              </a:solidFill>
            </a:endParaRP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7</a:t>
            </a:fld>
            <a:endParaRPr lang="fr-FR"/>
          </a:p>
        </p:txBody>
      </p:sp>
      <p:sp>
        <p:nvSpPr>
          <p:cNvPr id="9" name="ZoneTexte 8"/>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4" name="Image 3">
            <a:extLst>
              <a:ext uri="{FF2B5EF4-FFF2-40B4-BE49-F238E27FC236}">
                <a16:creationId xmlns:a16="http://schemas.microsoft.com/office/drawing/2014/main" id="{6B62B4C4-B070-4BBE-9601-3DB8FFE79A4A}"/>
              </a:ext>
            </a:extLst>
          </p:cNvPr>
          <p:cNvPicPr>
            <a:picLocks noChangeAspect="1"/>
          </p:cNvPicPr>
          <p:nvPr/>
        </p:nvPicPr>
        <p:blipFill>
          <a:blip r:embed="rId4"/>
          <a:stretch>
            <a:fillRect/>
          </a:stretch>
        </p:blipFill>
        <p:spPr>
          <a:xfrm>
            <a:off x="8246997" y="1001784"/>
            <a:ext cx="663453" cy="576333"/>
          </a:xfrm>
          <a:prstGeom prst="rect">
            <a:avLst/>
          </a:prstGeom>
        </p:spPr>
      </p:pic>
      <p:grpSp>
        <p:nvGrpSpPr>
          <p:cNvPr id="13" name="Groupe 12">
            <a:extLst>
              <a:ext uri="{FF2B5EF4-FFF2-40B4-BE49-F238E27FC236}">
                <a16:creationId xmlns:a16="http://schemas.microsoft.com/office/drawing/2014/main" id="{6D132B9B-BFCF-4D0B-8E92-C8F3A9761882}"/>
              </a:ext>
            </a:extLst>
          </p:cNvPr>
          <p:cNvGrpSpPr/>
          <p:nvPr/>
        </p:nvGrpSpPr>
        <p:grpSpPr>
          <a:xfrm>
            <a:off x="361953" y="4855279"/>
            <a:ext cx="7864614" cy="207785"/>
            <a:chOff x="361953" y="4855279"/>
            <a:chExt cx="7864614" cy="207785"/>
          </a:xfrm>
        </p:grpSpPr>
        <p:sp>
          <p:nvSpPr>
            <p:cNvPr id="16" name="Flèche : chevron 15">
              <a:extLst>
                <a:ext uri="{FF2B5EF4-FFF2-40B4-BE49-F238E27FC236}">
                  <a16:creationId xmlns:a16="http://schemas.microsoft.com/office/drawing/2014/main" id="{6AC7E0FA-B675-4739-8B25-93D719C9C6B7}"/>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18" name="Flèche : chevron 17">
              <a:extLst>
                <a:ext uri="{FF2B5EF4-FFF2-40B4-BE49-F238E27FC236}">
                  <a16:creationId xmlns:a16="http://schemas.microsoft.com/office/drawing/2014/main" id="{6B3594DC-8EF6-423A-8B5D-E094B91B9FAB}"/>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9" name="Flèche : chevron 18">
              <a:extLst>
                <a:ext uri="{FF2B5EF4-FFF2-40B4-BE49-F238E27FC236}">
                  <a16:creationId xmlns:a16="http://schemas.microsoft.com/office/drawing/2014/main" id="{0984F2EF-A83A-453D-B068-37BA2099B896}"/>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0" name="Flèche : chevron 19">
              <a:extLst>
                <a:ext uri="{FF2B5EF4-FFF2-40B4-BE49-F238E27FC236}">
                  <a16:creationId xmlns:a16="http://schemas.microsoft.com/office/drawing/2014/main" id="{E0C1E10B-6B32-440A-8BA8-323B9BE80AE2}"/>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22" name="Espace réservé du contenu 2">
            <a:extLst>
              <a:ext uri="{FF2B5EF4-FFF2-40B4-BE49-F238E27FC236}">
                <a16:creationId xmlns:a16="http://schemas.microsoft.com/office/drawing/2014/main" id="{27E23264-279D-4425-9915-A9C0D22952D5}"/>
              </a:ext>
            </a:extLst>
          </p:cNvPr>
          <p:cNvSpPr>
            <a:spLocks noGrp="1"/>
          </p:cNvSpPr>
          <p:nvPr>
            <p:ph idx="1"/>
          </p:nvPr>
        </p:nvSpPr>
        <p:spPr>
          <a:xfrm>
            <a:off x="179512" y="1151949"/>
            <a:ext cx="8229600" cy="3394472"/>
          </a:xfrm>
        </p:spPr>
        <p:txBody>
          <a:bodyPr>
            <a:normAutofit/>
          </a:bodyPr>
          <a:lstStyle/>
          <a:p>
            <a:pPr marL="0" indent="0">
              <a:buNone/>
            </a:pPr>
            <a:r>
              <a:rPr lang="fr-FR" sz="1400" b="1" dirty="0">
                <a:solidFill>
                  <a:schemeClr val="tx2">
                    <a:lumMod val="75000"/>
                  </a:schemeClr>
                </a:solidFill>
              </a:rPr>
              <a:t>Avant 2022:</a:t>
            </a:r>
            <a:r>
              <a:rPr lang="fr-FR" sz="1600" b="1" dirty="0">
                <a:solidFill>
                  <a:schemeClr val="tx2">
                    <a:lumMod val="75000"/>
                  </a:schemeClr>
                </a:solidFill>
              </a:rPr>
              <a:t> </a:t>
            </a:r>
            <a:r>
              <a:rPr lang="fr-FR" sz="1200" dirty="0">
                <a:solidFill>
                  <a:schemeClr val="tx2">
                    <a:lumMod val="75000"/>
                  </a:schemeClr>
                </a:solidFill>
              </a:rPr>
              <a:t>services </a:t>
            </a:r>
            <a:r>
              <a:rPr lang="fr-FR" sz="1200">
                <a:solidFill>
                  <a:schemeClr val="tx2">
                    <a:lumMod val="75000"/>
                  </a:schemeClr>
                </a:solidFill>
              </a:rPr>
              <a:t>non informatisés ; </a:t>
            </a:r>
            <a:r>
              <a:rPr lang="fr-FR" sz="1200" dirty="0">
                <a:solidFill>
                  <a:schemeClr val="tx2">
                    <a:lumMod val="75000"/>
                  </a:schemeClr>
                </a:solidFill>
              </a:rPr>
              <a:t>transmission de l’administration par écrit </a:t>
            </a:r>
            <a:r>
              <a:rPr lang="fr-FR" sz="1200">
                <a:solidFill>
                  <a:schemeClr val="tx2">
                    <a:lumMod val="75000"/>
                  </a:schemeClr>
                </a:solidFill>
              </a:rPr>
              <a:t>puis traçabilité a posteriori </a:t>
            </a:r>
            <a:r>
              <a:rPr lang="fr-FR" sz="1200" dirty="0">
                <a:solidFill>
                  <a:schemeClr val="tx2">
                    <a:lumMod val="75000"/>
                  </a:schemeClr>
                </a:solidFill>
              </a:rPr>
              <a:t>dans CHIMIO</a:t>
            </a:r>
            <a:r>
              <a:rPr lang="fr-FR" sz="12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r>
              <a:rPr lang="fr-FR" sz="1200" dirty="0">
                <a:solidFill>
                  <a:schemeClr val="tx2">
                    <a:lumMod val="75000"/>
                  </a:schemeClr>
                </a:solidFill>
              </a:rPr>
              <a:t> en fin </a:t>
            </a:r>
            <a:r>
              <a:rPr lang="fr-FR" sz="1200">
                <a:solidFill>
                  <a:schemeClr val="tx2">
                    <a:lumMod val="75000"/>
                  </a:schemeClr>
                </a:solidFill>
              </a:rPr>
              <a:t>de journée.</a:t>
            </a:r>
            <a:endParaRPr lang="fr-FR" sz="1200" dirty="0">
              <a:solidFill>
                <a:schemeClr val="tx2">
                  <a:lumMod val="75000"/>
                </a:schemeClr>
              </a:solidFill>
            </a:endParaRPr>
          </a:p>
          <a:p>
            <a:pPr marL="0" indent="0">
              <a:buNone/>
            </a:pPr>
            <a:endParaRPr lang="fr-FR" sz="1400"/>
          </a:p>
          <a:p>
            <a:pPr marL="0" indent="0">
              <a:buNone/>
            </a:pPr>
            <a:endParaRPr lang="fr-FR" sz="1400" dirty="0"/>
          </a:p>
          <a:p>
            <a:pPr marL="0" indent="0">
              <a:buNone/>
            </a:pPr>
            <a:endParaRPr lang="fr-FR" sz="1400">
              <a:solidFill>
                <a:schemeClr val="tx2">
                  <a:lumMod val="75000"/>
                </a:schemeClr>
              </a:solidFill>
            </a:endParaRPr>
          </a:p>
          <a:p>
            <a:pPr marL="0" indent="0">
              <a:buNone/>
            </a:pPr>
            <a:endParaRPr lang="fr-FR" sz="1400">
              <a:solidFill>
                <a:schemeClr val="tx2">
                  <a:lumMod val="75000"/>
                </a:schemeClr>
              </a:solidFill>
            </a:endParaRPr>
          </a:p>
          <a:p>
            <a:pPr marL="0" indent="0">
              <a:buNone/>
            </a:pPr>
            <a:endParaRPr lang="fr-FR" sz="1400" dirty="0">
              <a:solidFill>
                <a:schemeClr val="tx2">
                  <a:lumMod val="75000"/>
                </a:schemeClr>
              </a:solidFill>
            </a:endParaRPr>
          </a:p>
        </p:txBody>
      </p:sp>
    </p:spTree>
    <p:extLst>
      <p:ext uri="{BB962C8B-B14F-4D97-AF65-F5344CB8AC3E}">
        <p14:creationId xmlns:p14="http://schemas.microsoft.com/office/powerpoint/2010/main" val="73638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p:cNvSpPr>
            <a:spLocks noGrp="1"/>
          </p:cNvSpPr>
          <p:nvPr>
            <p:ph type="title"/>
          </p:nvPr>
        </p:nvSpPr>
        <p:spPr>
          <a:xfrm>
            <a:off x="457200" y="267494"/>
            <a:ext cx="8229600" cy="651719"/>
          </a:xfrm>
        </p:spPr>
        <p:txBody>
          <a:bodyPr>
            <a:noAutofit/>
          </a:bodyPr>
          <a:lstStyle/>
          <a:p>
            <a:r>
              <a:rPr lang="fr-FR" sz="3200">
                <a:solidFill>
                  <a:schemeClr val="accent1">
                    <a:lumMod val="50000"/>
                  </a:schemeClr>
                </a:solidFill>
              </a:rPr>
              <a:t>La traçabilité</a:t>
            </a:r>
            <a:endParaRPr lang="fr-FR" sz="3200" dirty="0">
              <a:solidFill>
                <a:schemeClr val="accent1">
                  <a:lumMod val="50000"/>
                </a:schemeClr>
              </a:solidFill>
            </a:endParaRP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8</a:t>
            </a:fld>
            <a:endParaRPr lang="fr-FR"/>
          </a:p>
        </p:txBody>
      </p:sp>
      <p:sp>
        <p:nvSpPr>
          <p:cNvPr id="9" name="ZoneTexte 8"/>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4" name="Image 3">
            <a:extLst>
              <a:ext uri="{FF2B5EF4-FFF2-40B4-BE49-F238E27FC236}">
                <a16:creationId xmlns:a16="http://schemas.microsoft.com/office/drawing/2014/main" id="{6B62B4C4-B070-4BBE-9601-3DB8FFE79A4A}"/>
              </a:ext>
            </a:extLst>
          </p:cNvPr>
          <p:cNvPicPr>
            <a:picLocks noChangeAspect="1"/>
          </p:cNvPicPr>
          <p:nvPr/>
        </p:nvPicPr>
        <p:blipFill>
          <a:blip r:embed="rId4"/>
          <a:stretch>
            <a:fillRect/>
          </a:stretch>
        </p:blipFill>
        <p:spPr>
          <a:xfrm>
            <a:off x="8246997" y="1001784"/>
            <a:ext cx="663453" cy="576333"/>
          </a:xfrm>
          <a:prstGeom prst="rect">
            <a:avLst/>
          </a:prstGeom>
        </p:spPr>
      </p:pic>
      <p:pic>
        <p:nvPicPr>
          <p:cNvPr id="17" name="Image 16">
            <a:extLst>
              <a:ext uri="{FF2B5EF4-FFF2-40B4-BE49-F238E27FC236}">
                <a16:creationId xmlns:a16="http://schemas.microsoft.com/office/drawing/2014/main" id="{25423980-40F4-45B7-91AC-770FC66331E2}"/>
              </a:ext>
            </a:extLst>
          </p:cNvPr>
          <p:cNvPicPr>
            <a:picLocks noChangeAspect="1"/>
          </p:cNvPicPr>
          <p:nvPr/>
        </p:nvPicPr>
        <p:blipFill>
          <a:blip r:embed="rId5"/>
          <a:stretch>
            <a:fillRect/>
          </a:stretch>
        </p:blipFill>
        <p:spPr>
          <a:xfrm>
            <a:off x="4932040" y="1853277"/>
            <a:ext cx="2795406" cy="767476"/>
          </a:xfrm>
          <a:prstGeom prst="rect">
            <a:avLst/>
          </a:prstGeom>
        </p:spPr>
      </p:pic>
      <p:grpSp>
        <p:nvGrpSpPr>
          <p:cNvPr id="13" name="Groupe 12">
            <a:extLst>
              <a:ext uri="{FF2B5EF4-FFF2-40B4-BE49-F238E27FC236}">
                <a16:creationId xmlns:a16="http://schemas.microsoft.com/office/drawing/2014/main" id="{6D132B9B-BFCF-4D0B-8E92-C8F3A9761882}"/>
              </a:ext>
            </a:extLst>
          </p:cNvPr>
          <p:cNvGrpSpPr/>
          <p:nvPr/>
        </p:nvGrpSpPr>
        <p:grpSpPr>
          <a:xfrm>
            <a:off x="361953" y="4855279"/>
            <a:ext cx="7864614" cy="207785"/>
            <a:chOff x="361953" y="4855279"/>
            <a:chExt cx="7864614" cy="207785"/>
          </a:xfrm>
        </p:grpSpPr>
        <p:sp>
          <p:nvSpPr>
            <p:cNvPr id="16" name="Flèche : chevron 15">
              <a:extLst>
                <a:ext uri="{FF2B5EF4-FFF2-40B4-BE49-F238E27FC236}">
                  <a16:creationId xmlns:a16="http://schemas.microsoft.com/office/drawing/2014/main" id="{6AC7E0FA-B675-4739-8B25-93D719C9C6B7}"/>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18" name="Flèche : chevron 17">
              <a:extLst>
                <a:ext uri="{FF2B5EF4-FFF2-40B4-BE49-F238E27FC236}">
                  <a16:creationId xmlns:a16="http://schemas.microsoft.com/office/drawing/2014/main" id="{6B3594DC-8EF6-423A-8B5D-E094B91B9FAB}"/>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9" name="Flèche : chevron 18">
              <a:extLst>
                <a:ext uri="{FF2B5EF4-FFF2-40B4-BE49-F238E27FC236}">
                  <a16:creationId xmlns:a16="http://schemas.microsoft.com/office/drawing/2014/main" id="{0984F2EF-A83A-453D-B068-37BA2099B896}"/>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0" name="Flèche : chevron 19">
              <a:extLst>
                <a:ext uri="{FF2B5EF4-FFF2-40B4-BE49-F238E27FC236}">
                  <a16:creationId xmlns:a16="http://schemas.microsoft.com/office/drawing/2014/main" id="{E0C1E10B-6B32-440A-8BA8-323B9BE80AE2}"/>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
        <p:nvSpPr>
          <p:cNvPr id="21" name="Espace réservé du contenu 2">
            <a:extLst>
              <a:ext uri="{FF2B5EF4-FFF2-40B4-BE49-F238E27FC236}">
                <a16:creationId xmlns:a16="http://schemas.microsoft.com/office/drawing/2014/main" id="{73FAFC82-D555-466D-86E0-62CA6A6937A8}"/>
              </a:ext>
            </a:extLst>
          </p:cNvPr>
          <p:cNvSpPr>
            <a:spLocks noGrp="1"/>
          </p:cNvSpPr>
          <p:nvPr>
            <p:ph idx="1"/>
          </p:nvPr>
        </p:nvSpPr>
        <p:spPr>
          <a:xfrm>
            <a:off x="179512" y="1151949"/>
            <a:ext cx="8229600" cy="3394472"/>
          </a:xfrm>
        </p:spPr>
        <p:txBody>
          <a:bodyPr>
            <a:normAutofit/>
          </a:bodyPr>
          <a:lstStyle/>
          <a:p>
            <a:pPr marL="0" indent="0">
              <a:buNone/>
            </a:pPr>
            <a:r>
              <a:rPr lang="fr-FR" sz="1400" b="1" dirty="0">
                <a:solidFill>
                  <a:schemeClr val="tx2">
                    <a:lumMod val="75000"/>
                  </a:schemeClr>
                </a:solidFill>
              </a:rPr>
              <a:t>Avant 2022:</a:t>
            </a:r>
            <a:r>
              <a:rPr lang="fr-FR" sz="1600" b="1" dirty="0">
                <a:solidFill>
                  <a:schemeClr val="tx2">
                    <a:lumMod val="75000"/>
                  </a:schemeClr>
                </a:solidFill>
              </a:rPr>
              <a:t> </a:t>
            </a:r>
            <a:r>
              <a:rPr lang="fr-FR" sz="1200" dirty="0">
                <a:solidFill>
                  <a:schemeClr val="tx2">
                    <a:lumMod val="75000"/>
                  </a:schemeClr>
                </a:solidFill>
              </a:rPr>
              <a:t>services </a:t>
            </a:r>
            <a:r>
              <a:rPr lang="fr-FR" sz="1200">
                <a:solidFill>
                  <a:schemeClr val="tx2">
                    <a:lumMod val="75000"/>
                  </a:schemeClr>
                </a:solidFill>
              </a:rPr>
              <a:t>non informatisés ; </a:t>
            </a:r>
            <a:r>
              <a:rPr lang="fr-FR" sz="1200" dirty="0">
                <a:solidFill>
                  <a:schemeClr val="tx2">
                    <a:lumMod val="75000"/>
                  </a:schemeClr>
                </a:solidFill>
              </a:rPr>
              <a:t>transmission de l’administration par écrit </a:t>
            </a:r>
            <a:r>
              <a:rPr lang="fr-FR" sz="1200">
                <a:solidFill>
                  <a:schemeClr val="tx2">
                    <a:lumMod val="75000"/>
                  </a:schemeClr>
                </a:solidFill>
              </a:rPr>
              <a:t>puis traçabilité a posteriori </a:t>
            </a:r>
            <a:r>
              <a:rPr lang="fr-FR" sz="1200" dirty="0">
                <a:solidFill>
                  <a:schemeClr val="tx2">
                    <a:lumMod val="75000"/>
                  </a:schemeClr>
                </a:solidFill>
              </a:rPr>
              <a:t>dans CHIMIO</a:t>
            </a:r>
            <a:r>
              <a:rPr lang="fr-FR" sz="12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r>
              <a:rPr lang="fr-FR" sz="1200" dirty="0">
                <a:solidFill>
                  <a:schemeClr val="tx2">
                    <a:lumMod val="75000"/>
                  </a:schemeClr>
                </a:solidFill>
              </a:rPr>
              <a:t> en fin </a:t>
            </a:r>
            <a:r>
              <a:rPr lang="fr-FR" sz="1200">
                <a:solidFill>
                  <a:schemeClr val="tx2">
                    <a:lumMod val="75000"/>
                  </a:schemeClr>
                </a:solidFill>
              </a:rPr>
              <a:t>de journée.</a:t>
            </a:r>
            <a:endParaRPr lang="fr-FR" sz="1200" dirty="0">
              <a:solidFill>
                <a:schemeClr val="tx2">
                  <a:lumMod val="75000"/>
                </a:schemeClr>
              </a:solidFill>
            </a:endParaRPr>
          </a:p>
          <a:p>
            <a:pPr marL="0" indent="0">
              <a:buNone/>
            </a:pPr>
            <a:endParaRPr lang="fr-FR" sz="1400"/>
          </a:p>
          <a:p>
            <a:pPr marL="0" indent="0">
              <a:buNone/>
            </a:pPr>
            <a:endParaRPr lang="fr-FR" sz="1400" dirty="0"/>
          </a:p>
          <a:p>
            <a:pPr marL="0" indent="0">
              <a:buNone/>
            </a:pPr>
            <a:r>
              <a:rPr lang="fr-FR" sz="1400" b="1" dirty="0">
                <a:solidFill>
                  <a:schemeClr val="tx2">
                    <a:lumMod val="75000"/>
                  </a:schemeClr>
                </a:solidFill>
              </a:rPr>
              <a:t>En 2022</a:t>
            </a:r>
            <a:r>
              <a:rPr lang="fr-FR" sz="1400" b="1">
                <a:solidFill>
                  <a:schemeClr val="tx2">
                    <a:lumMod val="75000"/>
                  </a:schemeClr>
                </a:solidFill>
              </a:rPr>
              <a:t>:</a:t>
            </a:r>
            <a:r>
              <a:rPr lang="fr-FR" sz="1400">
                <a:solidFill>
                  <a:schemeClr val="tx2">
                    <a:lumMod val="75000"/>
                  </a:schemeClr>
                </a:solidFill>
              </a:rPr>
              <a:t> </a:t>
            </a:r>
            <a:r>
              <a:rPr lang="fr-FR" sz="1200">
                <a:solidFill>
                  <a:schemeClr val="tx2">
                    <a:lumMod val="75000"/>
                  </a:schemeClr>
                </a:solidFill>
              </a:rPr>
              <a:t>informatisation et traçabilité </a:t>
            </a:r>
            <a:r>
              <a:rPr lang="fr-FR" sz="1200" dirty="0">
                <a:solidFill>
                  <a:schemeClr val="tx2">
                    <a:lumMod val="75000"/>
                  </a:schemeClr>
                </a:solidFill>
              </a:rPr>
              <a:t>au lit </a:t>
            </a:r>
            <a:r>
              <a:rPr lang="fr-FR" sz="1200">
                <a:solidFill>
                  <a:schemeClr val="tx2">
                    <a:lumMod val="75000"/>
                  </a:schemeClr>
                </a:solidFill>
              </a:rPr>
              <a:t>du patient.</a:t>
            </a:r>
            <a:endParaRPr lang="fr-FR" sz="1200" dirty="0">
              <a:solidFill>
                <a:schemeClr val="tx2">
                  <a:lumMod val="75000"/>
                </a:schemeClr>
              </a:solidFill>
            </a:endParaRPr>
          </a:p>
          <a:p>
            <a:pPr marL="0" indent="0">
              <a:buNone/>
            </a:pPr>
            <a:endParaRPr lang="fr-FR" sz="1400">
              <a:solidFill>
                <a:schemeClr val="tx2">
                  <a:lumMod val="75000"/>
                </a:schemeClr>
              </a:solidFill>
            </a:endParaRPr>
          </a:p>
          <a:p>
            <a:pPr marL="0" indent="0">
              <a:buNone/>
            </a:pPr>
            <a:endParaRPr lang="fr-FR" sz="1400" dirty="0">
              <a:solidFill>
                <a:schemeClr val="tx2">
                  <a:lumMod val="75000"/>
                </a:schemeClr>
              </a:solidFill>
            </a:endParaRPr>
          </a:p>
        </p:txBody>
      </p:sp>
    </p:spTree>
    <p:extLst>
      <p:ext uri="{BB962C8B-B14F-4D97-AF65-F5344CB8AC3E}">
        <p14:creationId xmlns:p14="http://schemas.microsoft.com/office/powerpoint/2010/main" val="2926410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BBA1"/>
        </a:solidFill>
        <a:effectLst/>
      </p:bgPr>
    </p:bg>
    <p:spTree>
      <p:nvGrpSpPr>
        <p:cNvPr id="1" name=""/>
        <p:cNvGrpSpPr/>
        <p:nvPr/>
      </p:nvGrpSpPr>
      <p:grpSpPr>
        <a:xfrm>
          <a:off x="0" y="0"/>
          <a:ext cx="0" cy="0"/>
          <a:chOff x="0" y="0"/>
          <a:chExt cx="0" cy="0"/>
        </a:xfrm>
      </p:grpSpPr>
      <p:sp>
        <p:nvSpPr>
          <p:cNvPr id="8" name="Rectangle 7"/>
          <p:cNvSpPr/>
          <p:nvPr/>
        </p:nvSpPr>
        <p:spPr>
          <a:xfrm>
            <a:off x="179512" y="282882"/>
            <a:ext cx="8784976" cy="4665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Titre 1"/>
          <p:cNvSpPr>
            <a:spLocks noGrp="1"/>
          </p:cNvSpPr>
          <p:nvPr>
            <p:ph type="title"/>
          </p:nvPr>
        </p:nvSpPr>
        <p:spPr>
          <a:xfrm>
            <a:off x="457200" y="267494"/>
            <a:ext cx="8229600" cy="651719"/>
          </a:xfrm>
        </p:spPr>
        <p:txBody>
          <a:bodyPr>
            <a:noAutofit/>
          </a:bodyPr>
          <a:lstStyle/>
          <a:p>
            <a:r>
              <a:rPr lang="fr-FR" sz="3200">
                <a:solidFill>
                  <a:schemeClr val="accent1">
                    <a:lumMod val="50000"/>
                  </a:schemeClr>
                </a:solidFill>
              </a:rPr>
              <a:t>La traçabilité</a:t>
            </a:r>
            <a:endParaRPr lang="fr-FR" sz="3200" dirty="0">
              <a:solidFill>
                <a:schemeClr val="accent1">
                  <a:lumMod val="50000"/>
                </a:schemeClr>
              </a:solidFill>
            </a:endParaRPr>
          </a:p>
        </p:txBody>
      </p:sp>
      <p:sp>
        <p:nvSpPr>
          <p:cNvPr id="3" name="Espace réservé du numéro de diapositive 2"/>
          <p:cNvSpPr>
            <a:spLocks noGrp="1"/>
          </p:cNvSpPr>
          <p:nvPr>
            <p:ph type="sldNum" sz="quarter" idx="12"/>
          </p:nvPr>
        </p:nvSpPr>
        <p:spPr/>
        <p:txBody>
          <a:bodyPr/>
          <a:lstStyle/>
          <a:p>
            <a:fld id="{FA3E2E0A-678F-4012-B539-62B1F17A2C1B}" type="slidenum">
              <a:rPr lang="fr-FR" smtClean="0"/>
              <a:t>9</a:t>
            </a:fld>
            <a:endParaRPr lang="fr-FR"/>
          </a:p>
        </p:txBody>
      </p:sp>
      <p:sp>
        <p:nvSpPr>
          <p:cNvPr id="9" name="ZoneTexte 8"/>
          <p:cNvSpPr txBox="1"/>
          <p:nvPr/>
        </p:nvSpPr>
        <p:spPr>
          <a:xfrm>
            <a:off x="179512" y="33668"/>
            <a:ext cx="8784976" cy="461665"/>
          </a:xfrm>
          <a:prstGeom prst="rect">
            <a:avLst/>
          </a:prstGeom>
          <a:noFill/>
        </p:spPr>
        <p:txBody>
          <a:bodyPr wrap="square" rtlCol="0">
            <a:spAutoFit/>
          </a:bodyPr>
          <a:lstStyle/>
          <a:p>
            <a:pPr algn="ctr"/>
            <a:r>
              <a:rPr lang="fr-FR" sz="1200" b="1" dirty="0">
                <a:solidFill>
                  <a:schemeClr val="bg1"/>
                </a:solidFill>
                <a:latin typeface="Arial" panose="020B0604020202020204" pitchFamily="34" charset="0"/>
                <a:cs typeface="Arial" panose="020B0604020202020204" pitchFamily="34" charset="0"/>
              </a:rPr>
              <a:t>98èmes Journées de l’APHO – Les Sables d’Olonne – 2 &amp; 3 Avril 2026</a:t>
            </a:r>
          </a:p>
          <a:p>
            <a:pPr algn="ctr"/>
            <a:endParaRPr lang="fr-FR" sz="1200" b="1" dirty="0">
              <a:solidFill>
                <a:schemeClr val="bg1"/>
              </a:solidFill>
              <a:latin typeface="Arial" panose="020B0604020202020204" pitchFamily="34" charset="0"/>
              <a:cs typeface="Arial" panose="020B0604020202020204" pitchFamily="34" charset="0"/>
            </a:endParaRPr>
          </a:p>
        </p:txBody>
      </p:sp>
      <p:pic>
        <p:nvPicPr>
          <p:cNvPr id="12" name="Image 11"/>
          <p:cNvPicPr/>
          <p:nvPr/>
        </p:nvPicPr>
        <p:blipFill>
          <a:blip r:embed="rId3" cstate="print">
            <a:extLst>
              <a:ext uri="{28A0092B-C50C-407E-A947-70E740481C1C}">
                <a14:useLocalDpi xmlns:a14="http://schemas.microsoft.com/office/drawing/2010/main" val="0"/>
              </a:ext>
            </a:extLst>
          </a:blip>
          <a:stretch>
            <a:fillRect/>
          </a:stretch>
        </p:blipFill>
        <p:spPr>
          <a:xfrm>
            <a:off x="8003980" y="-15454"/>
            <a:ext cx="971600" cy="282882"/>
          </a:xfrm>
          <a:prstGeom prst="rect">
            <a:avLst/>
          </a:prstGeom>
        </p:spPr>
      </p:pic>
      <p:pic>
        <p:nvPicPr>
          <p:cNvPr id="4" name="Image 3">
            <a:extLst>
              <a:ext uri="{FF2B5EF4-FFF2-40B4-BE49-F238E27FC236}">
                <a16:creationId xmlns:a16="http://schemas.microsoft.com/office/drawing/2014/main" id="{6B62B4C4-B070-4BBE-9601-3DB8FFE79A4A}"/>
              </a:ext>
            </a:extLst>
          </p:cNvPr>
          <p:cNvPicPr>
            <a:picLocks noChangeAspect="1"/>
          </p:cNvPicPr>
          <p:nvPr/>
        </p:nvPicPr>
        <p:blipFill>
          <a:blip r:embed="rId4"/>
          <a:stretch>
            <a:fillRect/>
          </a:stretch>
        </p:blipFill>
        <p:spPr>
          <a:xfrm>
            <a:off x="8246997" y="1001784"/>
            <a:ext cx="663453" cy="576333"/>
          </a:xfrm>
          <a:prstGeom prst="rect">
            <a:avLst/>
          </a:prstGeom>
        </p:spPr>
      </p:pic>
      <p:pic>
        <p:nvPicPr>
          <p:cNvPr id="14" name="Image 13">
            <a:extLst>
              <a:ext uri="{FF2B5EF4-FFF2-40B4-BE49-F238E27FC236}">
                <a16:creationId xmlns:a16="http://schemas.microsoft.com/office/drawing/2014/main" id="{E115DFEF-3EDC-47D3-AFF2-FFB4CA8BB6B1}"/>
              </a:ext>
            </a:extLst>
          </p:cNvPr>
          <p:cNvPicPr>
            <a:picLocks noChangeAspect="1"/>
          </p:cNvPicPr>
          <p:nvPr/>
        </p:nvPicPr>
        <p:blipFill>
          <a:blip r:embed="rId5"/>
          <a:stretch>
            <a:fillRect/>
          </a:stretch>
        </p:blipFill>
        <p:spPr>
          <a:xfrm>
            <a:off x="5657986" y="3037031"/>
            <a:ext cx="2389460" cy="1172309"/>
          </a:xfrm>
          <a:prstGeom prst="rect">
            <a:avLst/>
          </a:prstGeom>
        </p:spPr>
      </p:pic>
      <p:sp>
        <p:nvSpPr>
          <p:cNvPr id="15" name="ZoneTexte 14">
            <a:extLst>
              <a:ext uri="{FF2B5EF4-FFF2-40B4-BE49-F238E27FC236}">
                <a16:creationId xmlns:a16="http://schemas.microsoft.com/office/drawing/2014/main" id="{BDDA9848-59FF-4762-B704-BC2085A83A78}"/>
              </a:ext>
            </a:extLst>
          </p:cNvPr>
          <p:cNvSpPr txBox="1"/>
          <p:nvPr/>
        </p:nvSpPr>
        <p:spPr>
          <a:xfrm>
            <a:off x="5742119" y="4288231"/>
            <a:ext cx="2442407" cy="369332"/>
          </a:xfrm>
          <a:prstGeom prst="rect">
            <a:avLst/>
          </a:prstGeom>
          <a:noFill/>
        </p:spPr>
        <p:txBody>
          <a:bodyPr wrap="square" rtlCol="0">
            <a:spAutoFit/>
          </a:bodyPr>
          <a:lstStyle/>
          <a:p>
            <a:r>
              <a:rPr lang="fr-FR" sz="900">
                <a:solidFill>
                  <a:srgbClr val="C9BBA1"/>
                </a:solidFill>
              </a:rPr>
              <a:t>Source : Base documentaire interne – extraction des événements indésirables (EI)</a:t>
            </a:r>
          </a:p>
        </p:txBody>
      </p:sp>
      <p:pic>
        <p:nvPicPr>
          <p:cNvPr id="17" name="Image 16">
            <a:extLst>
              <a:ext uri="{FF2B5EF4-FFF2-40B4-BE49-F238E27FC236}">
                <a16:creationId xmlns:a16="http://schemas.microsoft.com/office/drawing/2014/main" id="{25423980-40F4-45B7-91AC-770FC66331E2}"/>
              </a:ext>
            </a:extLst>
          </p:cNvPr>
          <p:cNvPicPr>
            <a:picLocks noChangeAspect="1"/>
          </p:cNvPicPr>
          <p:nvPr/>
        </p:nvPicPr>
        <p:blipFill>
          <a:blip r:embed="rId6"/>
          <a:stretch>
            <a:fillRect/>
          </a:stretch>
        </p:blipFill>
        <p:spPr>
          <a:xfrm>
            <a:off x="4932040" y="1853277"/>
            <a:ext cx="2795406" cy="767476"/>
          </a:xfrm>
          <a:prstGeom prst="rect">
            <a:avLst/>
          </a:prstGeom>
        </p:spPr>
      </p:pic>
      <p:sp>
        <p:nvSpPr>
          <p:cNvPr id="10" name="Espace réservé du contenu 2"/>
          <p:cNvSpPr>
            <a:spLocks noGrp="1"/>
          </p:cNvSpPr>
          <p:nvPr>
            <p:ph idx="1"/>
          </p:nvPr>
        </p:nvSpPr>
        <p:spPr>
          <a:xfrm>
            <a:off x="179512" y="1151949"/>
            <a:ext cx="8229600" cy="3394472"/>
          </a:xfrm>
        </p:spPr>
        <p:txBody>
          <a:bodyPr>
            <a:normAutofit/>
          </a:bodyPr>
          <a:lstStyle/>
          <a:p>
            <a:pPr marL="0" indent="0">
              <a:buNone/>
            </a:pPr>
            <a:r>
              <a:rPr lang="fr-FR" sz="1400" b="1" dirty="0">
                <a:solidFill>
                  <a:schemeClr val="tx2">
                    <a:lumMod val="75000"/>
                  </a:schemeClr>
                </a:solidFill>
              </a:rPr>
              <a:t>Avant 2022:</a:t>
            </a:r>
            <a:r>
              <a:rPr lang="fr-FR" sz="1600" b="1" dirty="0">
                <a:solidFill>
                  <a:schemeClr val="tx2">
                    <a:lumMod val="75000"/>
                  </a:schemeClr>
                </a:solidFill>
              </a:rPr>
              <a:t> </a:t>
            </a:r>
            <a:r>
              <a:rPr lang="fr-FR" sz="1200" dirty="0">
                <a:solidFill>
                  <a:schemeClr val="tx2">
                    <a:lumMod val="75000"/>
                  </a:schemeClr>
                </a:solidFill>
              </a:rPr>
              <a:t>services </a:t>
            </a:r>
            <a:r>
              <a:rPr lang="fr-FR" sz="1200">
                <a:solidFill>
                  <a:schemeClr val="tx2">
                    <a:lumMod val="75000"/>
                  </a:schemeClr>
                </a:solidFill>
              </a:rPr>
              <a:t>non informatisés ; </a:t>
            </a:r>
            <a:r>
              <a:rPr lang="fr-FR" sz="1200" dirty="0">
                <a:solidFill>
                  <a:schemeClr val="tx2">
                    <a:lumMod val="75000"/>
                  </a:schemeClr>
                </a:solidFill>
              </a:rPr>
              <a:t>transmission de l’administration par écrit </a:t>
            </a:r>
            <a:r>
              <a:rPr lang="fr-FR" sz="1200">
                <a:solidFill>
                  <a:schemeClr val="tx2">
                    <a:lumMod val="75000"/>
                  </a:schemeClr>
                </a:solidFill>
              </a:rPr>
              <a:t>puis traçabilité a posteriori </a:t>
            </a:r>
            <a:r>
              <a:rPr lang="fr-FR" sz="1200" dirty="0">
                <a:solidFill>
                  <a:schemeClr val="tx2">
                    <a:lumMod val="75000"/>
                  </a:schemeClr>
                </a:solidFill>
              </a:rPr>
              <a:t>dans CHIMIO</a:t>
            </a:r>
            <a:r>
              <a:rPr lang="fr-FR" sz="1200" dirty="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rPr>
              <a:t>®</a:t>
            </a:r>
            <a:r>
              <a:rPr lang="fr-FR" sz="1200" dirty="0">
                <a:solidFill>
                  <a:schemeClr val="tx2">
                    <a:lumMod val="75000"/>
                  </a:schemeClr>
                </a:solidFill>
              </a:rPr>
              <a:t> en fin </a:t>
            </a:r>
            <a:r>
              <a:rPr lang="fr-FR" sz="1200">
                <a:solidFill>
                  <a:schemeClr val="tx2">
                    <a:lumMod val="75000"/>
                  </a:schemeClr>
                </a:solidFill>
              </a:rPr>
              <a:t>de journée.</a:t>
            </a:r>
            <a:endParaRPr lang="fr-FR" sz="1200" dirty="0">
              <a:solidFill>
                <a:schemeClr val="tx2">
                  <a:lumMod val="75000"/>
                </a:schemeClr>
              </a:solidFill>
            </a:endParaRPr>
          </a:p>
          <a:p>
            <a:pPr marL="0" indent="0">
              <a:buNone/>
            </a:pPr>
            <a:endParaRPr lang="fr-FR" sz="1400"/>
          </a:p>
          <a:p>
            <a:pPr marL="0" indent="0">
              <a:buNone/>
            </a:pPr>
            <a:endParaRPr lang="fr-FR" sz="1400" dirty="0"/>
          </a:p>
          <a:p>
            <a:pPr marL="0" indent="0">
              <a:buNone/>
            </a:pPr>
            <a:r>
              <a:rPr lang="fr-FR" sz="1400" b="1" dirty="0">
                <a:solidFill>
                  <a:schemeClr val="tx2">
                    <a:lumMod val="75000"/>
                  </a:schemeClr>
                </a:solidFill>
              </a:rPr>
              <a:t>En 2022</a:t>
            </a:r>
            <a:r>
              <a:rPr lang="fr-FR" sz="1400" b="1">
                <a:solidFill>
                  <a:schemeClr val="tx2">
                    <a:lumMod val="75000"/>
                  </a:schemeClr>
                </a:solidFill>
              </a:rPr>
              <a:t>:</a:t>
            </a:r>
            <a:r>
              <a:rPr lang="fr-FR" sz="1400">
                <a:solidFill>
                  <a:schemeClr val="tx2">
                    <a:lumMod val="75000"/>
                  </a:schemeClr>
                </a:solidFill>
              </a:rPr>
              <a:t> </a:t>
            </a:r>
            <a:r>
              <a:rPr lang="fr-FR" sz="1200">
                <a:solidFill>
                  <a:schemeClr val="tx2">
                    <a:lumMod val="75000"/>
                  </a:schemeClr>
                </a:solidFill>
              </a:rPr>
              <a:t>informatisation et traçabilité </a:t>
            </a:r>
            <a:r>
              <a:rPr lang="fr-FR" sz="1200" dirty="0">
                <a:solidFill>
                  <a:schemeClr val="tx2">
                    <a:lumMod val="75000"/>
                  </a:schemeClr>
                </a:solidFill>
              </a:rPr>
              <a:t>au lit </a:t>
            </a:r>
            <a:r>
              <a:rPr lang="fr-FR" sz="1200">
                <a:solidFill>
                  <a:schemeClr val="tx2">
                    <a:lumMod val="75000"/>
                  </a:schemeClr>
                </a:solidFill>
              </a:rPr>
              <a:t>du patient.</a:t>
            </a:r>
            <a:endParaRPr lang="fr-FR" sz="1200" dirty="0">
              <a:solidFill>
                <a:schemeClr val="tx2">
                  <a:lumMod val="75000"/>
                </a:schemeClr>
              </a:solidFill>
            </a:endParaRPr>
          </a:p>
          <a:p>
            <a:pPr marL="0" indent="0">
              <a:buNone/>
            </a:pPr>
            <a:endParaRPr lang="fr-FR" sz="1400">
              <a:solidFill>
                <a:schemeClr val="tx2">
                  <a:lumMod val="75000"/>
                </a:schemeClr>
              </a:solidFill>
            </a:endParaRPr>
          </a:p>
          <a:p>
            <a:pPr marL="0" indent="0">
              <a:buNone/>
            </a:pPr>
            <a:endParaRPr lang="fr-FR" sz="1400" dirty="0">
              <a:solidFill>
                <a:schemeClr val="tx2">
                  <a:lumMod val="75000"/>
                </a:schemeClr>
              </a:solidFill>
            </a:endParaRPr>
          </a:p>
          <a:p>
            <a:pPr marL="0" indent="0">
              <a:buNone/>
            </a:pPr>
            <a:r>
              <a:rPr lang="fr-FR" sz="1400" b="1" dirty="0">
                <a:solidFill>
                  <a:schemeClr val="tx2">
                    <a:lumMod val="75000"/>
                  </a:schemeClr>
                </a:solidFill>
              </a:rPr>
              <a:t>Analyse des EI et non-conformités</a:t>
            </a:r>
            <a:r>
              <a:rPr lang="fr-FR" sz="1400" dirty="0">
                <a:solidFill>
                  <a:schemeClr val="tx2">
                    <a:lumMod val="75000"/>
                  </a:schemeClr>
                </a:solidFill>
              </a:rPr>
              <a:t>: </a:t>
            </a:r>
          </a:p>
          <a:p>
            <a:pPr marL="685800" lvl="1">
              <a:buFont typeface="Wingdings" panose="05000000000000000000" pitchFamily="2" charset="2"/>
              <a:buChar char="v"/>
            </a:pPr>
            <a:r>
              <a:rPr lang="fr-FR" sz="1200" dirty="0">
                <a:solidFill>
                  <a:schemeClr val="tx2">
                    <a:lumMod val="75000"/>
                  </a:schemeClr>
                </a:solidFill>
              </a:rPr>
              <a:t>Erreurs de </a:t>
            </a:r>
            <a:r>
              <a:rPr lang="fr-FR" sz="1200" b="1" dirty="0">
                <a:solidFill>
                  <a:schemeClr val="tx2">
                    <a:lumMod val="75000"/>
                  </a:schemeClr>
                </a:solidFill>
              </a:rPr>
              <a:t>dispensation</a:t>
            </a:r>
            <a:r>
              <a:rPr lang="fr-FR" sz="1200" dirty="0">
                <a:solidFill>
                  <a:schemeClr val="tx2">
                    <a:lumMod val="75000"/>
                  </a:schemeClr>
                </a:solidFill>
              </a:rPr>
              <a:t> / défaut de </a:t>
            </a:r>
            <a:r>
              <a:rPr lang="fr-FR" sz="1200" b="1" dirty="0">
                <a:solidFill>
                  <a:schemeClr val="tx2">
                    <a:lumMod val="75000"/>
                  </a:schemeClr>
                </a:solidFill>
              </a:rPr>
              <a:t>localisation</a:t>
            </a:r>
            <a:r>
              <a:rPr lang="fr-FR" sz="1200" dirty="0">
                <a:solidFill>
                  <a:schemeClr val="tx2">
                    <a:lumMod val="75000"/>
                  </a:schemeClr>
                </a:solidFill>
              </a:rPr>
              <a:t> des préparations</a:t>
            </a:r>
          </a:p>
          <a:p>
            <a:pPr marL="685800" lvl="1">
              <a:buFont typeface="Wingdings" panose="05000000000000000000" pitchFamily="2" charset="2"/>
              <a:buChar char="v"/>
            </a:pPr>
            <a:r>
              <a:rPr lang="fr-FR" sz="1200" dirty="0">
                <a:solidFill>
                  <a:schemeClr val="tx2">
                    <a:lumMod val="75000"/>
                  </a:schemeClr>
                </a:solidFill>
              </a:rPr>
              <a:t>Erreur de </a:t>
            </a:r>
            <a:r>
              <a:rPr lang="fr-FR" sz="1200" b="1" dirty="0">
                <a:solidFill>
                  <a:schemeClr val="tx2">
                    <a:lumMod val="75000"/>
                  </a:schemeClr>
                </a:solidFill>
              </a:rPr>
              <a:t>livraison</a:t>
            </a:r>
            <a:r>
              <a:rPr lang="fr-FR" sz="1200" dirty="0">
                <a:solidFill>
                  <a:schemeClr val="tx2">
                    <a:lumMod val="75000"/>
                  </a:schemeClr>
                </a:solidFill>
              </a:rPr>
              <a:t> sur un site extérieur </a:t>
            </a:r>
          </a:p>
          <a:p>
            <a:pPr marL="685800" lvl="1">
              <a:buFont typeface="Wingdings" panose="05000000000000000000" pitchFamily="2" charset="2"/>
              <a:buChar char="v"/>
            </a:pPr>
            <a:r>
              <a:rPr lang="fr-FR" sz="1200" dirty="0">
                <a:solidFill>
                  <a:schemeClr val="tx2">
                    <a:lumMod val="75000"/>
                  </a:schemeClr>
                </a:solidFill>
              </a:rPr>
              <a:t>Erreurs </a:t>
            </a:r>
            <a:r>
              <a:rPr lang="fr-FR" sz="1200" b="1" dirty="0">
                <a:solidFill>
                  <a:schemeClr val="tx2">
                    <a:lumMod val="75000"/>
                  </a:schemeClr>
                </a:solidFill>
              </a:rPr>
              <a:t>d’administration</a:t>
            </a:r>
          </a:p>
          <a:p>
            <a:pPr marL="685800" lvl="1">
              <a:buFont typeface="Wingdings" panose="05000000000000000000" pitchFamily="2" charset="2"/>
              <a:buChar char="v"/>
            </a:pPr>
            <a:r>
              <a:rPr lang="fr-FR" sz="1200" dirty="0">
                <a:solidFill>
                  <a:schemeClr val="tx2">
                    <a:lumMod val="75000"/>
                  </a:schemeClr>
                </a:solidFill>
              </a:rPr>
              <a:t>Plaintes des </a:t>
            </a:r>
            <a:r>
              <a:rPr lang="fr-FR" sz="1200">
                <a:solidFill>
                  <a:schemeClr val="tx2">
                    <a:lumMod val="75000"/>
                  </a:schemeClr>
                </a:solidFill>
              </a:rPr>
              <a:t>services concernant </a:t>
            </a:r>
            <a:r>
              <a:rPr lang="fr-FR" sz="1200" dirty="0">
                <a:solidFill>
                  <a:schemeClr val="tx2">
                    <a:lumMod val="75000"/>
                  </a:schemeClr>
                </a:solidFill>
              </a:rPr>
              <a:t>la </a:t>
            </a:r>
            <a:r>
              <a:rPr lang="fr-FR" sz="1200" b="1" dirty="0">
                <a:solidFill>
                  <a:schemeClr val="tx2">
                    <a:lumMod val="75000"/>
                  </a:schemeClr>
                </a:solidFill>
              </a:rPr>
              <a:t>visibilité</a:t>
            </a:r>
            <a:r>
              <a:rPr lang="fr-FR" sz="1200" dirty="0">
                <a:solidFill>
                  <a:schemeClr val="tx2">
                    <a:lumMod val="75000"/>
                  </a:schemeClr>
                </a:solidFill>
              </a:rPr>
              <a:t> de l’état d’avancement</a:t>
            </a:r>
            <a:endParaRPr lang="fr-FR" sz="1200" dirty="0"/>
          </a:p>
        </p:txBody>
      </p:sp>
      <p:grpSp>
        <p:nvGrpSpPr>
          <p:cNvPr id="13" name="Groupe 12">
            <a:extLst>
              <a:ext uri="{FF2B5EF4-FFF2-40B4-BE49-F238E27FC236}">
                <a16:creationId xmlns:a16="http://schemas.microsoft.com/office/drawing/2014/main" id="{6D132B9B-BFCF-4D0B-8E92-C8F3A9761882}"/>
              </a:ext>
            </a:extLst>
          </p:cNvPr>
          <p:cNvGrpSpPr/>
          <p:nvPr/>
        </p:nvGrpSpPr>
        <p:grpSpPr>
          <a:xfrm>
            <a:off x="361953" y="4855279"/>
            <a:ext cx="7864614" cy="207785"/>
            <a:chOff x="361953" y="4855279"/>
            <a:chExt cx="7864614" cy="207785"/>
          </a:xfrm>
        </p:grpSpPr>
        <p:sp>
          <p:nvSpPr>
            <p:cNvPr id="16" name="Flèche : chevron 15">
              <a:extLst>
                <a:ext uri="{FF2B5EF4-FFF2-40B4-BE49-F238E27FC236}">
                  <a16:creationId xmlns:a16="http://schemas.microsoft.com/office/drawing/2014/main" id="{6AC7E0FA-B675-4739-8B25-93D719C9C6B7}"/>
                </a:ext>
              </a:extLst>
            </p:cNvPr>
            <p:cNvSpPr/>
            <p:nvPr/>
          </p:nvSpPr>
          <p:spPr>
            <a:xfrm>
              <a:off x="361953" y="4860042"/>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a:solidFill>
                    <a:srgbClr val="17375E"/>
                  </a:solidFill>
                </a:rPr>
                <a:t>Contexte</a:t>
              </a:r>
            </a:p>
          </p:txBody>
        </p:sp>
        <p:sp>
          <p:nvSpPr>
            <p:cNvPr id="18" name="Flèche : chevron 17">
              <a:extLst>
                <a:ext uri="{FF2B5EF4-FFF2-40B4-BE49-F238E27FC236}">
                  <a16:creationId xmlns:a16="http://schemas.microsoft.com/office/drawing/2014/main" id="{6B3594DC-8EF6-423A-8B5D-E094B91B9FAB}"/>
                </a:ext>
              </a:extLst>
            </p:cNvPr>
            <p:cNvSpPr/>
            <p:nvPr/>
          </p:nvSpPr>
          <p:spPr>
            <a:xfrm>
              <a:off x="2339752" y="4863737"/>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Présentation de la RFID</a:t>
              </a:r>
            </a:p>
          </p:txBody>
        </p:sp>
        <p:sp>
          <p:nvSpPr>
            <p:cNvPr id="19" name="Flèche : chevron 18">
              <a:extLst>
                <a:ext uri="{FF2B5EF4-FFF2-40B4-BE49-F238E27FC236}">
                  <a16:creationId xmlns:a16="http://schemas.microsoft.com/office/drawing/2014/main" id="{0984F2EF-A83A-453D-B068-37BA2099B896}"/>
                </a:ext>
              </a:extLst>
            </p:cNvPr>
            <p:cNvSpPr/>
            <p:nvPr/>
          </p:nvSpPr>
          <p:spPr>
            <a:xfrm>
              <a:off x="4355976" y="4858554"/>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Mise en œuvre du projet</a:t>
              </a:r>
            </a:p>
          </p:txBody>
        </p:sp>
        <p:sp>
          <p:nvSpPr>
            <p:cNvPr id="20" name="Flèche : chevron 19">
              <a:extLst>
                <a:ext uri="{FF2B5EF4-FFF2-40B4-BE49-F238E27FC236}">
                  <a16:creationId xmlns:a16="http://schemas.microsoft.com/office/drawing/2014/main" id="{E0C1E10B-6B32-440A-8BA8-323B9BE80AE2}"/>
                </a:ext>
              </a:extLst>
            </p:cNvPr>
            <p:cNvSpPr/>
            <p:nvPr/>
          </p:nvSpPr>
          <p:spPr>
            <a:xfrm>
              <a:off x="6426367" y="4855279"/>
              <a:ext cx="1800200" cy="199327"/>
            </a:xfrm>
            <a:prstGeom prst="chevron">
              <a:avLst/>
            </a:prstGeom>
            <a:solidFill>
              <a:srgbClr val="C9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solidFill>
                    <a:schemeClr val="bg1">
                      <a:lumMod val="50000"/>
                    </a:schemeClr>
                  </a:solidFill>
                </a:rPr>
                <a:t>Limites et perspectives</a:t>
              </a:r>
            </a:p>
          </p:txBody>
        </p:sp>
      </p:grpSp>
    </p:spTree>
    <p:extLst>
      <p:ext uri="{BB962C8B-B14F-4D97-AF65-F5344CB8AC3E}">
        <p14:creationId xmlns:p14="http://schemas.microsoft.com/office/powerpoint/2010/main" val="34630918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3393</TotalTime>
  <Words>7057</Words>
  <Application>Microsoft Office PowerPoint</Application>
  <PresentationFormat>Affichage à l'écran (16:9)</PresentationFormat>
  <Paragraphs>1238</Paragraphs>
  <Slides>48</Slides>
  <Notes>48</Notes>
  <HiddenSlides>0</HiddenSlides>
  <MMClips>4</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48</vt:i4>
      </vt:variant>
    </vt:vector>
  </HeadingPairs>
  <TitlesOfParts>
    <vt:vector size="57" baseType="lpstr">
      <vt:lpstr>Arial</vt:lpstr>
      <vt:lpstr>Arial MT</vt:lpstr>
      <vt:lpstr>Calibri</vt:lpstr>
      <vt:lpstr>pplxSansMono</vt:lpstr>
      <vt:lpstr>pplxSerif</vt:lpstr>
      <vt:lpstr>Times New Roman</vt:lpstr>
      <vt:lpstr>Verdana</vt:lpstr>
      <vt:lpstr>Wingdings</vt:lpstr>
      <vt:lpstr>Thème Office</vt:lpstr>
      <vt:lpstr>Présentation PowerPoint</vt:lpstr>
      <vt:lpstr>Présentation PowerPoint</vt:lpstr>
      <vt:lpstr>L’unité</vt:lpstr>
      <vt:lpstr>Présentation PowerPoint</vt:lpstr>
      <vt:lpstr>L’activité</vt:lpstr>
      <vt:lpstr>Présentation PowerPoint</vt:lpstr>
      <vt:lpstr>La traçabilité</vt:lpstr>
      <vt:lpstr>La traçabilité</vt:lpstr>
      <vt:lpstr>La traçabilité</vt:lpstr>
      <vt:lpstr>Pourquoi mettre en place la traçabilité par RFID?</vt:lpstr>
      <vt:lpstr>Pourquoi mettre en place la traçabilité par RFID?</vt:lpstr>
      <vt:lpstr>Pourquoi mettre en place la traçabilité par RFID?</vt:lpstr>
      <vt:lpstr>Fonctionnement de la RFID</vt:lpstr>
      <vt:lpstr>Fonctionnement de la RFID</vt:lpstr>
      <vt:lpstr>Fonctionnement de la RFID</vt:lpstr>
      <vt:lpstr>Fonctionnement de la RFID</vt:lpstr>
      <vt:lpstr>Fonctionnement de la RFID</vt:lpstr>
      <vt:lpstr>Fonctionnement de la RFID</vt:lpstr>
      <vt:lpstr>Fonctionnement de la RFID</vt:lpstr>
      <vt:lpstr>Fonctionnement de la RFID</vt:lpstr>
      <vt:lpstr>Fonctionnement de la RFID</vt:lpstr>
      <vt:lpstr>Fonctionnement de la RFID</vt:lpstr>
      <vt:lpstr>Fonctionnement de la RFID</vt:lpstr>
      <vt:lpstr>RFID et sites extérieurs</vt:lpstr>
      <vt:lpstr>Etape préliminaire</vt:lpstr>
      <vt:lpstr>Etape préliminaire</vt:lpstr>
      <vt:lpstr>Etape préliminaire</vt:lpstr>
      <vt:lpstr>Mise en œuvre du projet</vt:lpstr>
      <vt:lpstr>Mise en œuvre du projet</vt:lpstr>
      <vt:lpstr>Mise en œuvre du projet</vt:lpstr>
      <vt:lpstr>Mise en œuvre du projet</vt:lpstr>
      <vt:lpstr>Mise en œuvre du projet</vt:lpstr>
      <vt:lpstr>Mise en œuvre du projet</vt:lpstr>
      <vt:lpstr>Mise en œuvre du projet</vt:lpstr>
      <vt:lpstr>Mise en œuvre du projet</vt:lpstr>
      <vt:lpstr>Mise en œuvre du projet</vt:lpstr>
      <vt:lpstr>Mise en œuvre du projet</vt:lpstr>
      <vt:lpstr>Mise en œuvre du projet</vt:lpstr>
      <vt:lpstr>Mise en œuvre du projet</vt:lpstr>
      <vt:lpstr>Mise en œuvre du projet</vt:lpstr>
      <vt:lpstr>Analyse de causes</vt:lpstr>
      <vt:lpstr>Situation actuelle</vt:lpstr>
      <vt:lpstr>Situation actuelle</vt:lpstr>
      <vt:lpstr>Situation actuelle</vt:lpstr>
      <vt:lpstr>Bilan et perspectives</vt:lpstr>
      <vt:lpstr>Bilan et perspectives</vt:lpstr>
      <vt:lpstr>Bilan et perspectives</vt:lpstr>
      <vt:lpstr>Merci pour votre attention</vt:lpstr>
    </vt:vector>
  </TitlesOfParts>
  <Company>CHU-RENNES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Marion MERCEROLLE</dc:creator>
  <cp:lastModifiedBy>ANDRIEU Amélie</cp:lastModifiedBy>
  <cp:revision>193</cp:revision>
  <dcterms:created xsi:type="dcterms:W3CDTF">2020-01-30T14:19:40Z</dcterms:created>
  <dcterms:modified xsi:type="dcterms:W3CDTF">2026-03-20T13:38:38Z</dcterms:modified>
</cp:coreProperties>
</file>