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handoutMasterIdLst>
    <p:handoutMasterId r:id="rId38"/>
  </p:handoutMasterIdLst>
  <p:sldIdLst>
    <p:sldId id="263" r:id="rId3"/>
    <p:sldId id="266" r:id="rId4"/>
    <p:sldId id="283" r:id="rId5"/>
    <p:sldId id="281" r:id="rId6"/>
    <p:sldId id="282" r:id="rId7"/>
    <p:sldId id="269" r:id="rId8"/>
    <p:sldId id="271" r:id="rId9"/>
    <p:sldId id="273" r:id="rId10"/>
    <p:sldId id="274" r:id="rId11"/>
    <p:sldId id="275" r:id="rId12"/>
    <p:sldId id="276" r:id="rId13"/>
    <p:sldId id="284" r:id="rId14"/>
    <p:sldId id="323" r:id="rId15"/>
    <p:sldId id="280" r:id="rId16"/>
    <p:sldId id="286" r:id="rId17"/>
    <p:sldId id="299" r:id="rId18"/>
    <p:sldId id="291" r:id="rId19"/>
    <p:sldId id="322" r:id="rId20"/>
    <p:sldId id="288" r:id="rId21"/>
    <p:sldId id="290" r:id="rId22"/>
    <p:sldId id="301" r:id="rId23"/>
    <p:sldId id="317" r:id="rId24"/>
    <p:sldId id="302" r:id="rId25"/>
    <p:sldId id="304" r:id="rId26"/>
    <p:sldId id="289" r:id="rId27"/>
    <p:sldId id="307" r:id="rId28"/>
    <p:sldId id="309" r:id="rId29"/>
    <p:sldId id="313" r:id="rId30"/>
    <p:sldId id="303" r:id="rId31"/>
    <p:sldId id="316" r:id="rId32"/>
    <p:sldId id="320" r:id="rId33"/>
    <p:sldId id="314" r:id="rId34"/>
    <p:sldId id="321" r:id="rId35"/>
    <p:sldId id="319" r:id="rId36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BF4029D4-E36B-40CC-AE4F-FB76C8784944}">
          <p14:sldIdLst>
            <p14:sldId id="263"/>
            <p14:sldId id="266"/>
            <p14:sldId id="283"/>
            <p14:sldId id="281"/>
            <p14:sldId id="282"/>
            <p14:sldId id="269"/>
            <p14:sldId id="271"/>
            <p14:sldId id="273"/>
            <p14:sldId id="274"/>
            <p14:sldId id="275"/>
            <p14:sldId id="276"/>
            <p14:sldId id="284"/>
            <p14:sldId id="323"/>
            <p14:sldId id="280"/>
            <p14:sldId id="286"/>
            <p14:sldId id="299"/>
            <p14:sldId id="291"/>
            <p14:sldId id="322"/>
            <p14:sldId id="288"/>
            <p14:sldId id="290"/>
            <p14:sldId id="301"/>
            <p14:sldId id="317"/>
            <p14:sldId id="302"/>
            <p14:sldId id="304"/>
            <p14:sldId id="289"/>
            <p14:sldId id="307"/>
            <p14:sldId id="309"/>
            <p14:sldId id="313"/>
            <p14:sldId id="303"/>
            <p14:sldId id="316"/>
            <p14:sldId id="320"/>
            <p14:sldId id="314"/>
            <p14:sldId id="321"/>
            <p14:sldId id="319"/>
          </p14:sldIdLst>
        </p14:section>
        <p14:section name="Section sans titre" id="{4B6E66E4-73AC-42AC-9C75-278A63A9D5F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30B"/>
    <a:srgbClr val="2BC70C"/>
    <a:srgbClr val="FEFDFE"/>
    <a:srgbClr val="FF7E92"/>
    <a:srgbClr val="FCA964"/>
    <a:srgbClr val="F0F0F0"/>
    <a:srgbClr val="CACACA"/>
    <a:srgbClr val="F9F8F8"/>
    <a:srgbClr val="E9EAE9"/>
    <a:srgbClr val="F9F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2BF379-8EFA-5E14-48EF-17549468BEC5}" v="1" dt="2026-03-27T08:19:25.532"/>
    <p1510:client id="{36063390-00BB-45F4-372D-CF5BAF68B3B5}" v="14" dt="2026-03-26T16:04:43.462"/>
    <p1510:client id="{6E2BD936-EA90-8A31-DB88-C5139EF2FF75}" v="80" dt="2026-03-26T15:58:57.825"/>
    <p1510:client id="{8B4D78CD-0A77-6AAF-4EF4-6369F90CF53C}" v="62" dt="2026-03-27T09:47:22.293"/>
    <p1510:client id="{B6A38FD5-89AD-6699-7F47-04A2D0806EF1}" v="42" dt="2026-03-27T15:51:09.969"/>
    <p1510:client id="{C761EFC8-C406-E7BF-DF2C-A793AE57F191}" v="1" dt="2026-03-27T15:44:14.5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E2A25-15C8-418B-98EC-A2E3D672DE37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66E12EF-174B-4EA1-8C35-1E907F1C5F29}">
      <dgm:prSet phldrT="[Text]" phldr="0"/>
      <dgm:spPr/>
      <dgm:t>
        <a:bodyPr/>
        <a:lstStyle/>
        <a:p>
          <a:pPr rtl="0"/>
          <a:r>
            <a:rPr lang="fr-FR">
              <a:latin typeface="Calibri"/>
            </a:rPr>
            <a:t>IMPACT ORGANISATIONNEL</a:t>
          </a:r>
          <a:endParaRPr lang="fr-FR"/>
        </a:p>
      </dgm:t>
    </dgm:pt>
    <dgm:pt modelId="{731EE572-EE03-4900-9547-1EC0790A1E76}" type="parTrans" cxnId="{4F3988B3-0B22-424D-8C73-1F0CAB734525}">
      <dgm:prSet/>
      <dgm:spPr/>
      <dgm:t>
        <a:bodyPr/>
        <a:lstStyle/>
        <a:p>
          <a:endParaRPr lang="en-US"/>
        </a:p>
      </dgm:t>
    </dgm:pt>
    <dgm:pt modelId="{5CAB3356-0958-40B4-BD44-F21EA1C10ADE}" type="sibTrans" cxnId="{4F3988B3-0B22-424D-8C73-1F0CAB734525}">
      <dgm:prSet/>
      <dgm:spPr/>
      <dgm:t>
        <a:bodyPr/>
        <a:lstStyle/>
        <a:p>
          <a:endParaRPr lang="en-US"/>
        </a:p>
      </dgm:t>
    </dgm:pt>
    <dgm:pt modelId="{8A36C8A6-530D-4BD4-B542-BC976EA16DF3}">
      <dgm:prSet phldrT="[Text]" phldr="0"/>
      <dgm:spPr/>
      <dgm:t>
        <a:bodyPr/>
        <a:lstStyle/>
        <a:p>
          <a:pPr rtl="0"/>
          <a:r>
            <a:rPr lang="fr-FR">
              <a:latin typeface="Calibri"/>
            </a:rPr>
            <a:t> </a:t>
          </a:r>
          <a:r>
            <a:rPr lang="fr-FR" sz="1100">
              <a:latin typeface="Calibri"/>
            </a:rPr>
            <a:t>Chronophage</a:t>
          </a:r>
          <a:endParaRPr lang="fr-FR">
            <a:latin typeface="Calibri"/>
          </a:endParaRPr>
        </a:p>
      </dgm:t>
    </dgm:pt>
    <dgm:pt modelId="{54D007B9-7B11-42C8-AFEA-76D6464E7307}" type="parTrans" cxnId="{5A0F405D-CE43-421D-AB38-3DCB8D216187}">
      <dgm:prSet/>
      <dgm:spPr/>
      <dgm:t>
        <a:bodyPr/>
        <a:lstStyle/>
        <a:p>
          <a:endParaRPr lang="en-US"/>
        </a:p>
      </dgm:t>
    </dgm:pt>
    <dgm:pt modelId="{0F33E1F9-C3A3-45A2-B891-E3146DCB76D0}" type="sibTrans" cxnId="{5A0F405D-CE43-421D-AB38-3DCB8D216187}">
      <dgm:prSet/>
      <dgm:spPr/>
      <dgm:t>
        <a:bodyPr/>
        <a:lstStyle/>
        <a:p>
          <a:endParaRPr lang="en-US"/>
        </a:p>
      </dgm:t>
    </dgm:pt>
    <dgm:pt modelId="{3BD34AD1-19E9-4EFF-8583-37F35980BEC3}">
      <dgm:prSet phldr="0"/>
      <dgm:spPr/>
      <dgm:t>
        <a:bodyPr/>
        <a:lstStyle/>
        <a:p>
          <a:pPr rtl="0"/>
          <a:r>
            <a:rPr lang="fr-FR">
              <a:latin typeface="Calibri"/>
            </a:rPr>
            <a:t>CAPACITE DE CONTINUITE D'ACTIVITE EN DEGRADE : </a:t>
          </a:r>
        </a:p>
      </dgm:t>
    </dgm:pt>
    <dgm:pt modelId="{B3831176-04BD-4BBB-9B9F-0CFC5227F395}" type="parTrans" cxnId="{B666A3C2-E55C-4095-8CE2-97FE025D89BC}">
      <dgm:prSet/>
      <dgm:spPr/>
    </dgm:pt>
    <dgm:pt modelId="{A73A7CEE-F45F-457E-B4DD-5AE56696F4BC}" type="sibTrans" cxnId="{B666A3C2-E55C-4095-8CE2-97FE025D89BC}">
      <dgm:prSet/>
      <dgm:spPr/>
    </dgm:pt>
    <dgm:pt modelId="{92BC4BA2-992E-4056-8B92-2334205CA2EF}">
      <dgm:prSet phldr="0"/>
      <dgm:spPr/>
      <dgm:t>
        <a:bodyPr/>
        <a:lstStyle/>
        <a:p>
          <a:pPr rtl="0"/>
          <a:r>
            <a:rPr lang="fr-FR">
              <a:latin typeface="Calibri"/>
            </a:rPr>
            <a:t> Simulation non représentative : période creuse</a:t>
          </a:r>
        </a:p>
      </dgm:t>
    </dgm:pt>
    <dgm:pt modelId="{0ECE703A-6330-404D-8699-E0F710A5116E}" type="parTrans" cxnId="{68A1B5E9-6137-40D2-A654-A08A60D032DD}">
      <dgm:prSet/>
      <dgm:spPr/>
    </dgm:pt>
    <dgm:pt modelId="{CB725352-42E2-41F2-8F93-6090DFC99E09}" type="sibTrans" cxnId="{68A1B5E9-6137-40D2-A654-A08A60D032DD}">
      <dgm:prSet/>
      <dgm:spPr/>
    </dgm:pt>
    <dgm:pt modelId="{3461A659-B52E-4BDC-B6BE-352240556EE1}">
      <dgm:prSet phldr="0"/>
      <dgm:spPr/>
      <dgm:t>
        <a:bodyPr/>
        <a:lstStyle/>
        <a:p>
          <a:pPr rtl="0"/>
          <a:r>
            <a:rPr lang="fr-FR">
              <a:latin typeface="Calibri"/>
            </a:rPr>
            <a:t> SECURISATION DE LA TRACABILITE : </a:t>
          </a:r>
        </a:p>
      </dgm:t>
    </dgm:pt>
    <dgm:pt modelId="{69544390-52A6-4E0E-80E1-82234D20333D}" type="parTrans" cxnId="{7CF0B1B2-6C4F-42D8-9A95-C8651054B4DD}">
      <dgm:prSet/>
      <dgm:spPr/>
    </dgm:pt>
    <dgm:pt modelId="{CFBB0BD1-F446-49ED-ADAC-5B3A9C77E166}" type="sibTrans" cxnId="{7CF0B1B2-6C4F-42D8-9A95-C8651054B4DD}">
      <dgm:prSet/>
      <dgm:spPr/>
    </dgm:pt>
    <dgm:pt modelId="{1CDBF9A5-1E95-44BF-86E8-5F0939CF36F2}">
      <dgm:prSet phldr="0"/>
      <dgm:spPr/>
      <dgm:t>
        <a:bodyPr/>
        <a:lstStyle/>
        <a:p>
          <a:pPr rtl="0"/>
          <a:r>
            <a:rPr lang="fr-FR">
              <a:latin typeface="Calibri"/>
            </a:rPr>
            <a:t> Erreurs de traçabilités po</a:t>
          </a:r>
          <a:r>
            <a:rPr lang="fr-FR">
              <a:solidFill>
                <a:schemeClr val="tx1"/>
              </a:solidFill>
              <a:latin typeface="Calibri"/>
            </a:rPr>
            <a:t>ssibles</a:t>
          </a:r>
        </a:p>
      </dgm:t>
    </dgm:pt>
    <dgm:pt modelId="{0C74D72D-5F60-482C-934B-3E28F705AEE2}" type="parTrans" cxnId="{E11FC8C7-9900-420C-9088-A6DE15D9CD9C}">
      <dgm:prSet/>
      <dgm:spPr/>
    </dgm:pt>
    <dgm:pt modelId="{A0E2B12D-EE31-4779-A292-248A59119882}" type="sibTrans" cxnId="{E11FC8C7-9900-420C-9088-A6DE15D9CD9C}">
      <dgm:prSet/>
      <dgm:spPr/>
    </dgm:pt>
    <dgm:pt modelId="{CF6DA7A8-9A15-405D-9E34-B8D07B474C2B}">
      <dgm:prSet phldr="0"/>
      <dgm:spPr/>
      <dgm:t>
        <a:bodyPr/>
        <a:lstStyle/>
        <a:p>
          <a:pPr rtl="0"/>
          <a:r>
            <a:rPr lang="fr-FR">
              <a:latin typeface="Calibri"/>
            </a:rPr>
            <a:t>IMPACT SUR SERVICE CLIENT</a:t>
          </a:r>
        </a:p>
      </dgm:t>
    </dgm:pt>
    <dgm:pt modelId="{304E1438-0666-461C-81D4-339DE7750C6D}" type="parTrans" cxnId="{E22EF43E-548B-452B-A791-EC9BAA831820}">
      <dgm:prSet/>
      <dgm:spPr/>
    </dgm:pt>
    <dgm:pt modelId="{94B73343-E3B7-4A0F-8185-FC8F412746CB}" type="sibTrans" cxnId="{E22EF43E-548B-452B-A791-EC9BAA831820}">
      <dgm:prSet/>
      <dgm:spPr/>
    </dgm:pt>
    <dgm:pt modelId="{7ECBEF3F-2FE2-4BAA-9A15-C9444517E1C9}">
      <dgm:prSet phldr="0"/>
      <dgm:spPr/>
      <dgm:t>
        <a:bodyPr/>
        <a:lstStyle/>
        <a:p>
          <a:pPr rtl="0"/>
          <a:r>
            <a:rPr lang="fr-FR" sz="1800">
              <a:latin typeface="Calibri"/>
            </a:rPr>
            <a:t> Délai de rendu augmenté.</a:t>
          </a:r>
        </a:p>
      </dgm:t>
    </dgm:pt>
    <dgm:pt modelId="{7FE9B343-AF9B-4EE7-B686-FEE04881893F}" type="parTrans" cxnId="{4EEA7095-6EBA-472C-8FD6-666C5BA3E0B0}">
      <dgm:prSet/>
      <dgm:spPr/>
    </dgm:pt>
    <dgm:pt modelId="{38DB6EB8-9689-41F5-A65D-F5E4703059B6}" type="sibTrans" cxnId="{4EEA7095-6EBA-472C-8FD6-666C5BA3E0B0}">
      <dgm:prSet/>
      <dgm:spPr/>
    </dgm:pt>
    <dgm:pt modelId="{96098B41-B57E-46A1-9A7B-B2B81F6CCAA7}">
      <dgm:prSet phldr="0"/>
      <dgm:spPr/>
      <dgm:t>
        <a:bodyPr/>
        <a:lstStyle/>
        <a:p>
          <a:pPr rtl="0"/>
          <a:r>
            <a:rPr lang="fr-FR">
              <a:latin typeface="Calibri"/>
            </a:rPr>
            <a:t> Formation des agents de stérilisation : nouvelles arrivées, rotation des équipes</a:t>
          </a:r>
        </a:p>
      </dgm:t>
    </dgm:pt>
    <dgm:pt modelId="{57EDFBFB-9E46-4532-A241-22746A824041}" type="parTrans" cxnId="{2A6609C3-1BF2-4E09-93A4-CFE81A7FAC4F}">
      <dgm:prSet/>
      <dgm:spPr/>
    </dgm:pt>
    <dgm:pt modelId="{CFE0EFDE-11BD-4115-9A12-5707BBAEFD3C}" type="sibTrans" cxnId="{2A6609C3-1BF2-4E09-93A4-CFE81A7FAC4F}">
      <dgm:prSet/>
      <dgm:spPr/>
    </dgm:pt>
    <dgm:pt modelId="{1D4E10D3-FE7A-42ED-9DA5-B651F6486DE9}">
      <dgm:prSet phldr="0"/>
      <dgm:spPr/>
      <dgm:t>
        <a:bodyPr/>
        <a:lstStyle/>
        <a:p>
          <a:pPr rtl="0"/>
          <a:r>
            <a:rPr lang="fr-FR" sz="1800">
              <a:latin typeface="Calibri"/>
            </a:rPr>
            <a:t> Report ou annulation d'intervention.</a:t>
          </a:r>
        </a:p>
      </dgm:t>
    </dgm:pt>
    <dgm:pt modelId="{89D217AF-C619-47CC-AA2B-3AD54A461E80}" type="parTrans" cxnId="{28852A56-0114-4608-8AC7-AED33A646E97}">
      <dgm:prSet/>
      <dgm:spPr/>
    </dgm:pt>
    <dgm:pt modelId="{A737769C-C628-42FA-85B0-9178C4F13D28}" type="sibTrans" cxnId="{28852A56-0114-4608-8AC7-AED33A646E97}">
      <dgm:prSet/>
      <dgm:spPr/>
    </dgm:pt>
    <dgm:pt modelId="{368EBDA9-CD18-48E3-921C-80910AE9D4AD}">
      <dgm:prSet phldr="0"/>
      <dgm:spPr/>
      <dgm:t>
        <a:bodyPr/>
        <a:lstStyle/>
        <a:p>
          <a:pPr rtl="0"/>
          <a:r>
            <a:rPr lang="fr-FR" sz="1800">
              <a:latin typeface="Calibri"/>
            </a:rPr>
            <a:t> Priorisation des services critiques (BO vs services de consultation).</a:t>
          </a:r>
        </a:p>
      </dgm:t>
    </dgm:pt>
    <dgm:pt modelId="{50E9D56E-2FC3-4B2D-8697-D6F89025096A}" type="parTrans" cxnId="{5696FAD0-45BB-4D95-B976-862859FCE17E}">
      <dgm:prSet/>
      <dgm:spPr/>
    </dgm:pt>
    <dgm:pt modelId="{2842A904-DC81-4993-ADE8-A562A0D36016}" type="sibTrans" cxnId="{5696FAD0-45BB-4D95-B976-862859FCE17E}">
      <dgm:prSet/>
      <dgm:spPr/>
    </dgm:pt>
    <dgm:pt modelId="{C6F59FA8-47D4-42F6-91E7-D72743402C44}">
      <dgm:prSet phldr="0"/>
      <dgm:spPr/>
      <dgm:t>
        <a:bodyPr/>
        <a:lstStyle/>
        <a:p>
          <a:pPr rtl="0"/>
          <a:r>
            <a:rPr lang="fr-FR" sz="1100">
              <a:latin typeface="Calibri"/>
            </a:rPr>
            <a:t> Rattrapage possible car peu d'interventions</a:t>
          </a:r>
          <a:endParaRPr lang="fr-FR">
            <a:latin typeface="Calibri"/>
          </a:endParaRPr>
        </a:p>
      </dgm:t>
    </dgm:pt>
    <dgm:pt modelId="{3324C3C4-B26D-457C-842F-508A2F599707}" type="parTrans" cxnId="{24FC9881-AE9C-45EF-85E5-B8CF3365618A}">
      <dgm:prSet/>
      <dgm:spPr/>
    </dgm:pt>
    <dgm:pt modelId="{3FDA4322-B5B1-4CAC-9CAD-594120F49161}" type="sibTrans" cxnId="{24FC9881-AE9C-45EF-85E5-B8CF3365618A}">
      <dgm:prSet/>
      <dgm:spPr/>
    </dgm:pt>
    <dgm:pt modelId="{6AD3B80F-8B73-483D-A27B-33C3781D9FBF}">
      <dgm:prSet phldr="0"/>
      <dgm:spPr/>
      <dgm:t>
        <a:bodyPr/>
        <a:lstStyle/>
        <a:p>
          <a:pPr rtl="0"/>
          <a:r>
            <a:rPr lang="fr-FR">
              <a:solidFill>
                <a:schemeClr val="tx1"/>
              </a:solidFill>
              <a:latin typeface="Calibri"/>
            </a:rPr>
            <a:t> Fiches recompositions non exhaustives : pas de photos ou notification du matériel équivalent</a:t>
          </a:r>
        </a:p>
      </dgm:t>
    </dgm:pt>
    <dgm:pt modelId="{392FFE6F-5F24-420D-AB69-519440350530}" type="parTrans" cxnId="{A5F891A4-69A3-4C9B-921F-AC98856C8F01}">
      <dgm:prSet/>
      <dgm:spPr/>
    </dgm:pt>
    <dgm:pt modelId="{EE0E8BCF-3920-48B8-AC9F-622E391F412C}" type="sibTrans" cxnId="{A5F891A4-69A3-4C9B-921F-AC98856C8F01}">
      <dgm:prSet/>
      <dgm:spPr/>
    </dgm:pt>
    <dgm:pt modelId="{2302D40C-312A-4A90-996C-3B770DDA3A6E}">
      <dgm:prSet phldr="0"/>
      <dgm:spPr/>
      <dgm:t>
        <a:bodyPr/>
        <a:lstStyle/>
        <a:p>
          <a:pPr rtl="0"/>
          <a:r>
            <a:rPr lang="fr-FR" sz="1100">
              <a:latin typeface="Calibri"/>
            </a:rPr>
            <a:t>Tous les logiciels n'ont pas été coupés</a:t>
          </a:r>
        </a:p>
      </dgm:t>
    </dgm:pt>
    <dgm:pt modelId="{D2F1764C-5813-4080-BBB8-2018841A75C6}" type="parTrans" cxnId="{173A21CC-02DA-4A79-A22B-86D51B6863F2}">
      <dgm:prSet/>
      <dgm:spPr/>
    </dgm:pt>
    <dgm:pt modelId="{4D8381B7-C436-47B7-B8A7-A242BA033F78}" type="sibTrans" cxnId="{173A21CC-02DA-4A79-A22B-86D51B6863F2}">
      <dgm:prSet/>
      <dgm:spPr/>
    </dgm:pt>
    <dgm:pt modelId="{E302E64B-E759-48DA-BF13-9002A357076D}" type="pres">
      <dgm:prSet presAssocID="{147E2A25-15C8-418B-98EC-A2E3D672DE37}" presName="Name0" presStyleCnt="0">
        <dgm:presLayoutVars>
          <dgm:dir/>
          <dgm:animLvl val="lvl"/>
          <dgm:resizeHandles val="exact"/>
        </dgm:presLayoutVars>
      </dgm:prSet>
      <dgm:spPr/>
    </dgm:pt>
    <dgm:pt modelId="{A47D60DF-CDE7-4012-86B4-F770673E4335}" type="pres">
      <dgm:prSet presAssocID="{3BD34AD1-19E9-4EFF-8583-37F35980BEC3}" presName="composite" presStyleCnt="0"/>
      <dgm:spPr/>
    </dgm:pt>
    <dgm:pt modelId="{9A7BFEA6-2CD8-4038-9377-D3D3A45A9710}" type="pres">
      <dgm:prSet presAssocID="{3BD34AD1-19E9-4EFF-8583-37F35980BEC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E8DF8D89-179C-411F-976B-8CD966259A0F}" type="pres">
      <dgm:prSet presAssocID="{3BD34AD1-19E9-4EFF-8583-37F35980BEC3}" presName="desTx" presStyleLbl="alignAccFollowNode1" presStyleIdx="0" presStyleCnt="4">
        <dgm:presLayoutVars>
          <dgm:bulletEnabled val="1"/>
        </dgm:presLayoutVars>
      </dgm:prSet>
      <dgm:spPr/>
    </dgm:pt>
    <dgm:pt modelId="{6DFA1474-51A6-4417-BD1A-69DF2D6C0F22}" type="pres">
      <dgm:prSet presAssocID="{A73A7CEE-F45F-457E-B4DD-5AE56696F4BC}" presName="space" presStyleCnt="0"/>
      <dgm:spPr/>
    </dgm:pt>
    <dgm:pt modelId="{AE03F64A-5FCA-46C3-9C0E-66BCC601CB7C}" type="pres">
      <dgm:prSet presAssocID="{3461A659-B52E-4BDC-B6BE-352240556EE1}" presName="composite" presStyleCnt="0"/>
      <dgm:spPr/>
    </dgm:pt>
    <dgm:pt modelId="{96D2D822-8C02-4E4A-A58E-EF76535A045C}" type="pres">
      <dgm:prSet presAssocID="{3461A659-B52E-4BDC-B6BE-352240556EE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03C02996-BD06-4F9A-BD61-3D4E1F9B3C9B}" type="pres">
      <dgm:prSet presAssocID="{3461A659-B52E-4BDC-B6BE-352240556EE1}" presName="desTx" presStyleLbl="alignAccFollowNode1" presStyleIdx="1" presStyleCnt="4">
        <dgm:presLayoutVars>
          <dgm:bulletEnabled val="1"/>
        </dgm:presLayoutVars>
      </dgm:prSet>
      <dgm:spPr/>
    </dgm:pt>
    <dgm:pt modelId="{9AC3F5FB-9C8B-4AAD-B3CF-45774B8D8B3E}" type="pres">
      <dgm:prSet presAssocID="{CFBB0BD1-F446-49ED-ADAC-5B3A9C77E166}" presName="space" presStyleCnt="0"/>
      <dgm:spPr/>
    </dgm:pt>
    <dgm:pt modelId="{D6DEA051-E508-471B-8B8A-4F5534413CAA}" type="pres">
      <dgm:prSet presAssocID="{C66E12EF-174B-4EA1-8C35-1E907F1C5F29}" presName="composite" presStyleCnt="0"/>
      <dgm:spPr/>
    </dgm:pt>
    <dgm:pt modelId="{30CF25DA-B960-438B-B730-9A6DDDF51204}" type="pres">
      <dgm:prSet presAssocID="{C66E12EF-174B-4EA1-8C35-1E907F1C5F2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69781AFD-45BF-49EC-BE35-A66D93366B68}" type="pres">
      <dgm:prSet presAssocID="{C66E12EF-174B-4EA1-8C35-1E907F1C5F29}" presName="desTx" presStyleLbl="alignAccFollowNode1" presStyleIdx="2" presStyleCnt="4">
        <dgm:presLayoutVars>
          <dgm:bulletEnabled val="1"/>
        </dgm:presLayoutVars>
      </dgm:prSet>
      <dgm:spPr/>
    </dgm:pt>
    <dgm:pt modelId="{D1A28C5F-D1CE-4A35-A05D-90DAC34FECC6}" type="pres">
      <dgm:prSet presAssocID="{5CAB3356-0958-40B4-BD44-F21EA1C10ADE}" presName="space" presStyleCnt="0"/>
      <dgm:spPr/>
    </dgm:pt>
    <dgm:pt modelId="{EEFF42D1-6436-4FE2-8DA1-B3FFF83CF3FA}" type="pres">
      <dgm:prSet presAssocID="{CF6DA7A8-9A15-405D-9E34-B8D07B474C2B}" presName="composite" presStyleCnt="0"/>
      <dgm:spPr/>
    </dgm:pt>
    <dgm:pt modelId="{C96450D2-CEB8-4DF8-86AB-25EB06C436FE}" type="pres">
      <dgm:prSet presAssocID="{CF6DA7A8-9A15-405D-9E34-B8D07B474C2B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AD0EDA3-094D-454D-80BA-BDB14A8D00CD}" type="pres">
      <dgm:prSet presAssocID="{CF6DA7A8-9A15-405D-9E34-B8D07B474C2B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CAD0CC01-13F6-480D-BF49-B5048D1A0622}" type="presOf" srcId="{2302D40C-312A-4A90-996C-3B770DDA3A6E}" destId="{E8DF8D89-179C-411F-976B-8CD966259A0F}" srcOrd="0" destOrd="2" presId="urn:microsoft.com/office/officeart/2005/8/layout/hList1"/>
    <dgm:cxn modelId="{41294909-6D5B-4285-83A2-4A778F2D00C2}" type="presOf" srcId="{6AD3B80F-8B73-483D-A27B-33C3781D9FBF}" destId="{03C02996-BD06-4F9A-BD61-3D4E1F9B3C9B}" srcOrd="0" destOrd="1" presId="urn:microsoft.com/office/officeart/2005/8/layout/hList1"/>
    <dgm:cxn modelId="{F5896614-7126-4155-B26A-E28DE2E8B07B}" type="presOf" srcId="{C6F59FA8-47D4-42F6-91E7-D72743402C44}" destId="{E8DF8D89-179C-411F-976B-8CD966259A0F}" srcOrd="0" destOrd="1" presId="urn:microsoft.com/office/officeart/2005/8/layout/hList1"/>
    <dgm:cxn modelId="{D04C2E20-2095-43CD-9E7C-D3807F5C71BC}" type="presOf" srcId="{1D4E10D3-FE7A-42ED-9DA5-B651F6486DE9}" destId="{5AD0EDA3-094D-454D-80BA-BDB14A8D00CD}" srcOrd="0" destOrd="1" presId="urn:microsoft.com/office/officeart/2005/8/layout/hList1"/>
    <dgm:cxn modelId="{E22EF43E-548B-452B-A791-EC9BAA831820}" srcId="{147E2A25-15C8-418B-98EC-A2E3D672DE37}" destId="{CF6DA7A8-9A15-405D-9E34-B8D07B474C2B}" srcOrd="3" destOrd="0" parTransId="{304E1438-0666-461C-81D4-339DE7750C6D}" sibTransId="{94B73343-E3B7-4A0F-8185-FC8F412746CB}"/>
    <dgm:cxn modelId="{B388C25C-BD7E-4C9D-B80C-3D535297D8DD}" type="presOf" srcId="{7ECBEF3F-2FE2-4BAA-9A15-C9444517E1C9}" destId="{5AD0EDA3-094D-454D-80BA-BDB14A8D00CD}" srcOrd="0" destOrd="0" presId="urn:microsoft.com/office/officeart/2005/8/layout/hList1"/>
    <dgm:cxn modelId="{5A0F405D-CE43-421D-AB38-3DCB8D216187}" srcId="{C66E12EF-174B-4EA1-8C35-1E907F1C5F29}" destId="{8A36C8A6-530D-4BD4-B542-BC976EA16DF3}" srcOrd="0" destOrd="0" parTransId="{54D007B9-7B11-42C8-AFEA-76D6464E7307}" sibTransId="{0F33E1F9-C3A3-45A2-B891-E3146DCB76D0}"/>
    <dgm:cxn modelId="{F10A6664-839D-4743-98EF-D886E9216FDC}" type="presOf" srcId="{C66E12EF-174B-4EA1-8C35-1E907F1C5F29}" destId="{30CF25DA-B960-438B-B730-9A6DDDF51204}" srcOrd="0" destOrd="0" presId="urn:microsoft.com/office/officeart/2005/8/layout/hList1"/>
    <dgm:cxn modelId="{862CCD46-4588-4D84-8154-0F7F7435BF49}" type="presOf" srcId="{3461A659-B52E-4BDC-B6BE-352240556EE1}" destId="{96D2D822-8C02-4E4A-A58E-EF76535A045C}" srcOrd="0" destOrd="0" presId="urn:microsoft.com/office/officeart/2005/8/layout/hList1"/>
    <dgm:cxn modelId="{6C460269-30CC-46A1-B27E-800E29A91230}" type="presOf" srcId="{8A36C8A6-530D-4BD4-B542-BC976EA16DF3}" destId="{69781AFD-45BF-49EC-BE35-A66D93366B68}" srcOrd="0" destOrd="0" presId="urn:microsoft.com/office/officeart/2005/8/layout/hList1"/>
    <dgm:cxn modelId="{FC165B4F-5A28-4844-86D0-D300E7B1015E}" type="presOf" srcId="{368EBDA9-CD18-48E3-921C-80910AE9D4AD}" destId="{5AD0EDA3-094D-454D-80BA-BDB14A8D00CD}" srcOrd="0" destOrd="2" presId="urn:microsoft.com/office/officeart/2005/8/layout/hList1"/>
    <dgm:cxn modelId="{28852A56-0114-4608-8AC7-AED33A646E97}" srcId="{CF6DA7A8-9A15-405D-9E34-B8D07B474C2B}" destId="{1D4E10D3-FE7A-42ED-9DA5-B651F6486DE9}" srcOrd="1" destOrd="0" parTransId="{89D217AF-C619-47CC-AA2B-3AD54A461E80}" sibTransId="{A737769C-C628-42FA-85B0-9178C4F13D28}"/>
    <dgm:cxn modelId="{D7B09877-E1A7-4B47-AD42-EBAEA41F4646}" type="presOf" srcId="{3BD34AD1-19E9-4EFF-8583-37F35980BEC3}" destId="{9A7BFEA6-2CD8-4038-9377-D3D3A45A9710}" srcOrd="0" destOrd="0" presId="urn:microsoft.com/office/officeart/2005/8/layout/hList1"/>
    <dgm:cxn modelId="{24FC9881-AE9C-45EF-85E5-B8CF3365618A}" srcId="{3BD34AD1-19E9-4EFF-8583-37F35980BEC3}" destId="{C6F59FA8-47D4-42F6-91E7-D72743402C44}" srcOrd="1" destOrd="0" parTransId="{3324C3C4-B26D-457C-842F-508A2F599707}" sibTransId="{3FDA4322-B5B1-4CAC-9CAD-594120F49161}"/>
    <dgm:cxn modelId="{F10F8D8D-C819-4540-A656-06D80A7F4537}" type="presOf" srcId="{147E2A25-15C8-418B-98EC-A2E3D672DE37}" destId="{E302E64B-E759-48DA-BF13-9002A357076D}" srcOrd="0" destOrd="0" presId="urn:microsoft.com/office/officeart/2005/8/layout/hList1"/>
    <dgm:cxn modelId="{4EEA7095-6EBA-472C-8FD6-666C5BA3E0B0}" srcId="{CF6DA7A8-9A15-405D-9E34-B8D07B474C2B}" destId="{7ECBEF3F-2FE2-4BAA-9A15-C9444517E1C9}" srcOrd="0" destOrd="0" parTransId="{7FE9B343-AF9B-4EE7-B686-FEE04881893F}" sibTransId="{38DB6EB8-9689-41F5-A65D-F5E4703059B6}"/>
    <dgm:cxn modelId="{D36E169A-8F61-481B-80F8-CE825A5E84AF}" type="presOf" srcId="{1CDBF9A5-1E95-44BF-86E8-5F0939CF36F2}" destId="{03C02996-BD06-4F9A-BD61-3D4E1F9B3C9B}" srcOrd="0" destOrd="0" presId="urn:microsoft.com/office/officeart/2005/8/layout/hList1"/>
    <dgm:cxn modelId="{A5F891A4-69A3-4C9B-921F-AC98856C8F01}" srcId="{3461A659-B52E-4BDC-B6BE-352240556EE1}" destId="{6AD3B80F-8B73-483D-A27B-33C3781D9FBF}" srcOrd="1" destOrd="0" parTransId="{392FFE6F-5F24-420D-AB69-519440350530}" sibTransId="{EE0E8BCF-3920-48B8-AC9F-622E391F412C}"/>
    <dgm:cxn modelId="{7CF0B1B2-6C4F-42D8-9A95-C8651054B4DD}" srcId="{147E2A25-15C8-418B-98EC-A2E3D672DE37}" destId="{3461A659-B52E-4BDC-B6BE-352240556EE1}" srcOrd="1" destOrd="0" parTransId="{69544390-52A6-4E0E-80E1-82234D20333D}" sibTransId="{CFBB0BD1-F446-49ED-ADAC-5B3A9C77E166}"/>
    <dgm:cxn modelId="{4F3988B3-0B22-424D-8C73-1F0CAB734525}" srcId="{147E2A25-15C8-418B-98EC-A2E3D672DE37}" destId="{C66E12EF-174B-4EA1-8C35-1E907F1C5F29}" srcOrd="2" destOrd="0" parTransId="{731EE572-EE03-4900-9547-1EC0790A1E76}" sibTransId="{5CAB3356-0958-40B4-BD44-F21EA1C10ADE}"/>
    <dgm:cxn modelId="{B666A3C2-E55C-4095-8CE2-97FE025D89BC}" srcId="{147E2A25-15C8-418B-98EC-A2E3D672DE37}" destId="{3BD34AD1-19E9-4EFF-8583-37F35980BEC3}" srcOrd="0" destOrd="0" parTransId="{B3831176-04BD-4BBB-9B9F-0CFC5227F395}" sibTransId="{A73A7CEE-F45F-457E-B4DD-5AE56696F4BC}"/>
    <dgm:cxn modelId="{2A6609C3-1BF2-4E09-93A4-CFE81A7FAC4F}" srcId="{C66E12EF-174B-4EA1-8C35-1E907F1C5F29}" destId="{96098B41-B57E-46A1-9A7B-B2B81F6CCAA7}" srcOrd="1" destOrd="0" parTransId="{57EDFBFB-9E46-4532-A241-22746A824041}" sibTransId="{CFE0EFDE-11BD-4115-9A12-5707BBAEFD3C}"/>
    <dgm:cxn modelId="{E11FC8C7-9900-420C-9088-A6DE15D9CD9C}" srcId="{3461A659-B52E-4BDC-B6BE-352240556EE1}" destId="{1CDBF9A5-1E95-44BF-86E8-5F0939CF36F2}" srcOrd="0" destOrd="0" parTransId="{0C74D72D-5F60-482C-934B-3E28F705AEE2}" sibTransId="{A0E2B12D-EE31-4779-A292-248A59119882}"/>
    <dgm:cxn modelId="{003417C8-B972-4A4E-8DE7-216AFA859F01}" type="presOf" srcId="{96098B41-B57E-46A1-9A7B-B2B81F6CCAA7}" destId="{69781AFD-45BF-49EC-BE35-A66D93366B68}" srcOrd="0" destOrd="1" presId="urn:microsoft.com/office/officeart/2005/8/layout/hList1"/>
    <dgm:cxn modelId="{173A21CC-02DA-4A79-A22B-86D51B6863F2}" srcId="{3BD34AD1-19E9-4EFF-8583-37F35980BEC3}" destId="{2302D40C-312A-4A90-996C-3B770DDA3A6E}" srcOrd="2" destOrd="0" parTransId="{D2F1764C-5813-4080-BBB8-2018841A75C6}" sibTransId="{4D8381B7-C436-47B7-B8A7-A242BA033F78}"/>
    <dgm:cxn modelId="{5696FAD0-45BB-4D95-B976-862859FCE17E}" srcId="{CF6DA7A8-9A15-405D-9E34-B8D07B474C2B}" destId="{368EBDA9-CD18-48E3-921C-80910AE9D4AD}" srcOrd="2" destOrd="0" parTransId="{50E9D56E-2FC3-4B2D-8697-D6F89025096A}" sibTransId="{2842A904-DC81-4993-ADE8-A562A0D36016}"/>
    <dgm:cxn modelId="{339DEED5-05FD-49A3-ADAC-68F24F439628}" type="presOf" srcId="{92BC4BA2-992E-4056-8B92-2334205CA2EF}" destId="{E8DF8D89-179C-411F-976B-8CD966259A0F}" srcOrd="0" destOrd="0" presId="urn:microsoft.com/office/officeart/2005/8/layout/hList1"/>
    <dgm:cxn modelId="{028E9DDC-7B71-406D-A531-585C5AB24621}" type="presOf" srcId="{CF6DA7A8-9A15-405D-9E34-B8D07B474C2B}" destId="{C96450D2-CEB8-4DF8-86AB-25EB06C436FE}" srcOrd="0" destOrd="0" presId="urn:microsoft.com/office/officeart/2005/8/layout/hList1"/>
    <dgm:cxn modelId="{68A1B5E9-6137-40D2-A654-A08A60D032DD}" srcId="{3BD34AD1-19E9-4EFF-8583-37F35980BEC3}" destId="{92BC4BA2-992E-4056-8B92-2334205CA2EF}" srcOrd="0" destOrd="0" parTransId="{0ECE703A-6330-404D-8699-E0F710A5116E}" sibTransId="{CB725352-42E2-41F2-8F93-6090DFC99E09}"/>
    <dgm:cxn modelId="{E149FE32-3C6C-44EA-A349-5E8D88305DC1}" type="presParOf" srcId="{E302E64B-E759-48DA-BF13-9002A357076D}" destId="{A47D60DF-CDE7-4012-86B4-F770673E4335}" srcOrd="0" destOrd="0" presId="urn:microsoft.com/office/officeart/2005/8/layout/hList1"/>
    <dgm:cxn modelId="{C9726E22-00B9-4469-9536-AA920980171F}" type="presParOf" srcId="{A47D60DF-CDE7-4012-86B4-F770673E4335}" destId="{9A7BFEA6-2CD8-4038-9377-D3D3A45A9710}" srcOrd="0" destOrd="0" presId="urn:microsoft.com/office/officeart/2005/8/layout/hList1"/>
    <dgm:cxn modelId="{29DAF22E-89AA-44E0-AEE5-0B21FA604E68}" type="presParOf" srcId="{A47D60DF-CDE7-4012-86B4-F770673E4335}" destId="{E8DF8D89-179C-411F-976B-8CD966259A0F}" srcOrd="1" destOrd="0" presId="urn:microsoft.com/office/officeart/2005/8/layout/hList1"/>
    <dgm:cxn modelId="{9AEAAD3E-11F0-465C-98C6-EDA7DD030251}" type="presParOf" srcId="{E302E64B-E759-48DA-BF13-9002A357076D}" destId="{6DFA1474-51A6-4417-BD1A-69DF2D6C0F22}" srcOrd="1" destOrd="0" presId="urn:microsoft.com/office/officeart/2005/8/layout/hList1"/>
    <dgm:cxn modelId="{7564BA8D-6C24-498C-9F55-157976EC63CB}" type="presParOf" srcId="{E302E64B-E759-48DA-BF13-9002A357076D}" destId="{AE03F64A-5FCA-46C3-9C0E-66BCC601CB7C}" srcOrd="2" destOrd="0" presId="urn:microsoft.com/office/officeart/2005/8/layout/hList1"/>
    <dgm:cxn modelId="{41A19126-39B6-4C30-9DC1-9F58C5091483}" type="presParOf" srcId="{AE03F64A-5FCA-46C3-9C0E-66BCC601CB7C}" destId="{96D2D822-8C02-4E4A-A58E-EF76535A045C}" srcOrd="0" destOrd="0" presId="urn:microsoft.com/office/officeart/2005/8/layout/hList1"/>
    <dgm:cxn modelId="{7132CF42-7ED0-4C44-896B-9EAA5C5D616D}" type="presParOf" srcId="{AE03F64A-5FCA-46C3-9C0E-66BCC601CB7C}" destId="{03C02996-BD06-4F9A-BD61-3D4E1F9B3C9B}" srcOrd="1" destOrd="0" presId="urn:microsoft.com/office/officeart/2005/8/layout/hList1"/>
    <dgm:cxn modelId="{A97722E7-CDB6-4C80-85AC-2AE9D5D307C8}" type="presParOf" srcId="{E302E64B-E759-48DA-BF13-9002A357076D}" destId="{9AC3F5FB-9C8B-4AAD-B3CF-45774B8D8B3E}" srcOrd="3" destOrd="0" presId="urn:microsoft.com/office/officeart/2005/8/layout/hList1"/>
    <dgm:cxn modelId="{5DF8AABD-01BF-4B8F-92FF-4260854BF4C8}" type="presParOf" srcId="{E302E64B-E759-48DA-BF13-9002A357076D}" destId="{D6DEA051-E508-471B-8B8A-4F5534413CAA}" srcOrd="4" destOrd="0" presId="urn:microsoft.com/office/officeart/2005/8/layout/hList1"/>
    <dgm:cxn modelId="{30FFFD91-CB5A-4FF0-A89D-30A56B2EF87F}" type="presParOf" srcId="{D6DEA051-E508-471B-8B8A-4F5534413CAA}" destId="{30CF25DA-B960-438B-B730-9A6DDDF51204}" srcOrd="0" destOrd="0" presId="urn:microsoft.com/office/officeart/2005/8/layout/hList1"/>
    <dgm:cxn modelId="{D829B084-8BB6-4E18-B8CF-7951C834DAC8}" type="presParOf" srcId="{D6DEA051-E508-471B-8B8A-4F5534413CAA}" destId="{69781AFD-45BF-49EC-BE35-A66D93366B68}" srcOrd="1" destOrd="0" presId="urn:microsoft.com/office/officeart/2005/8/layout/hList1"/>
    <dgm:cxn modelId="{9E18C201-39B0-4E2F-A44D-F5017AE0AA43}" type="presParOf" srcId="{E302E64B-E759-48DA-BF13-9002A357076D}" destId="{D1A28C5F-D1CE-4A35-A05D-90DAC34FECC6}" srcOrd="5" destOrd="0" presId="urn:microsoft.com/office/officeart/2005/8/layout/hList1"/>
    <dgm:cxn modelId="{389A8071-28BF-4497-9CBD-AFD0E64478D3}" type="presParOf" srcId="{E302E64B-E759-48DA-BF13-9002A357076D}" destId="{EEFF42D1-6436-4FE2-8DA1-B3FFF83CF3FA}" srcOrd="6" destOrd="0" presId="urn:microsoft.com/office/officeart/2005/8/layout/hList1"/>
    <dgm:cxn modelId="{051C4857-26DE-4AA9-BD4D-65C25F7A5178}" type="presParOf" srcId="{EEFF42D1-6436-4FE2-8DA1-B3FFF83CF3FA}" destId="{C96450D2-CEB8-4DF8-86AB-25EB06C436FE}" srcOrd="0" destOrd="0" presId="urn:microsoft.com/office/officeart/2005/8/layout/hList1"/>
    <dgm:cxn modelId="{E96644FD-60AE-4AC9-BD0D-0DC916759ED3}" type="presParOf" srcId="{EEFF42D1-6436-4FE2-8DA1-B3FFF83CF3FA}" destId="{5AD0EDA3-094D-454D-80BA-BDB14A8D00C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BFEA6-2CD8-4038-9377-D3D3A45A9710}">
      <dsp:nvSpPr>
        <dsp:cNvPr id="0" name=""/>
        <dsp:cNvSpPr/>
      </dsp:nvSpPr>
      <dsp:spPr>
        <a:xfrm>
          <a:off x="3053" y="793463"/>
          <a:ext cx="1836274" cy="65573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>
              <a:latin typeface="Calibri"/>
            </a:rPr>
            <a:t>CAPACITE DE CONTINUITE D'ACTIVITE EN DEGRADE : </a:t>
          </a:r>
        </a:p>
      </dsp:txBody>
      <dsp:txXfrm>
        <a:off x="3053" y="793463"/>
        <a:ext cx="1836274" cy="655735"/>
      </dsp:txXfrm>
    </dsp:sp>
    <dsp:sp modelId="{E8DF8D89-179C-411F-976B-8CD966259A0F}">
      <dsp:nvSpPr>
        <dsp:cNvPr id="0" name=""/>
        <dsp:cNvSpPr/>
      </dsp:nvSpPr>
      <dsp:spPr>
        <a:xfrm>
          <a:off x="3053" y="1449199"/>
          <a:ext cx="1836274" cy="17262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 Simulation non représentative : période creuse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 Rattrapage possible car peu d'interventions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Tous les logiciels n'ont pas été coupés</a:t>
          </a:r>
        </a:p>
      </dsp:txBody>
      <dsp:txXfrm>
        <a:off x="3053" y="1449199"/>
        <a:ext cx="1836274" cy="1726261"/>
      </dsp:txXfrm>
    </dsp:sp>
    <dsp:sp modelId="{96D2D822-8C02-4E4A-A58E-EF76535A045C}">
      <dsp:nvSpPr>
        <dsp:cNvPr id="0" name=""/>
        <dsp:cNvSpPr/>
      </dsp:nvSpPr>
      <dsp:spPr>
        <a:xfrm>
          <a:off x="2096407" y="793463"/>
          <a:ext cx="1836274" cy="65573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>
              <a:latin typeface="Calibri"/>
            </a:rPr>
            <a:t> SECURISATION DE LA TRACABILITE : </a:t>
          </a:r>
        </a:p>
      </dsp:txBody>
      <dsp:txXfrm>
        <a:off x="2096407" y="793463"/>
        <a:ext cx="1836274" cy="655735"/>
      </dsp:txXfrm>
    </dsp:sp>
    <dsp:sp modelId="{03C02996-BD06-4F9A-BD61-3D4E1F9B3C9B}">
      <dsp:nvSpPr>
        <dsp:cNvPr id="0" name=""/>
        <dsp:cNvSpPr/>
      </dsp:nvSpPr>
      <dsp:spPr>
        <a:xfrm>
          <a:off x="2096407" y="1449199"/>
          <a:ext cx="1836274" cy="1726261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 Erreurs de traçabilités po</a:t>
          </a:r>
          <a:r>
            <a:rPr lang="fr-FR" sz="1300" kern="1200">
              <a:solidFill>
                <a:schemeClr val="tx1"/>
              </a:solidFill>
              <a:latin typeface="Calibri"/>
            </a:rPr>
            <a:t>ssibles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solidFill>
                <a:schemeClr val="tx1"/>
              </a:solidFill>
              <a:latin typeface="Calibri"/>
            </a:rPr>
            <a:t> Fiches recompositions non exhaustives : pas de photos ou notification du matériel équivalent</a:t>
          </a:r>
        </a:p>
      </dsp:txBody>
      <dsp:txXfrm>
        <a:off x="2096407" y="1449199"/>
        <a:ext cx="1836274" cy="1726261"/>
      </dsp:txXfrm>
    </dsp:sp>
    <dsp:sp modelId="{30CF25DA-B960-438B-B730-9A6DDDF51204}">
      <dsp:nvSpPr>
        <dsp:cNvPr id="0" name=""/>
        <dsp:cNvSpPr/>
      </dsp:nvSpPr>
      <dsp:spPr>
        <a:xfrm>
          <a:off x="4189760" y="793463"/>
          <a:ext cx="1836274" cy="65573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>
              <a:latin typeface="Calibri"/>
            </a:rPr>
            <a:t>IMPACT ORGANISATIONNEL</a:t>
          </a:r>
          <a:endParaRPr lang="fr-FR" sz="1300" kern="1200"/>
        </a:p>
      </dsp:txBody>
      <dsp:txXfrm>
        <a:off x="4189760" y="793463"/>
        <a:ext cx="1836274" cy="655735"/>
      </dsp:txXfrm>
    </dsp:sp>
    <dsp:sp modelId="{69781AFD-45BF-49EC-BE35-A66D93366B68}">
      <dsp:nvSpPr>
        <dsp:cNvPr id="0" name=""/>
        <dsp:cNvSpPr/>
      </dsp:nvSpPr>
      <dsp:spPr>
        <a:xfrm>
          <a:off x="4189760" y="1449199"/>
          <a:ext cx="1836274" cy="1726261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 Chronophage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 Formation des agents de stérilisation : nouvelles arrivées, rotation des équipes</a:t>
          </a:r>
        </a:p>
      </dsp:txBody>
      <dsp:txXfrm>
        <a:off x="4189760" y="1449199"/>
        <a:ext cx="1836274" cy="1726261"/>
      </dsp:txXfrm>
    </dsp:sp>
    <dsp:sp modelId="{C96450D2-CEB8-4DF8-86AB-25EB06C436FE}">
      <dsp:nvSpPr>
        <dsp:cNvPr id="0" name=""/>
        <dsp:cNvSpPr/>
      </dsp:nvSpPr>
      <dsp:spPr>
        <a:xfrm>
          <a:off x="6283114" y="793463"/>
          <a:ext cx="1836274" cy="65573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>
              <a:latin typeface="Calibri"/>
            </a:rPr>
            <a:t>IMPACT SUR SERVICE CLIENT</a:t>
          </a:r>
        </a:p>
      </dsp:txBody>
      <dsp:txXfrm>
        <a:off x="6283114" y="793463"/>
        <a:ext cx="1836274" cy="655735"/>
      </dsp:txXfrm>
    </dsp:sp>
    <dsp:sp modelId="{5AD0EDA3-094D-454D-80BA-BDB14A8D00CD}">
      <dsp:nvSpPr>
        <dsp:cNvPr id="0" name=""/>
        <dsp:cNvSpPr/>
      </dsp:nvSpPr>
      <dsp:spPr>
        <a:xfrm>
          <a:off x="6283114" y="1449199"/>
          <a:ext cx="1836274" cy="1726261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 Délai de rendu augmenté.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 Report ou annulation d'intervention.</a:t>
          </a: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300" kern="1200">
              <a:latin typeface="Calibri"/>
            </a:rPr>
            <a:t> Priorisation des services critiques (BO vs services de consultation).</a:t>
          </a:r>
        </a:p>
      </dsp:txBody>
      <dsp:txXfrm>
        <a:off x="6283114" y="1449199"/>
        <a:ext cx="1836274" cy="1726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155F8-5121-4EED-803C-7D72D2FED4B6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D636D-E002-4323-A6A5-AB038A45105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754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070D48-9934-4F1C-8685-D0C6055FEA5D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6E2E7-7463-4B86-95CA-ED5D9DC42C0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2975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497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E725E7-6015-D379-DFB9-5DF4B6951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F31516D-7803-D148-2713-2C72DF061C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3E07C97-CD20-8005-35D9-146D950BE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2C29A1-E53E-58F8-D3AC-DE460FF14F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934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BF2E-83C1-1380-0F89-A61FEE8E3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5CF634A-3885-4F0F-8092-8E5C7E253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DBECA61-EB7A-9296-B087-D9DDDA275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FL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CACD80-EA7E-98E9-B5FE-3F78303CB7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425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1ABF6-EB05-5447-0963-1AE730260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BB1C82-EB59-E68E-705D-DE5E335032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2E91B5-1B3C-2024-1F59-F7F40FD89D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FL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4BD4071-9F5A-4E4C-EC16-274448920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545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9D1F3-46AD-5BAF-EA1C-294F6F8A3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861FC85-9F08-E280-2535-DFB4074FEE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388E92B-86D9-EFF7-F6D2-C11B7B7B3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FL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FDB859-D8EA-A2E9-796C-1B9C9B53D2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4381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EE70E-5070-3651-E9DC-44F19CF97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EF21A2-7935-3B56-67BC-25A19ED08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78676F2-2B98-EB44-2C91-DE560E56A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FL 3 + MY 3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D6A662-A51B-E294-EFBC-B5E8ECFC63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107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63306-8A8F-4B0E-0003-9DCDC003C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1AAC0E1-05AC-3666-353F-894F046285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D72D8C4-B82C-E5A9-FE35-22573A9BAA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5341C1-9D07-94D3-3028-BD95194689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5972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861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57949-A9A9-EF24-DF37-3626819BD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2CAE17-49A4-A53C-1439-CA33D698A8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473A7B5-9869-FD37-B45D-3C32B61A8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FL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6717D4-B241-241E-252D-9ABC96D735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697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C6735-3548-AA2E-7D05-BFB5816F0E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B35517E-75CB-45A4-780A-4F631B77E9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01FAE4E-7EF6-076F-BB4F-83BDEC36B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MY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8296154-32BB-E6FD-97E8-E0957DBFCB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095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MY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0168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MY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473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30D01-5813-0604-A3BA-62B1C8D03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BA2A45-B483-7675-80D8-42B295CB1F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BD9F7CC-53EC-A0CC-2047-1304E3FCAC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MY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0D1311C-33EE-1A63-8E57-F05674A5C2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950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9F7F3-B688-E36F-1D86-3331C3297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388A9C-BF49-19BA-0E03-A447B9577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69A97DA-3ADC-4488-A421-A472D2B29B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MY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82C46D-AE1D-80F2-45A0-BC85F23D05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5185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F8EB6-A39C-DCD1-3D86-95B82A646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EC9D84E-C917-3EA7-46C1-106C1DE86A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E3077E9-80D8-C3EE-4817-834146D25B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MY</a:t>
            </a:r>
          </a:p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E238B2-73ED-3135-05B0-F1F3B7A75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E2E7-7463-4B86-95CA-ED5D9DC42C0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76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57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17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4729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82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319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421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069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535041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981B2CAA-6431-DC22-6FD9-37666604D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606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5123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9033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800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039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6064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6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9341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376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4736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2E0A-678F-4012-B539-62B1F17A2C1B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506DD8-C78C-DF98-F8ED-26ACCB56FD96}"/>
              </a:ext>
            </a:extLst>
          </p:cNvPr>
          <p:cNvSpPr/>
          <p:nvPr userDrawn="1"/>
        </p:nvSpPr>
        <p:spPr>
          <a:xfrm>
            <a:off x="179512" y="282882"/>
            <a:ext cx="8784976" cy="466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60102AF-9C8D-486B-7A31-294AC6E46D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7E03CDDD-6671-33C9-4A36-08DEACA8C0EF}"/>
              </a:ext>
            </a:extLst>
          </p:cNvPr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3E2E0A-678F-4012-B539-62B1F17A2C1B}" type="slidenum">
              <a:rPr lang="fr-FR" sz="1200" smtClean="0">
                <a:solidFill>
                  <a:srgbClr val="C9BBA1"/>
                </a:solidFill>
              </a:rPr>
              <a:pPr algn="r"/>
              <a:t>‹#›</a:t>
            </a:fld>
            <a:endParaRPr lang="fr-FR" sz="1200">
              <a:solidFill>
                <a:srgbClr val="C9BBA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95694A-87E6-57BA-0392-F386B63B324C}"/>
              </a:ext>
            </a:extLst>
          </p:cNvPr>
          <p:cNvSpPr txBox="1"/>
          <p:nvPr userDrawn="1"/>
        </p:nvSpPr>
        <p:spPr>
          <a:xfrm>
            <a:off x="179512" y="-1545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98èmes Journées de l’APHO – Les Sables d’Olonne – 2 &amp; 3 Avril 2026</a:t>
            </a:r>
          </a:p>
          <a:p>
            <a:pPr algn="ctr"/>
            <a:endParaRPr lang="fr-FR" sz="1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BF6DCE1-684B-294B-90A0-AD7863C0F860}"/>
              </a:ext>
            </a:extLst>
          </p:cNvPr>
          <p:cNvPicPr/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80" y="-15454"/>
            <a:ext cx="971600" cy="28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8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9B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3B66A-6F10-4CCE-AFE4-A5FB406AE6C0}" type="datetimeFigureOut">
              <a:rPr lang="fr-FR" smtClean="0"/>
              <a:t>27/03/2026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E2E0A-678F-4012-B539-62B1F17A2C1B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60102AF-9C8D-486B-7A31-294AC6E46D5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9" name="Espace réservé du numéro de diapositive 2">
            <a:extLst>
              <a:ext uri="{FF2B5EF4-FFF2-40B4-BE49-F238E27FC236}">
                <a16:creationId xmlns:a16="http://schemas.microsoft.com/office/drawing/2014/main" id="{7E03CDDD-6671-33C9-4A36-08DEACA8C0EF}"/>
              </a:ext>
            </a:extLst>
          </p:cNvPr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3E2E0A-678F-4012-B539-62B1F17A2C1B}" type="slidenum">
              <a:rPr lang="fr-FR" sz="1200" smtClean="0">
                <a:solidFill>
                  <a:srgbClr val="C9BBA1"/>
                </a:solidFill>
              </a:rPr>
              <a:pPr algn="r"/>
              <a:t>‹#›</a:t>
            </a:fld>
            <a:endParaRPr lang="fr-FR" sz="1200">
              <a:solidFill>
                <a:srgbClr val="C9BBA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3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C9BBA1"/>
            </a:gs>
            <a:gs pos="2000">
              <a:schemeClr val="bg2">
                <a:lumMod val="75000"/>
              </a:schemeClr>
            </a:gs>
            <a:gs pos="100000">
              <a:schemeClr val="bg2">
                <a:lumMod val="9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4427984" y="3651870"/>
            <a:ext cx="0" cy="136815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4427984" y="5020022"/>
            <a:ext cx="44644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6"/>
          <p:cNvSpPr txBox="1">
            <a:spLocks/>
          </p:cNvSpPr>
          <p:nvPr/>
        </p:nvSpPr>
        <p:spPr>
          <a:xfrm>
            <a:off x="4283968" y="1563638"/>
            <a:ext cx="4174231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solidFill>
                  <a:schemeClr val="bg1"/>
                </a:solidFill>
              </a:rPr>
              <a:t>LE GHT POUR LE PHARMACIEN HOSPITALIER :</a:t>
            </a:r>
          </a:p>
          <a:p>
            <a:r>
              <a:rPr lang="fr-FR">
                <a:solidFill>
                  <a:schemeClr val="bg1"/>
                </a:solidFill>
              </a:rPr>
              <a:t>DU SEXTANT AU GPS</a:t>
            </a:r>
          </a:p>
        </p:txBody>
      </p:sp>
      <p:sp>
        <p:nvSpPr>
          <p:cNvPr id="11" name="Sous-titre 7"/>
          <p:cNvSpPr txBox="1">
            <a:spLocks/>
          </p:cNvSpPr>
          <p:nvPr/>
        </p:nvSpPr>
        <p:spPr>
          <a:xfrm>
            <a:off x="5076056" y="3147814"/>
            <a:ext cx="2912368" cy="1314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>
                <a:solidFill>
                  <a:schemeClr val="bg1"/>
                </a:solidFill>
              </a:rPr>
              <a:t>Stérilisation : continuité et reprise d’activité, élaborer son plan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0E7F5E-2ADB-BE5D-1345-3C67227B1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03" y="0"/>
            <a:ext cx="3677929" cy="5143500"/>
          </a:xfrm>
          <a:prstGeom prst="rect">
            <a:avLst/>
          </a:prstGeom>
          <a:effectLst>
            <a:glow rad="127000">
              <a:srgbClr val="C9BBA1"/>
            </a:glow>
          </a:effectLst>
        </p:spPr>
      </p:pic>
    </p:spTree>
    <p:extLst>
      <p:ext uri="{BB962C8B-B14F-4D97-AF65-F5344CB8AC3E}">
        <p14:creationId xmlns:p14="http://schemas.microsoft.com/office/powerpoint/2010/main" val="1842691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6AF1A-5420-2FA4-0EF8-A39960B90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B1C05CEF-5E56-FF62-142D-8DCDF4E2A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Résultats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83293E-6743-DCA7-9104-C13DE724BB0C}"/>
              </a:ext>
            </a:extLst>
          </p:cNvPr>
          <p:cNvSpPr txBox="1"/>
          <p:nvPr/>
        </p:nvSpPr>
        <p:spPr>
          <a:xfrm>
            <a:off x="5070764" y="1563730"/>
            <a:ext cx="3941618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2000"/>
              <a:t>Matériel nécessaire (au CHD)</a:t>
            </a:r>
          </a:p>
          <a:p>
            <a:endParaRPr lang="fr-FR" sz="2000"/>
          </a:p>
          <a:p>
            <a:pPr marL="285750" indent="-285750">
              <a:buFontTx/>
              <a:buChar char="-"/>
            </a:pPr>
            <a:r>
              <a:rPr lang="fr-FR"/>
              <a:t>3 ordinateurs</a:t>
            </a:r>
          </a:p>
          <a:p>
            <a:pPr marL="285750" indent="-285750">
              <a:buFontTx/>
              <a:buChar char="-"/>
            </a:pPr>
            <a:r>
              <a:rPr lang="fr-FR"/>
              <a:t>1 photocopieur</a:t>
            </a:r>
          </a:p>
          <a:p>
            <a:pPr marL="285750" indent="-285750">
              <a:buFontTx/>
              <a:buChar char="-"/>
            </a:pPr>
            <a:r>
              <a:rPr lang="fr-FR"/>
              <a:t>4 téléphones (1 par zone)</a:t>
            </a:r>
          </a:p>
          <a:p>
            <a:pPr marL="285750" indent="-285750">
              <a:buFontTx/>
              <a:buChar char="-"/>
            </a:pPr>
            <a:r>
              <a:rPr lang="fr-FR"/>
              <a:t>Consommable impression (étiqueteuse, laveur, …)</a:t>
            </a:r>
            <a:endParaRPr lang="fr-FR"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fr-FR"/>
          </a:p>
        </p:txBody>
      </p:sp>
      <p:pic>
        <p:nvPicPr>
          <p:cNvPr id="3" name="Image 2" descr="Une image contenant art, conception&#10;&#10;Le contenu généré par l’IA peut être incorrect.">
            <a:extLst>
              <a:ext uri="{FF2B5EF4-FFF2-40B4-BE49-F238E27FC236}">
                <a16:creationId xmlns:a16="http://schemas.microsoft.com/office/drawing/2014/main" id="{F71A4035-663E-06E3-F6A8-9013A4161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0135"/>
            <a:ext cx="755073" cy="7550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6D00CAA-2950-9042-09DD-175516D54DB4}"/>
              </a:ext>
            </a:extLst>
          </p:cNvPr>
          <p:cNvSpPr txBox="1"/>
          <p:nvPr/>
        </p:nvSpPr>
        <p:spPr>
          <a:xfrm>
            <a:off x="235527" y="1563730"/>
            <a:ext cx="433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/>
              <a:t>% d’activités concernées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6AE1B8-3EDA-5AA5-D00C-A27029C22F3A}"/>
              </a:ext>
            </a:extLst>
          </p:cNvPr>
          <p:cNvSpPr txBox="1"/>
          <p:nvPr/>
        </p:nvSpPr>
        <p:spPr>
          <a:xfrm>
            <a:off x="235527" y="2369026"/>
            <a:ext cx="22700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Critique </a:t>
            </a:r>
            <a:r>
              <a:rPr lang="fr-FR" b="1"/>
              <a:t>dès 1h </a:t>
            </a:r>
            <a:r>
              <a:rPr lang="fr-FR"/>
              <a:t>d’arrêt</a:t>
            </a:r>
          </a:p>
          <a:p>
            <a:pPr algn="r"/>
            <a:r>
              <a:rPr lang="fr-FR"/>
              <a:t>Critique </a:t>
            </a:r>
            <a:r>
              <a:rPr lang="fr-FR" b="1"/>
              <a:t>à 3 jours</a:t>
            </a:r>
          </a:p>
          <a:p>
            <a:pPr algn="r"/>
            <a:r>
              <a:rPr lang="fr-FR"/>
              <a:t>Critique </a:t>
            </a:r>
            <a:r>
              <a:rPr lang="fr-FR" b="1"/>
              <a:t>à 3 semaines</a:t>
            </a:r>
            <a:br>
              <a:rPr lang="fr-FR"/>
            </a:br>
            <a:endParaRPr lang="fr-FR"/>
          </a:p>
          <a:p>
            <a:pPr algn="r"/>
            <a:r>
              <a:rPr lang="fr-FR"/>
              <a:t>Juridique</a:t>
            </a:r>
          </a:p>
          <a:p>
            <a:pPr algn="r"/>
            <a:r>
              <a:rPr lang="fr-FR"/>
              <a:t>Opérationnel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7053AF-8B10-ACCB-E770-EE5AAF16A8C0}"/>
              </a:ext>
            </a:extLst>
          </p:cNvPr>
          <p:cNvSpPr/>
          <p:nvPr/>
        </p:nvSpPr>
        <p:spPr>
          <a:xfrm>
            <a:off x="2561011" y="2443917"/>
            <a:ext cx="921600" cy="2326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CEB0C6-2765-1531-A61D-8C3711CCEC73}"/>
              </a:ext>
            </a:extLst>
          </p:cNvPr>
          <p:cNvSpPr/>
          <p:nvPr/>
        </p:nvSpPr>
        <p:spPr>
          <a:xfrm>
            <a:off x="2561011" y="2733444"/>
            <a:ext cx="1180800" cy="2326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823407-51A6-8E0F-5FDE-5CF4809D3AB1}"/>
              </a:ext>
            </a:extLst>
          </p:cNvPr>
          <p:cNvSpPr/>
          <p:nvPr/>
        </p:nvSpPr>
        <p:spPr>
          <a:xfrm>
            <a:off x="2561011" y="3019215"/>
            <a:ext cx="1440000" cy="232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0568F3-BFBD-D79E-D3BF-B5E0C0224EE3}"/>
              </a:ext>
            </a:extLst>
          </p:cNvPr>
          <p:cNvSpPr/>
          <p:nvPr/>
        </p:nvSpPr>
        <p:spPr>
          <a:xfrm>
            <a:off x="2561011" y="3531498"/>
            <a:ext cx="792000" cy="23268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58DB91-D090-54C6-4EDF-00DCC5411DFD}"/>
              </a:ext>
            </a:extLst>
          </p:cNvPr>
          <p:cNvSpPr/>
          <p:nvPr/>
        </p:nvSpPr>
        <p:spPr>
          <a:xfrm>
            <a:off x="2561011" y="3817269"/>
            <a:ext cx="1440000" cy="2326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6B8FE66-8711-B846-911C-1987CEC22864}"/>
              </a:ext>
            </a:extLst>
          </p:cNvPr>
          <p:cNvSpPr txBox="1"/>
          <p:nvPr/>
        </p:nvSpPr>
        <p:spPr>
          <a:xfrm>
            <a:off x="3490482" y="2364112"/>
            <a:ext cx="59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64%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260C32-5047-3ECD-CB98-F1DAE226F586}"/>
              </a:ext>
            </a:extLst>
          </p:cNvPr>
          <p:cNvSpPr txBox="1"/>
          <p:nvPr/>
        </p:nvSpPr>
        <p:spPr>
          <a:xfrm>
            <a:off x="3740593" y="2645605"/>
            <a:ext cx="59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82%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A50CBF-048B-1FE4-2C22-3797A1BB7DDA}"/>
              </a:ext>
            </a:extLst>
          </p:cNvPr>
          <p:cNvSpPr txBox="1"/>
          <p:nvPr/>
        </p:nvSpPr>
        <p:spPr>
          <a:xfrm>
            <a:off x="3887278" y="2950889"/>
            <a:ext cx="81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100%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C217311-60A6-D9F5-49EC-5BBA734061E7}"/>
              </a:ext>
            </a:extLst>
          </p:cNvPr>
          <p:cNvSpPr txBox="1"/>
          <p:nvPr/>
        </p:nvSpPr>
        <p:spPr>
          <a:xfrm>
            <a:off x="3353011" y="3463172"/>
            <a:ext cx="59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55%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C77FB87-8726-CA8B-370F-92E584117BAA}"/>
              </a:ext>
            </a:extLst>
          </p:cNvPr>
          <p:cNvSpPr txBox="1"/>
          <p:nvPr/>
        </p:nvSpPr>
        <p:spPr>
          <a:xfrm>
            <a:off x="3924120" y="3748943"/>
            <a:ext cx="81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/>
              <a:t>100%</a:t>
            </a:r>
          </a:p>
        </p:txBody>
      </p:sp>
      <p:pic>
        <p:nvPicPr>
          <p:cNvPr id="21" name="Image 20" descr="Une image contenant capture d’écran, ordinateur, conception&#10;&#10;Le contenu généré par l’IA peut être incorrect.">
            <a:extLst>
              <a:ext uri="{FF2B5EF4-FFF2-40B4-BE49-F238E27FC236}">
                <a16:creationId xmlns:a16="http://schemas.microsoft.com/office/drawing/2014/main" id="{1438D102-FFFF-114C-DCB9-5B45079E9E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244" y="2005715"/>
            <a:ext cx="824556" cy="82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06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E459D7-727E-9BCB-2E9F-5BC35251A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EBF4BB7E-318D-92E2-B955-F6DF7BAA5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Scénario indisponibilité compétences</a:t>
            </a:r>
          </a:p>
        </p:txBody>
      </p:sp>
      <p:pic>
        <p:nvPicPr>
          <p:cNvPr id="7" name="Image 6" descr="Une image contenant texte, capture d’écran, nombre, logiciel&#10;&#10;Le contenu généré par l’IA peut être incorrect.">
            <a:extLst>
              <a:ext uri="{FF2B5EF4-FFF2-40B4-BE49-F238E27FC236}">
                <a16:creationId xmlns:a16="http://schemas.microsoft.com/office/drawing/2014/main" id="{1ED26110-603B-23F5-636D-6D44283A9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12" y="915566"/>
            <a:ext cx="7956376" cy="372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6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BC0B3-313A-9E72-E5D9-6B31E8532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DB6AB272-5288-490A-3A7F-56113513D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fr-FR" sz="4100"/>
              <a:t>Scénario indisponibilité compétences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C118326-1394-A6D6-3E93-0847994710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r-FR" sz="1700" b="1"/>
              <a:t>5 compétences clés </a:t>
            </a:r>
            <a:r>
              <a:rPr lang="fr-FR" sz="1700"/>
              <a:t>: réception, lavage, recomposition, stérilisateur, encadrement (pharmacien + cadre)</a:t>
            </a:r>
            <a:br>
              <a:rPr lang="fr-FR" sz="1700"/>
            </a:br>
            <a:endParaRPr lang="fr-FR" sz="1700"/>
          </a:p>
          <a:p>
            <a:pPr>
              <a:lnSpc>
                <a:spcPct val="90000"/>
              </a:lnSpc>
            </a:pPr>
            <a:r>
              <a:rPr lang="fr-FR" sz="1700" b="1"/>
              <a:t>1 à 3h d’arrêt </a:t>
            </a:r>
            <a:r>
              <a:rPr lang="fr-FR" sz="1700"/>
              <a:t>: pour 66% des activités : rappel du personnel et redistribution des personnes sur les autres activités</a:t>
            </a:r>
            <a:br>
              <a:rPr lang="fr-FR" sz="1700"/>
            </a:br>
            <a:endParaRPr lang="fr-FR" sz="1700"/>
          </a:p>
          <a:p>
            <a:pPr>
              <a:lnSpc>
                <a:spcPct val="90000"/>
              </a:lnSpc>
            </a:pPr>
            <a:r>
              <a:rPr lang="fr-FR" sz="1700" b="1"/>
              <a:t>3j </a:t>
            </a:r>
            <a:r>
              <a:rPr lang="fr-FR" sz="1700"/>
              <a:t>: Etude de la convention entre le CHD Vendée et le CH Loire Vendée Océan, déprogrammation d’interventions</a:t>
            </a:r>
            <a:br>
              <a:rPr lang="fr-FR" sz="1700"/>
            </a:br>
            <a:endParaRPr lang="fr-FR" sz="1700"/>
          </a:p>
          <a:p>
            <a:pPr>
              <a:lnSpc>
                <a:spcPct val="90000"/>
              </a:lnSpc>
            </a:pPr>
            <a:r>
              <a:rPr lang="fr-FR" sz="1700" b="1"/>
              <a:t>Reprise d’activité </a:t>
            </a:r>
            <a:r>
              <a:rPr lang="fr-FR" sz="1700"/>
              <a:t>: prévoir du repos compensatoire et une diminution de la capacité de traitement</a:t>
            </a:r>
          </a:p>
          <a:p>
            <a:pPr>
              <a:lnSpc>
                <a:spcPct val="90000"/>
              </a:lnSpc>
            </a:pPr>
            <a:endParaRPr lang="fr-FR" sz="1700"/>
          </a:p>
        </p:txBody>
      </p:sp>
      <p:pic>
        <p:nvPicPr>
          <p:cNvPr id="1028" name="Picture 4" descr="Une image contenant Visage humain, habits, personne, plastique&#10;&#10;Le contenu généré par l’IA peut être incorrect.">
            <a:extLst>
              <a:ext uri="{FF2B5EF4-FFF2-40B4-BE49-F238E27FC236}">
                <a16:creationId xmlns:a16="http://schemas.microsoft.com/office/drawing/2014/main" id="{1448EF5F-A0F4-1E59-FA33-83F167985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5953"/>
          <a:stretch>
            <a:fillRect/>
          </a:stretch>
        </p:blipFill>
        <p:spPr bwMode="auto">
          <a:xfrm>
            <a:off x="4648200" y="1200151"/>
            <a:ext cx="4038600" cy="339447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6488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3DBDE5-AC89-B41D-6DA3-691F1792C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AF5F50F2-4A98-2E60-C527-0D0F585B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 anchor="ctr">
            <a:normAutofit/>
          </a:bodyPr>
          <a:lstStyle/>
          <a:p>
            <a:r>
              <a:rPr lang="fr-FR"/>
              <a:t>Scénario indisponibilité SI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68F3DA-36AE-F939-1F1A-158937871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/>
        </p:blipFill>
        <p:spPr bwMode="auto">
          <a:xfrm>
            <a:off x="4648200" y="1200151"/>
            <a:ext cx="4038600" cy="339447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7751BA0-B370-5084-6708-352F2C2920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fr-FR" sz="1700" b="1"/>
              <a:t>Une 15aine de logiciels identifiés </a:t>
            </a:r>
            <a:r>
              <a:rPr lang="fr-FR" sz="1700"/>
              <a:t>: </a:t>
            </a:r>
            <a:br>
              <a:rPr lang="fr-FR" sz="1700"/>
            </a:br>
            <a:r>
              <a:rPr lang="fr-FR" sz="1700"/>
              <a:t>mode dégradé existant pour 45% d’entre eux (dont OPTIM SPM)</a:t>
            </a:r>
            <a:br>
              <a:rPr lang="fr-FR" sz="1700"/>
            </a:br>
            <a:r>
              <a:rPr lang="fr-FR" sz="1700"/>
              <a:t>-&gt; Traçabilité papier +++</a:t>
            </a:r>
            <a:br>
              <a:rPr lang="fr-FR" sz="1700"/>
            </a:br>
            <a:endParaRPr lang="fr-FR" sz="1700"/>
          </a:p>
          <a:p>
            <a:pPr>
              <a:lnSpc>
                <a:spcPct val="90000"/>
              </a:lnSpc>
            </a:pPr>
            <a:r>
              <a:rPr lang="fr-FR" sz="1700" b="1"/>
              <a:t>Reprise d’activité </a:t>
            </a:r>
            <a:r>
              <a:rPr lang="fr-FR" sz="1700"/>
              <a:t>: pas de report, conservation des archives papier pour 7 logiciels</a:t>
            </a:r>
          </a:p>
          <a:p>
            <a:pPr>
              <a:lnSpc>
                <a:spcPct val="90000"/>
              </a:lnSpc>
            </a:pPr>
            <a:endParaRPr lang="fr-FR" sz="1700"/>
          </a:p>
          <a:p>
            <a:pPr>
              <a:lnSpc>
                <a:spcPct val="90000"/>
              </a:lnSpc>
            </a:pPr>
            <a:r>
              <a:rPr lang="fr-FR" sz="1700" b="1"/>
              <a:t>Lacunes majeures identifiées </a:t>
            </a:r>
            <a:r>
              <a:rPr lang="fr-FR" sz="1700"/>
              <a:t>: </a:t>
            </a:r>
          </a:p>
          <a:p>
            <a:pPr lvl="1">
              <a:lnSpc>
                <a:spcPct val="90000"/>
              </a:lnSpc>
            </a:pPr>
            <a:r>
              <a:rPr lang="fr-FR" sz="1700"/>
              <a:t>pour 7 logiciels, le mode dégradé est non existant ou non opérationnel</a:t>
            </a:r>
          </a:p>
          <a:p>
            <a:pPr lvl="1">
              <a:lnSpc>
                <a:spcPct val="90000"/>
              </a:lnSpc>
            </a:pPr>
            <a:r>
              <a:rPr lang="fr-FR" sz="1700"/>
              <a:t>Absence de PDF de composition sur un PC sécurisé</a:t>
            </a:r>
          </a:p>
          <a:p>
            <a:pPr lvl="1">
              <a:lnSpc>
                <a:spcPct val="90000"/>
              </a:lnSpc>
            </a:pPr>
            <a:endParaRPr lang="fr-FR" sz="1300"/>
          </a:p>
        </p:txBody>
      </p:sp>
    </p:spTree>
    <p:extLst>
      <p:ext uri="{BB962C8B-B14F-4D97-AF65-F5344CB8AC3E}">
        <p14:creationId xmlns:p14="http://schemas.microsoft.com/office/powerpoint/2010/main" val="596400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B21E4F-E3E6-8429-1490-6B3CA7ADE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D746632-3060-B2BB-1130-27CBEE5A0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/>
              <a:t>65% des procédures alternatives sont disponibles, il reste 35% à mettre en place</a:t>
            </a:r>
          </a:p>
          <a:p>
            <a:endParaRPr lang="fr-FR"/>
          </a:p>
          <a:p>
            <a:r>
              <a:rPr lang="fr-FR"/>
              <a:t>Besoin d’un suivi régulier des procédures avec optimisation en GHT via un indicateur commun encore à l’étude</a:t>
            </a:r>
          </a:p>
          <a:p>
            <a:endParaRPr lang="fr-FR"/>
          </a:p>
          <a:p>
            <a:r>
              <a:rPr lang="fr-FR"/>
              <a:t>Approche commune : réflexion à plusieurs</a:t>
            </a:r>
          </a:p>
          <a:p>
            <a:endParaRPr lang="fr-FR"/>
          </a:p>
          <a:p>
            <a:r>
              <a:rPr lang="fr-FR"/>
              <a:t>Limite de la méthode : Difficulté à réfléchir sur des activités très interdépendantes et des DMIA pas toujours adaptées</a:t>
            </a:r>
          </a:p>
          <a:p>
            <a:pPr marL="0" indent="0">
              <a:buNone/>
            </a:pPr>
            <a:endParaRPr lang="fr-FR"/>
          </a:p>
          <a:p>
            <a:r>
              <a:rPr lang="fr-FR"/>
              <a:t>Limite : Manque une approche d’indisponibilité totale du SI dans l’établissement</a:t>
            </a:r>
          </a:p>
          <a:p>
            <a:endParaRPr lang="fr-FR">
              <a:highlight>
                <a:srgbClr val="FFFF00"/>
              </a:highlight>
            </a:endParaRPr>
          </a:p>
          <a:p>
            <a:r>
              <a:rPr lang="fr-FR"/>
              <a:t>Pour aller plus loin ? -&gt; simulation de perte SI</a:t>
            </a:r>
          </a:p>
          <a:p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EFFE2475-EB3F-502B-1BD5-7FCD9E02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1290395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0E45E0-DC6F-E401-D189-B3A9630DC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20A1A3-24EA-959B-E2B9-4C6CBA1FA86E}"/>
              </a:ext>
            </a:extLst>
          </p:cNvPr>
          <p:cNvSpPr/>
          <p:nvPr/>
        </p:nvSpPr>
        <p:spPr>
          <a:xfrm>
            <a:off x="204360" y="282882"/>
            <a:ext cx="8784976" cy="466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804A36D-C865-0D1D-BE5F-F22C469A7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A0AD96F-E3E3-52DC-0474-1BAD85FB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15</a:t>
            </a:fld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27AA9A6-F0B5-FC13-D956-13A3CB9780FC}"/>
              </a:ext>
            </a:extLst>
          </p:cNvPr>
          <p:cNvSpPr txBox="1"/>
          <p:nvPr/>
        </p:nvSpPr>
        <p:spPr>
          <a:xfrm>
            <a:off x="191060" y="3150503"/>
            <a:ext cx="3816424" cy="1408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C9BB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L’APHO lève l’ancre</a:t>
            </a:r>
          </a:p>
          <a:p>
            <a:pPr algn="ctr"/>
            <a:endParaRPr lang="fr-FR" sz="1050" b="1">
              <a:solidFill>
                <a:srgbClr val="407D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00" b="1">
                <a:solidFill>
                  <a:srgbClr val="B29E60"/>
                </a:solidFill>
                <a:effectLst/>
                <a:latin typeface="Arial" panose="020B0604020202020204" pitchFamily="34" charset="0"/>
              </a:rPr>
              <a:t>Relations </a:t>
            </a:r>
            <a:r>
              <a:rPr lang="fr-FR" sz="1000" b="1">
                <a:solidFill>
                  <a:srgbClr val="B29E60"/>
                </a:solidFill>
                <a:latin typeface="Arial" panose="020B0604020202020204" pitchFamily="34" charset="0"/>
              </a:rPr>
              <a:t>du pharmacien hospitalier au quotidien : un équipage solide</a:t>
            </a:r>
          </a:p>
          <a:p>
            <a:pPr algn="ctr"/>
            <a:r>
              <a:rPr lang="fr-FR" sz="1000" b="1">
                <a:solidFill>
                  <a:srgbClr val="B29E60"/>
                </a:solidFill>
                <a:latin typeface="Arial" panose="020B0604020202020204" pitchFamily="34" charset="0"/>
              </a:rPr>
              <a:t>Le GHT pour le pharmacien hospitalier : du sextant au GPS </a:t>
            </a:r>
          </a:p>
          <a:p>
            <a:pPr algn="ctr"/>
            <a:r>
              <a:rPr lang="fr-FR" sz="1000" b="1">
                <a:solidFill>
                  <a:srgbClr val="B29E60"/>
                </a:solidFill>
                <a:latin typeface="Arial" panose="020B0604020202020204" pitchFamily="34" charset="0"/>
              </a:rPr>
              <a:t>Cap sur l’avenir : le pharmacien à l’ère de l’intelligence artificielle </a:t>
            </a:r>
          </a:p>
          <a:p>
            <a:pPr algn="ctr"/>
            <a:endParaRPr lang="fr-FR" sz="900" b="1">
              <a:solidFill>
                <a:srgbClr val="B29E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itre 6">
            <a:extLst>
              <a:ext uri="{FF2B5EF4-FFF2-40B4-BE49-F238E27FC236}">
                <a16:creationId xmlns:a16="http://schemas.microsoft.com/office/drawing/2014/main" id="{0F3C5CD3-A2A6-C46A-E8FC-52D96C6AB5AE}"/>
              </a:ext>
            </a:extLst>
          </p:cNvPr>
          <p:cNvSpPr txBox="1">
            <a:spLocks/>
          </p:cNvSpPr>
          <p:nvPr/>
        </p:nvSpPr>
        <p:spPr>
          <a:xfrm>
            <a:off x="3327591" y="839819"/>
            <a:ext cx="5532199" cy="186445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i="1"/>
              <a:t>Simulation de l'indisponibilité des systèmes d'information </a:t>
            </a:r>
            <a:endParaRPr lang="fr-FR" sz="2800" i="1">
              <a:ea typeface="Calibri"/>
              <a:cs typeface="Calibri"/>
            </a:endParaRPr>
          </a:p>
          <a:p>
            <a:endParaRPr lang="fr-FR" sz="2000" i="1"/>
          </a:p>
          <a:p>
            <a:r>
              <a:rPr lang="fr-FR" sz="1800"/>
              <a:t>Objectif : Evaluer la résilience organisationnelle et opérationnelle des stérilisations du GHT 85</a:t>
            </a:r>
            <a:endParaRPr lang="fr-FR" sz="1800" strike="sngStrike">
              <a:ea typeface="Calibri"/>
              <a:cs typeface="Calibri"/>
            </a:endParaRPr>
          </a:p>
        </p:txBody>
      </p:sp>
      <p:sp>
        <p:nvSpPr>
          <p:cNvPr id="14" name="Sous-titre 7">
            <a:extLst>
              <a:ext uri="{FF2B5EF4-FFF2-40B4-BE49-F238E27FC236}">
                <a16:creationId xmlns:a16="http://schemas.microsoft.com/office/drawing/2014/main" id="{4BB09F5B-B897-C717-1DEF-EC410A2F2139}"/>
              </a:ext>
            </a:extLst>
          </p:cNvPr>
          <p:cNvSpPr txBox="1">
            <a:spLocks/>
          </p:cNvSpPr>
          <p:nvPr/>
        </p:nvSpPr>
        <p:spPr>
          <a:xfrm>
            <a:off x="4106509" y="3234292"/>
            <a:ext cx="4165948" cy="12399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>
                <a:solidFill>
                  <a:schemeClr val="bg1">
                    <a:lumMod val="65000"/>
                  </a:schemeClr>
                </a:solidFill>
              </a:rPr>
              <a:t>Benoît </a:t>
            </a:r>
            <a:r>
              <a:rPr lang="fr-FR" sz="1800" err="1">
                <a:solidFill>
                  <a:schemeClr val="bg1">
                    <a:lumMod val="65000"/>
                  </a:schemeClr>
                </a:solidFill>
              </a:rPr>
              <a:t>Boureau</a:t>
            </a:r>
            <a:r>
              <a:rPr lang="fr-FR" sz="1800">
                <a:solidFill>
                  <a:schemeClr val="bg1">
                    <a:lumMod val="65000"/>
                  </a:schemeClr>
                </a:solidFill>
              </a:rPr>
              <a:t>, Interne CHLVO</a:t>
            </a:r>
            <a:endParaRPr lang="fr-FR" sz="1800">
              <a:solidFill>
                <a:schemeClr val="bg1">
                  <a:lumMod val="65000"/>
                </a:schemeClr>
              </a:solidFill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fr-FR" sz="1800">
                <a:solidFill>
                  <a:schemeClr val="bg1">
                    <a:lumMod val="65000"/>
                  </a:schemeClr>
                </a:solidFill>
              </a:rPr>
              <a:t>Marine </a:t>
            </a:r>
            <a:r>
              <a:rPr lang="fr-FR" sz="1800" err="1">
                <a:solidFill>
                  <a:schemeClr val="bg1">
                    <a:lumMod val="65000"/>
                  </a:schemeClr>
                </a:solidFill>
              </a:rPr>
              <a:t>Brenugat</a:t>
            </a:r>
            <a:r>
              <a:rPr lang="fr-FR" sz="1800">
                <a:solidFill>
                  <a:schemeClr val="bg1">
                    <a:lumMod val="65000"/>
                  </a:schemeClr>
                </a:solidFill>
              </a:rPr>
              <a:t>, Interne CHD </a:t>
            </a:r>
            <a:r>
              <a:rPr lang="fr-FR" sz="1800" err="1">
                <a:solidFill>
                  <a:schemeClr val="bg1">
                    <a:lumMod val="65000"/>
                  </a:schemeClr>
                </a:solidFill>
              </a:rPr>
              <a:t>Vendé</a:t>
            </a:r>
            <a:r>
              <a:rPr lang="fr-FR" sz="1800">
                <a:solidFill>
                  <a:schemeClr val="bg1">
                    <a:lumMod val="65000"/>
                  </a:schemeClr>
                </a:solidFill>
              </a:rPr>
              <a:t>e</a:t>
            </a:r>
            <a:endParaRPr lang="fr-FR" sz="1800">
              <a:solidFill>
                <a:schemeClr val="bg1">
                  <a:lumMod val="65000"/>
                </a:schemeClr>
              </a:solidFill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fr-FR" sz="1800">
                <a:solidFill>
                  <a:schemeClr val="bg1">
                    <a:lumMod val="65000"/>
                  </a:schemeClr>
                </a:solidFill>
              </a:rPr>
              <a:t>Anissa</a:t>
            </a:r>
            <a:r>
              <a:rPr lang="fr-FR" sz="1800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 </a:t>
            </a:r>
            <a:r>
              <a:rPr lang="fr-FR" sz="1800" err="1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Adoum</a:t>
            </a:r>
            <a:r>
              <a:rPr lang="fr-FR" sz="1800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, CHD Vendée</a:t>
            </a:r>
          </a:p>
          <a:p>
            <a:pPr marL="0" indent="0" algn="ctr">
              <a:buNone/>
            </a:pPr>
            <a:r>
              <a:rPr lang="fr-FR" sz="1800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Mélina </a:t>
            </a:r>
            <a:r>
              <a:rPr lang="fr-FR" sz="1800" err="1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Bouriaud</a:t>
            </a:r>
            <a:r>
              <a:rPr lang="fr-FR" sz="1800">
                <a:solidFill>
                  <a:schemeClr val="bg1">
                    <a:lumMod val="65000"/>
                  </a:schemeClr>
                </a:solidFill>
                <a:ea typeface="Calibri"/>
                <a:cs typeface="Calibri"/>
              </a:rPr>
              <a:t>, CHLVO</a:t>
            </a:r>
            <a:endParaRPr lang="fr-FR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7BDC4AD-E7F5-3D02-EE13-A5134051F9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470"/>
            <a:ext cx="1228725" cy="36703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3C70EDA-3C76-B4A2-88A9-F59CB13E559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80" y="-15454"/>
            <a:ext cx="971600" cy="2828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70D936-6121-82EF-56F3-73E6F9446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30" y="474877"/>
            <a:ext cx="1732731" cy="25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62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7058C2-77E4-DF07-A694-6AB51002C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3238"/>
            <a:ext cx="8229600" cy="576064"/>
          </a:xfrm>
        </p:spPr>
        <p:txBody>
          <a:bodyPr/>
          <a:lstStyle/>
          <a:p>
            <a:r>
              <a:rPr lang="en-US" sz="2900" err="1">
                <a:ea typeface="Calibri"/>
                <a:cs typeface="Calibri"/>
              </a:rPr>
              <a:t>L'unité</a:t>
            </a:r>
            <a:r>
              <a:rPr lang="en-US" sz="2900">
                <a:ea typeface="Calibri"/>
                <a:cs typeface="Calibri"/>
              </a:rPr>
              <a:t> de </a:t>
            </a:r>
            <a:r>
              <a:rPr lang="en-US" sz="2900" err="1">
                <a:ea typeface="Calibri"/>
                <a:cs typeface="Calibri"/>
              </a:rPr>
              <a:t>stérilisation</a:t>
            </a:r>
            <a:r>
              <a:rPr lang="en-US" sz="2900">
                <a:ea typeface="Calibri"/>
                <a:cs typeface="Calibri"/>
              </a:rPr>
              <a:t> du CHD </a:t>
            </a:r>
            <a:r>
              <a:rPr lang="en-US" sz="2900" err="1">
                <a:ea typeface="Calibri"/>
                <a:cs typeface="Calibri"/>
              </a:rPr>
              <a:t>Vendée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E3E5B-8BA5-3EA2-C1D8-5C2108054889}"/>
              </a:ext>
            </a:extLst>
          </p:cNvPr>
          <p:cNvSpPr txBox="1"/>
          <p:nvPr/>
        </p:nvSpPr>
        <p:spPr>
          <a:xfrm>
            <a:off x="308625" y="1538658"/>
            <a:ext cx="3797843" cy="2291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/>
                <a:ea typeface="Calibri"/>
                <a:cs typeface="Calibri"/>
              </a:rPr>
              <a:t>24 agents de </a:t>
            </a:r>
            <a:r>
              <a:rPr lang="en-US" sz="1600" err="1">
                <a:latin typeface="Calibri"/>
                <a:ea typeface="Calibri"/>
                <a:cs typeface="Calibri"/>
              </a:rPr>
              <a:t>stérilisation</a:t>
            </a:r>
            <a:r>
              <a:rPr lang="en-US" sz="1600">
                <a:latin typeface="Calibri"/>
                <a:ea typeface="Calibri"/>
                <a:cs typeface="Calibri"/>
              </a:rPr>
              <a:t> + </a:t>
            </a:r>
            <a:r>
              <a:rPr lang="en-US" sz="1600" err="1">
                <a:latin typeface="Calibri"/>
                <a:ea typeface="Calibri"/>
                <a:cs typeface="Calibri"/>
              </a:rPr>
              <a:t>gestionnaires</a:t>
            </a:r>
            <a:r>
              <a:rPr lang="en-US" sz="1600">
                <a:latin typeface="Calibri"/>
                <a:ea typeface="Calibri"/>
                <a:cs typeface="Calibri"/>
              </a:rPr>
              <a:t> de productions (</a:t>
            </a:r>
            <a:r>
              <a:rPr lang="en-US" sz="1600" b="1" i="1">
                <a:latin typeface="Calibri"/>
                <a:ea typeface="Calibri"/>
                <a:cs typeface="Calibri"/>
              </a:rPr>
              <a:t>= 23,2 ETP</a:t>
            </a:r>
            <a:r>
              <a:rPr lang="en-US" sz="1600">
                <a:latin typeface="Calibri"/>
                <a:ea typeface="Calibri"/>
                <a:cs typeface="Calibri"/>
              </a:rPr>
              <a:t>)</a:t>
            </a:r>
            <a:br>
              <a:rPr lang="en-US" sz="1600">
                <a:latin typeface="Calibri"/>
                <a:ea typeface="Calibri"/>
                <a:cs typeface="Calibri"/>
              </a:rPr>
            </a:br>
            <a:endParaRPr lang="en-US" sz="1600">
              <a:latin typeface="Calibri"/>
              <a:ea typeface="Calibri"/>
              <a:cs typeface="Calibri"/>
            </a:endParaRPr>
          </a:p>
          <a:p>
            <a:r>
              <a:rPr lang="en-US" sz="1600">
                <a:latin typeface="Calibri"/>
                <a:ea typeface="Calibri"/>
                <a:cs typeface="Calibri"/>
              </a:rPr>
              <a:t>2 </a:t>
            </a:r>
            <a:r>
              <a:rPr lang="en-US" sz="1600" err="1">
                <a:latin typeface="Calibri"/>
                <a:ea typeface="Calibri"/>
                <a:cs typeface="Calibri"/>
              </a:rPr>
              <a:t>pharmaciens</a:t>
            </a:r>
            <a:r>
              <a:rPr lang="en-US" sz="1600">
                <a:latin typeface="Calibri"/>
                <a:ea typeface="Calibri"/>
                <a:cs typeface="Calibri"/>
              </a:rPr>
              <a:t> (</a:t>
            </a:r>
            <a:r>
              <a:rPr lang="en-US" sz="1600" b="1" i="1">
                <a:latin typeface="Calibri"/>
                <a:ea typeface="Calibri"/>
                <a:cs typeface="Calibri"/>
              </a:rPr>
              <a:t>= 1,4 ETP</a:t>
            </a:r>
            <a:r>
              <a:rPr lang="en-US" sz="1600">
                <a:latin typeface="Calibri"/>
                <a:ea typeface="Calibri"/>
                <a:cs typeface="Calibri"/>
              </a:rPr>
              <a:t>)</a:t>
            </a:r>
            <a:br>
              <a:rPr lang="en-US" sz="1600">
                <a:latin typeface="Calibri"/>
                <a:ea typeface="Calibri"/>
                <a:cs typeface="Calibri"/>
              </a:rPr>
            </a:br>
            <a:endParaRPr lang="en-US" sz="1600">
              <a:latin typeface="Calibri"/>
              <a:ea typeface="Calibri"/>
              <a:cs typeface="Calibri"/>
            </a:endParaRPr>
          </a:p>
          <a:p>
            <a:r>
              <a:rPr lang="en-US" sz="1600">
                <a:latin typeface="Calibri"/>
                <a:ea typeface="Calibri"/>
                <a:cs typeface="Calibri"/>
              </a:rPr>
              <a:t>1 cadre de santé (</a:t>
            </a:r>
            <a:r>
              <a:rPr lang="en-US" sz="1600" b="1" i="1">
                <a:latin typeface="Calibri"/>
                <a:ea typeface="Calibri"/>
                <a:cs typeface="Calibri"/>
              </a:rPr>
              <a:t>= 1 ETP</a:t>
            </a:r>
            <a:r>
              <a:rPr lang="en-US" sz="1600">
                <a:latin typeface="Calibri"/>
                <a:ea typeface="Calibri"/>
                <a:cs typeface="Calibri"/>
              </a:rPr>
              <a:t>)</a:t>
            </a:r>
            <a:br>
              <a:rPr lang="en-US" sz="1600">
                <a:latin typeface="Calibri"/>
                <a:ea typeface="Calibri"/>
                <a:cs typeface="Calibri"/>
              </a:rPr>
            </a:br>
            <a:endParaRPr lang="en-US" sz="1600">
              <a:latin typeface="Calibri"/>
              <a:ea typeface="Calibri"/>
              <a:cs typeface="Calibri"/>
            </a:endParaRPr>
          </a:p>
          <a:p>
            <a:r>
              <a:rPr lang="en-US" sz="1600" err="1">
                <a:latin typeface="Calibri"/>
                <a:ea typeface="Calibri"/>
                <a:cs typeface="Calibri"/>
              </a:rPr>
              <a:t>Activité</a:t>
            </a:r>
            <a:r>
              <a:rPr lang="en-US" sz="1600">
                <a:latin typeface="Calibri"/>
                <a:ea typeface="Calibri"/>
                <a:cs typeface="Calibri"/>
              </a:rPr>
              <a:t>  = </a:t>
            </a:r>
            <a:r>
              <a:rPr lang="en-US" sz="1600" b="1" i="1">
                <a:latin typeface="Calibri"/>
                <a:ea typeface="Calibri"/>
                <a:cs typeface="Calibri"/>
              </a:rPr>
              <a:t>5.7 MUO/an</a:t>
            </a:r>
            <a:br>
              <a:rPr lang="en-US" sz="1600">
                <a:latin typeface="Calibri"/>
                <a:ea typeface="Calibri"/>
                <a:cs typeface="Calibri"/>
              </a:rPr>
            </a:br>
            <a:endParaRPr lang="en-US" sz="1600">
              <a:latin typeface="Calibri"/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AA01CE-0289-D119-D153-0CB1BA53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406" y="346364"/>
            <a:ext cx="601848" cy="943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F9ABDB-80B2-5443-65D1-C4435CCED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5001626" y="588818"/>
            <a:ext cx="2578407" cy="41996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6FC8DF-7D22-BB68-40C3-EAE275AC7BE1}"/>
              </a:ext>
            </a:extLst>
          </p:cNvPr>
          <p:cNvSpPr/>
          <p:nvPr/>
        </p:nvSpPr>
        <p:spPr>
          <a:xfrm>
            <a:off x="6886179" y="1407050"/>
            <a:ext cx="1493906" cy="135119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C218C8-A16C-FC63-2072-4A889F97C042}"/>
              </a:ext>
            </a:extLst>
          </p:cNvPr>
          <p:cNvSpPr/>
          <p:nvPr/>
        </p:nvSpPr>
        <p:spPr>
          <a:xfrm>
            <a:off x="7320540" y="1713057"/>
            <a:ext cx="543357" cy="8601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7951ED-2AE8-4437-D03C-B1AF82934D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267" t="13652" r="26079" b="79605"/>
          <a:stretch>
            <a:fillRect/>
          </a:stretch>
        </p:blipFill>
        <p:spPr>
          <a:xfrm rot="-5400000">
            <a:off x="5028890" y="2078364"/>
            <a:ext cx="249801" cy="2633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D25835-94C2-F48C-BF61-372F15EEE248}"/>
              </a:ext>
            </a:extLst>
          </p:cNvPr>
          <p:cNvSpPr/>
          <p:nvPr/>
        </p:nvSpPr>
        <p:spPr>
          <a:xfrm>
            <a:off x="4250830" y="2193994"/>
            <a:ext cx="1418452" cy="1785184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77EB31-9EF9-89B3-0E37-8705B42DCD36}"/>
              </a:ext>
            </a:extLst>
          </p:cNvPr>
          <p:cNvSpPr/>
          <p:nvPr/>
        </p:nvSpPr>
        <p:spPr>
          <a:xfrm>
            <a:off x="4194585" y="1390451"/>
            <a:ext cx="2624952" cy="747304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F136A1-79F0-E428-128C-112E95BEC8B5}"/>
              </a:ext>
            </a:extLst>
          </p:cNvPr>
          <p:cNvSpPr/>
          <p:nvPr/>
        </p:nvSpPr>
        <p:spPr>
          <a:xfrm>
            <a:off x="5722193" y="2136576"/>
            <a:ext cx="1160844" cy="63762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5793C3-F8E9-D6FA-114D-D5448043D9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292" t="36622" r="24071" b="36201"/>
          <a:stretch>
            <a:fillRect/>
          </a:stretch>
        </p:blipFill>
        <p:spPr>
          <a:xfrm rot="16200000">
            <a:off x="5932858" y="1820840"/>
            <a:ext cx="676057" cy="10886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39A59C-34BE-8596-7E17-4E54A4EE5357}"/>
              </a:ext>
            </a:extLst>
          </p:cNvPr>
          <p:cNvSpPr txBox="1"/>
          <p:nvPr/>
        </p:nvSpPr>
        <p:spPr>
          <a:xfrm>
            <a:off x="4326738" y="2943814"/>
            <a:ext cx="1391098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highlight>
                  <a:srgbClr val="00B050"/>
                </a:highlight>
                <a:latin typeface="Bahnschrift"/>
                <a:ea typeface="Open Sans"/>
                <a:cs typeface="Open Sans"/>
              </a:rPr>
              <a:t>Zone de lavage</a:t>
            </a:r>
            <a:endParaRPr lang="en-US" sz="1200">
              <a:highlight>
                <a:srgbClr val="00B050"/>
              </a:highlight>
              <a:ea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88A05-2918-1210-CE4C-627FE867F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43" t="48060" r="24286" b="36398"/>
          <a:stretch>
            <a:fillRect/>
          </a:stretch>
        </p:blipFill>
        <p:spPr>
          <a:xfrm rot="5400000">
            <a:off x="7181741" y="1452980"/>
            <a:ext cx="278776" cy="622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0306B5-B4F3-1C55-B440-DF629F6F04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43" t="48060" r="24286" b="36398"/>
          <a:stretch>
            <a:fillRect/>
          </a:stretch>
        </p:blipFill>
        <p:spPr>
          <a:xfrm rot="5400000">
            <a:off x="7234378" y="1821447"/>
            <a:ext cx="278776" cy="6226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B63477-FC8B-E6E0-C0C2-5F8E8E37D0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143" t="48060" r="24286" b="36398"/>
          <a:stretch>
            <a:fillRect/>
          </a:stretch>
        </p:blipFill>
        <p:spPr>
          <a:xfrm rot="5400000">
            <a:off x="7234378" y="2167355"/>
            <a:ext cx="278776" cy="6226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9D996F-8242-3D6A-644C-366141C8B414}"/>
              </a:ext>
            </a:extLst>
          </p:cNvPr>
          <p:cNvSpPr txBox="1"/>
          <p:nvPr/>
        </p:nvSpPr>
        <p:spPr>
          <a:xfrm>
            <a:off x="4918970" y="1565807"/>
            <a:ext cx="1352483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highlight>
                  <a:srgbClr val="FFFF00"/>
                </a:highlight>
                <a:latin typeface="Bahnschrift"/>
                <a:ea typeface="Open Sans"/>
                <a:cs typeface="Open Sans"/>
              </a:rPr>
              <a:t>Zone de </a:t>
            </a:r>
            <a:r>
              <a:rPr lang="en-US" sz="1200" err="1">
                <a:highlight>
                  <a:srgbClr val="FFFF00"/>
                </a:highlight>
                <a:latin typeface="Bahnschrift"/>
                <a:ea typeface="Open Sans"/>
                <a:cs typeface="Open Sans"/>
              </a:rPr>
              <a:t>conditionnement</a:t>
            </a:r>
            <a:endParaRPr lang="en-US" sz="1200" err="1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2C94A7-C3FB-6317-DB51-34C609942612}"/>
              </a:ext>
            </a:extLst>
          </p:cNvPr>
          <p:cNvSpPr txBox="1"/>
          <p:nvPr/>
        </p:nvSpPr>
        <p:spPr>
          <a:xfrm>
            <a:off x="6956819" y="1918281"/>
            <a:ext cx="135248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highlight>
                  <a:srgbClr val="FFFF00"/>
                </a:highlight>
                <a:latin typeface="Bahnschrift"/>
                <a:ea typeface="Open Sans"/>
                <a:cs typeface="Open Sans"/>
              </a:rPr>
              <a:t>Zone autoclave</a:t>
            </a:r>
            <a:endParaRPr lang="en-US" sz="1200" err="1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7559A7-F8FB-9351-C49C-EB4311DF1D01}"/>
              </a:ext>
            </a:extLst>
          </p:cNvPr>
          <p:cNvCxnSpPr>
            <a:cxnSpLocks/>
          </p:cNvCxnSpPr>
          <p:nvPr/>
        </p:nvCxnSpPr>
        <p:spPr>
          <a:xfrm>
            <a:off x="6534747" y="2231975"/>
            <a:ext cx="526428" cy="28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A1CE97F-57F1-57EA-D4E4-649124CE9B40}"/>
              </a:ext>
            </a:extLst>
          </p:cNvPr>
          <p:cNvCxnSpPr>
            <a:cxnSpLocks/>
          </p:cNvCxnSpPr>
          <p:nvPr/>
        </p:nvCxnSpPr>
        <p:spPr>
          <a:xfrm flipH="1" flipV="1">
            <a:off x="4872931" y="1979138"/>
            <a:ext cx="7472" cy="42579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1809DA-7D43-70D5-9D02-114D6A396FC6}"/>
              </a:ext>
            </a:extLst>
          </p:cNvPr>
          <p:cNvCxnSpPr>
            <a:cxnSpLocks/>
          </p:cNvCxnSpPr>
          <p:nvPr/>
        </p:nvCxnSpPr>
        <p:spPr>
          <a:xfrm flipH="1">
            <a:off x="5286516" y="3382494"/>
            <a:ext cx="639131" cy="10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D3E442C-C813-B811-AC02-303F5A0F644A}"/>
              </a:ext>
            </a:extLst>
          </p:cNvPr>
          <p:cNvSpPr txBox="1"/>
          <p:nvPr/>
        </p:nvSpPr>
        <p:spPr>
          <a:xfrm>
            <a:off x="6220233" y="2295078"/>
            <a:ext cx="13042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ea typeface="Calibri"/>
                <a:cs typeface="Calibri"/>
              </a:rPr>
              <a:t>3 autoclaves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CC54814-6CB6-7C08-77B1-E02A22B24536}"/>
              </a:ext>
            </a:extLst>
          </p:cNvPr>
          <p:cNvSpPr txBox="1"/>
          <p:nvPr/>
        </p:nvSpPr>
        <p:spPr>
          <a:xfrm>
            <a:off x="4249251" y="2407265"/>
            <a:ext cx="13042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ea typeface="Calibri"/>
                <a:cs typeface="Calibri"/>
              </a:rPr>
              <a:t>5 </a:t>
            </a:r>
            <a:r>
              <a:rPr lang="en-US" sz="1200" b="1" err="1">
                <a:solidFill>
                  <a:srgbClr val="FF0000"/>
                </a:solidFill>
                <a:ea typeface="Calibri"/>
                <a:cs typeface="Calibri"/>
              </a:rPr>
              <a:t>laveurs</a:t>
            </a:r>
          </a:p>
        </p:txBody>
      </p:sp>
    </p:spTree>
    <p:extLst>
      <p:ext uri="{BB962C8B-B14F-4D97-AF65-F5344CB8AC3E}">
        <p14:creationId xmlns:p14="http://schemas.microsoft.com/office/powerpoint/2010/main" val="1238300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ADF7C-7523-1322-7D4C-CB713C5EE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87F14B-D144-05B7-A2B9-976136BE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9277"/>
            <a:ext cx="8237322" cy="514281"/>
          </a:xfrm>
        </p:spPr>
        <p:txBody>
          <a:bodyPr>
            <a:normAutofit fontScale="90000"/>
          </a:bodyPr>
          <a:lstStyle/>
          <a:p>
            <a:r>
              <a:rPr lang="en-US">
                <a:ea typeface="Calibri"/>
                <a:cs typeface="Calibri"/>
              </a:rPr>
              <a:t>L'unité de stérilisation du CHLVO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240EC-14AF-223C-0C55-8F00878CC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955" y="1173550"/>
            <a:ext cx="4610100" cy="3152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2DB957-B1F4-0728-8D4B-878D74947618}"/>
              </a:ext>
            </a:extLst>
          </p:cNvPr>
          <p:cNvSpPr txBox="1"/>
          <p:nvPr/>
        </p:nvSpPr>
        <p:spPr>
          <a:xfrm>
            <a:off x="324060" y="1596685"/>
            <a:ext cx="374575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>
                <a:latin typeface="Calibri"/>
                <a:ea typeface="Calibri"/>
                <a:cs typeface="Calibri"/>
              </a:rPr>
              <a:t>8 agents de stérilisation (</a:t>
            </a:r>
            <a:r>
              <a:rPr lang="fr-FR" sz="1600" b="1" i="1">
                <a:latin typeface="Calibri"/>
                <a:ea typeface="Calibri"/>
                <a:cs typeface="Calibri"/>
              </a:rPr>
              <a:t>= 7,5 ETP</a:t>
            </a:r>
            <a:r>
              <a:rPr lang="fr-FR" sz="1600">
                <a:latin typeface="Calibri"/>
                <a:ea typeface="Calibri"/>
                <a:cs typeface="Calibri"/>
              </a:rPr>
              <a:t>)</a:t>
            </a:r>
            <a:br>
              <a:rPr lang="fr-FR" sz="1600">
                <a:latin typeface="Calibri"/>
                <a:ea typeface="Calibri"/>
                <a:cs typeface="Calibri"/>
              </a:rPr>
            </a:br>
            <a:endParaRPr lang="fr-FR" sz="1600">
              <a:latin typeface="Calibri"/>
              <a:ea typeface="Calibri"/>
              <a:cs typeface="Calibri"/>
            </a:endParaRPr>
          </a:p>
          <a:p>
            <a:r>
              <a:rPr lang="fr-FR" sz="1600">
                <a:latin typeface="Calibri"/>
                <a:ea typeface="Calibri"/>
                <a:cs typeface="Calibri"/>
              </a:rPr>
              <a:t>2 pharmaciens (</a:t>
            </a:r>
            <a:r>
              <a:rPr lang="fr-FR" sz="1600" b="1" i="1">
                <a:latin typeface="Calibri"/>
                <a:ea typeface="Calibri"/>
                <a:cs typeface="Calibri"/>
              </a:rPr>
              <a:t>= 0,3 ETP</a:t>
            </a:r>
            <a:r>
              <a:rPr lang="fr-FR" sz="1600">
                <a:latin typeface="Calibri"/>
                <a:ea typeface="Calibri"/>
                <a:cs typeface="Calibri"/>
              </a:rPr>
              <a:t>)</a:t>
            </a:r>
            <a:br>
              <a:rPr lang="fr-FR" sz="1600">
                <a:latin typeface="Calibri"/>
                <a:ea typeface="Calibri"/>
                <a:cs typeface="Calibri"/>
              </a:rPr>
            </a:br>
            <a:endParaRPr lang="fr-FR" sz="1600">
              <a:latin typeface="Calibri"/>
              <a:ea typeface="Calibri"/>
              <a:cs typeface="Calibri"/>
            </a:endParaRPr>
          </a:p>
          <a:p>
            <a:r>
              <a:rPr lang="fr-FR" sz="1600">
                <a:latin typeface="Calibri"/>
                <a:ea typeface="Calibri"/>
                <a:cs typeface="Calibri"/>
              </a:rPr>
              <a:t>1 cadre de santé (</a:t>
            </a:r>
            <a:r>
              <a:rPr lang="fr-FR" sz="1600" b="1" i="1">
                <a:latin typeface="Calibri"/>
                <a:ea typeface="Calibri"/>
                <a:cs typeface="Calibri"/>
              </a:rPr>
              <a:t>= 0,4 ETP</a:t>
            </a:r>
            <a:r>
              <a:rPr lang="fr-FR" sz="1600">
                <a:latin typeface="Calibri"/>
                <a:ea typeface="Calibri"/>
                <a:cs typeface="Calibri"/>
              </a:rPr>
              <a:t>)</a:t>
            </a:r>
            <a:br>
              <a:rPr lang="fr-FR" sz="1600">
                <a:latin typeface="Calibri"/>
                <a:ea typeface="Calibri"/>
                <a:cs typeface="Calibri"/>
              </a:rPr>
            </a:br>
            <a:endParaRPr lang="fr-FR" sz="1600">
              <a:latin typeface="Calibri"/>
              <a:ea typeface="Calibri"/>
              <a:cs typeface="Calibri"/>
            </a:endParaRPr>
          </a:p>
          <a:p>
            <a:r>
              <a:rPr lang="fr-FR" sz="1600">
                <a:latin typeface="Calibri"/>
                <a:ea typeface="Calibri"/>
                <a:cs typeface="Calibri"/>
              </a:rPr>
              <a:t>Activité = </a:t>
            </a:r>
            <a:r>
              <a:rPr lang="fr-FR" sz="1600" b="1" i="1">
                <a:latin typeface="Calibri"/>
                <a:ea typeface="Calibri"/>
                <a:cs typeface="Calibri"/>
              </a:rPr>
              <a:t>2 MUO/an</a:t>
            </a:r>
            <a:br>
              <a:rPr lang="fr-FR" sz="1600" strike="sngStrike">
                <a:latin typeface="Calibri"/>
                <a:ea typeface="Calibri"/>
                <a:cs typeface="Calibri"/>
              </a:rPr>
            </a:br>
            <a:endParaRPr lang="fr-FR" sz="1600">
              <a:latin typeface="Calibri"/>
              <a:ea typeface="Calibri"/>
              <a:cs typeface="Calibri"/>
            </a:endParaRPr>
          </a:p>
          <a:p>
            <a:r>
              <a:rPr lang="fr-FR" sz="1600" b="1">
                <a:latin typeface="Calibri"/>
                <a:ea typeface="Calibri"/>
                <a:cs typeface="Calibri"/>
              </a:rPr>
              <a:t>Activité d’urgence d’importante +++</a:t>
            </a:r>
            <a:endParaRPr lang="fr-FR" sz="1600" b="1">
              <a:ea typeface="Calibri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F9B8FB-5193-8E5F-28A9-EA42E71B5371}"/>
              </a:ext>
            </a:extLst>
          </p:cNvPr>
          <p:cNvSpPr/>
          <p:nvPr/>
        </p:nvSpPr>
        <p:spPr>
          <a:xfrm>
            <a:off x="5085088" y="2827141"/>
            <a:ext cx="1190838" cy="1351196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B0E516-6EFA-E0B4-A297-93F2464C780E}"/>
              </a:ext>
            </a:extLst>
          </p:cNvPr>
          <p:cNvSpPr/>
          <p:nvPr/>
        </p:nvSpPr>
        <p:spPr>
          <a:xfrm>
            <a:off x="6699188" y="1305715"/>
            <a:ext cx="1569264" cy="144387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26F88F-0860-63E8-56A1-B3A476A1965B}"/>
              </a:ext>
            </a:extLst>
          </p:cNvPr>
          <p:cNvSpPr/>
          <p:nvPr/>
        </p:nvSpPr>
        <p:spPr>
          <a:xfrm>
            <a:off x="6282148" y="2827139"/>
            <a:ext cx="1569264" cy="80286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0E8F7-FC34-9C2B-2D5B-3A4590C2F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858" y="326039"/>
            <a:ext cx="821725" cy="9465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7E6465-2130-9434-9BB9-D105855CA85A}"/>
              </a:ext>
            </a:extLst>
          </p:cNvPr>
          <p:cNvSpPr txBox="1"/>
          <p:nvPr/>
        </p:nvSpPr>
        <p:spPr>
          <a:xfrm>
            <a:off x="6422455" y="2437344"/>
            <a:ext cx="13042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ea typeface="Calibri"/>
                <a:cs typeface="Calibri"/>
              </a:rPr>
              <a:t>2 </a:t>
            </a:r>
            <a:r>
              <a:rPr lang="en-US" sz="1200" b="1" err="1">
                <a:solidFill>
                  <a:srgbClr val="FF0000"/>
                </a:solidFill>
                <a:ea typeface="Calibri"/>
                <a:cs typeface="Calibri"/>
              </a:rPr>
              <a:t>laveurs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8274FB-6A81-D738-446A-AEB834ADA5E9}"/>
              </a:ext>
            </a:extLst>
          </p:cNvPr>
          <p:cNvSpPr txBox="1"/>
          <p:nvPr/>
        </p:nvSpPr>
        <p:spPr>
          <a:xfrm>
            <a:off x="5596095" y="3032012"/>
            <a:ext cx="130421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>
                <a:solidFill>
                  <a:srgbClr val="FF0000"/>
                </a:solidFill>
                <a:ea typeface="Calibri"/>
                <a:cs typeface="Calibri"/>
              </a:rPr>
              <a:t>2 autoclaves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0FD240A-3D9E-50B2-4468-FD7EF191FFD7}"/>
              </a:ext>
            </a:extLst>
          </p:cNvPr>
          <p:cNvCxnSpPr>
            <a:cxnSpLocks/>
          </p:cNvCxnSpPr>
          <p:nvPr/>
        </p:nvCxnSpPr>
        <p:spPr>
          <a:xfrm>
            <a:off x="7068445" y="2651658"/>
            <a:ext cx="9598" cy="38877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509706C-C481-021F-F8C1-7324639C24BA}"/>
              </a:ext>
            </a:extLst>
          </p:cNvPr>
          <p:cNvSpPr txBox="1"/>
          <p:nvPr/>
        </p:nvSpPr>
        <p:spPr>
          <a:xfrm>
            <a:off x="6793212" y="2041446"/>
            <a:ext cx="1391098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highlight>
                  <a:srgbClr val="00B050"/>
                </a:highlight>
                <a:latin typeface="Bahnschrift"/>
                <a:ea typeface="Open Sans"/>
                <a:cs typeface="Open Sans"/>
              </a:rPr>
              <a:t>Zone de lavage</a:t>
            </a:r>
            <a:endParaRPr lang="en-US" sz="1200">
              <a:highlight>
                <a:srgbClr val="00B050"/>
              </a:highlight>
              <a:ea typeface="Calibri"/>
              <a:cs typeface="Calibri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1F9A2E7-6E14-AD99-7A9E-ADC645D0460C}"/>
              </a:ext>
            </a:extLst>
          </p:cNvPr>
          <p:cNvCxnSpPr>
            <a:cxnSpLocks/>
          </p:cNvCxnSpPr>
          <p:nvPr/>
        </p:nvCxnSpPr>
        <p:spPr>
          <a:xfrm flipH="1">
            <a:off x="5865536" y="3277218"/>
            <a:ext cx="639131" cy="103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8A56A17-3D57-6C75-6C5A-81A5F93D3041}"/>
              </a:ext>
            </a:extLst>
          </p:cNvPr>
          <p:cNvSpPr txBox="1"/>
          <p:nvPr/>
        </p:nvSpPr>
        <p:spPr>
          <a:xfrm>
            <a:off x="6437957" y="3099833"/>
            <a:ext cx="1352483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highlight>
                  <a:srgbClr val="FFFF00"/>
                </a:highlight>
                <a:latin typeface="Bahnschrift"/>
                <a:ea typeface="Open Sans"/>
                <a:cs typeface="Open Sans"/>
              </a:rPr>
              <a:t>Zone de </a:t>
            </a:r>
            <a:r>
              <a:rPr lang="en-US" sz="1200" err="1">
                <a:highlight>
                  <a:srgbClr val="FFFF00"/>
                </a:highlight>
                <a:latin typeface="Bahnschrift"/>
                <a:ea typeface="Open Sans"/>
                <a:cs typeface="Open Sans"/>
              </a:rPr>
              <a:t>conditionnement</a:t>
            </a:r>
            <a:endParaRPr lang="en-US" sz="1200" err="1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DF125C-0346-8E1B-D324-F3F9B5C57BA1}"/>
              </a:ext>
            </a:extLst>
          </p:cNvPr>
          <p:cNvSpPr txBox="1"/>
          <p:nvPr/>
        </p:nvSpPr>
        <p:spPr>
          <a:xfrm>
            <a:off x="5009207" y="3362071"/>
            <a:ext cx="1352483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highlight>
                  <a:srgbClr val="FFFF00"/>
                </a:highlight>
                <a:latin typeface="Bahnschrift"/>
                <a:ea typeface="Open Sans"/>
                <a:cs typeface="Open Sans"/>
              </a:rPr>
              <a:t>Zone </a:t>
            </a:r>
            <a:r>
              <a:rPr lang="en-US" sz="1200" err="1">
                <a:highlight>
                  <a:srgbClr val="FFFF00"/>
                </a:highlight>
                <a:latin typeface="Bahnschrift"/>
                <a:ea typeface="Open Sans"/>
                <a:cs typeface="Open Sans"/>
              </a:rPr>
              <a:t>stérile</a:t>
            </a:r>
            <a:endParaRPr lang="en-US" sz="1200" err="1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766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4F5F1-320D-A20B-6F06-3D0F05F2F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CD3F069A-89EC-105A-62E5-70FF60AA60C3}"/>
              </a:ext>
            </a:extLst>
          </p:cNvPr>
          <p:cNvGrpSpPr/>
          <p:nvPr/>
        </p:nvGrpSpPr>
        <p:grpSpPr>
          <a:xfrm>
            <a:off x="2881972" y="2020762"/>
            <a:ext cx="3172992" cy="2940520"/>
            <a:chOff x="2724602" y="2029045"/>
            <a:chExt cx="3172992" cy="2940520"/>
          </a:xfrm>
        </p:grpSpPr>
        <p:pic>
          <p:nvPicPr>
            <p:cNvPr id="13" name="Picture 12" descr="Confused Man PNGs for Free Download">
              <a:extLst>
                <a:ext uri="{FF2B5EF4-FFF2-40B4-BE49-F238E27FC236}">
                  <a16:creationId xmlns:a16="http://schemas.microsoft.com/office/drawing/2014/main" id="{C0635990-04BA-CCEA-D54F-08EE7E1F1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24602" y="2218733"/>
              <a:ext cx="3172992" cy="2750832"/>
            </a:xfrm>
            <a:prstGeom prst="rect">
              <a:avLst/>
            </a:prstGeom>
          </p:spPr>
        </p:pic>
        <p:pic>
          <p:nvPicPr>
            <p:cNvPr id="5" name="Picture 4" descr="Pop Art Sprechblase In Den Comics Buchen Stil Leeres Layoutvorlage Mit ...">
              <a:extLst>
                <a:ext uri="{FF2B5EF4-FFF2-40B4-BE49-F238E27FC236}">
                  <a16:creationId xmlns:a16="http://schemas.microsoft.com/office/drawing/2014/main" id="{D33860EC-864B-3126-5F65-7C1392AEC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552" t="69072" r="5310" b="9278"/>
            <a:stretch>
              <a:fillRect/>
            </a:stretch>
          </p:blipFill>
          <p:spPr>
            <a:xfrm>
              <a:off x="3321938" y="2330241"/>
              <a:ext cx="540659" cy="688875"/>
            </a:xfrm>
            <a:prstGeom prst="rect">
              <a:avLst/>
            </a:prstGeom>
          </p:spPr>
        </p:pic>
        <p:pic>
          <p:nvPicPr>
            <p:cNvPr id="6" name="Picture 5" descr="Pop Art Sprechblase In Den Comics Buchen Stil Leeres Layoutvorlage Mit ...">
              <a:extLst>
                <a:ext uri="{FF2B5EF4-FFF2-40B4-BE49-F238E27FC236}">
                  <a16:creationId xmlns:a16="http://schemas.microsoft.com/office/drawing/2014/main" id="{4E91DE6A-AAAA-C1BB-553A-A0AA0924F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552" t="69072" r="5310" b="9278"/>
            <a:stretch>
              <a:fillRect/>
            </a:stretch>
          </p:blipFill>
          <p:spPr>
            <a:xfrm>
              <a:off x="4725840" y="2376578"/>
              <a:ext cx="571551" cy="395402"/>
            </a:xfrm>
            <a:prstGeom prst="rect">
              <a:avLst/>
            </a:prstGeom>
          </p:spPr>
        </p:pic>
        <p:pic>
          <p:nvPicPr>
            <p:cNvPr id="7" name="Picture 6" descr="Pop Art Sprechblase In Den Comics Buchen Stil Leeres Layoutvorlage Mit ...">
              <a:extLst>
                <a:ext uri="{FF2B5EF4-FFF2-40B4-BE49-F238E27FC236}">
                  <a16:creationId xmlns:a16="http://schemas.microsoft.com/office/drawing/2014/main" id="{2B07A1AE-508D-1C20-2B3C-8F1C641E4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552" t="69072" r="5310" b="9278"/>
            <a:stretch>
              <a:fillRect/>
            </a:stretch>
          </p:blipFill>
          <p:spPr>
            <a:xfrm>
              <a:off x="4803070" y="2708666"/>
              <a:ext cx="571551" cy="395402"/>
            </a:xfrm>
            <a:prstGeom prst="rect">
              <a:avLst/>
            </a:prstGeom>
          </p:spPr>
        </p:pic>
        <p:pic>
          <p:nvPicPr>
            <p:cNvPr id="15" name="Picture 14" descr="Pop Art Sprechblase In Den Comics Buchen Stil Leeres Layoutvorlage Mit ...">
              <a:extLst>
                <a:ext uri="{FF2B5EF4-FFF2-40B4-BE49-F238E27FC236}">
                  <a16:creationId xmlns:a16="http://schemas.microsoft.com/office/drawing/2014/main" id="{F35208DE-9190-C70D-DCAB-959464F2B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7552" t="69072" r="5310" b="9278"/>
            <a:stretch>
              <a:fillRect/>
            </a:stretch>
          </p:blipFill>
          <p:spPr>
            <a:xfrm>
              <a:off x="3567394" y="2029045"/>
              <a:ext cx="540659" cy="68887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E3DAD8E-858F-2A2C-3E68-279C5C7A65BD}"/>
              </a:ext>
            </a:extLst>
          </p:cNvPr>
          <p:cNvGrpSpPr/>
          <p:nvPr/>
        </p:nvGrpSpPr>
        <p:grpSpPr>
          <a:xfrm>
            <a:off x="453448" y="1286192"/>
            <a:ext cx="3799612" cy="2004747"/>
            <a:chOff x="232169" y="1510383"/>
            <a:chExt cx="3954071" cy="21592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E5CFE0-B17C-518C-50DC-7448EAB5F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581" r="882" b="19176"/>
            <a:stretch>
              <a:fillRect/>
            </a:stretch>
          </p:blipFill>
          <p:spPr>
            <a:xfrm rot="21180000" flipH="1">
              <a:off x="232169" y="1510383"/>
              <a:ext cx="3954071" cy="215920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F3BC4F-BBB3-EA29-F540-3788738325DA}"/>
                </a:ext>
              </a:extLst>
            </p:cNvPr>
            <p:cNvSpPr txBox="1"/>
            <p:nvPr/>
          </p:nvSpPr>
          <p:spPr>
            <a:xfrm rot="21360000">
              <a:off x="453852" y="1884352"/>
              <a:ext cx="3357911" cy="89502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Pourquoi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simuler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une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indisponibilité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 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informatique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 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totale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dans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nos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unités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de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stérilisation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  ?</a:t>
              </a:r>
              <a:endParaRPr lang="en-US" sz="1600">
                <a:latin typeface="Dreaming Outloud Pro"/>
                <a:cs typeface="Dreaming Outloud Pro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13B8EE-F927-F27F-0CAB-B0EE7403B11F}"/>
              </a:ext>
            </a:extLst>
          </p:cNvPr>
          <p:cNvGrpSpPr/>
          <p:nvPr/>
        </p:nvGrpSpPr>
        <p:grpSpPr>
          <a:xfrm>
            <a:off x="4120263" y="1066330"/>
            <a:ext cx="3243738" cy="1603154"/>
            <a:chOff x="4309419" y="1119830"/>
            <a:chExt cx="3174232" cy="15336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CBF5AE4-6AFF-26BF-46A8-61399940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581" r="882" b="19176"/>
            <a:stretch>
              <a:fillRect/>
            </a:stretch>
          </p:blipFill>
          <p:spPr>
            <a:xfrm>
              <a:off x="4309419" y="1119830"/>
              <a:ext cx="3174232" cy="153364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6B3EBC-6D59-B55E-63F1-3B33B2EB0CB6}"/>
                </a:ext>
              </a:extLst>
            </p:cNvPr>
            <p:cNvSpPr txBox="1"/>
            <p:nvPr/>
          </p:nvSpPr>
          <p:spPr>
            <a:xfrm rot="21480000">
              <a:off x="4552711" y="1310172"/>
              <a:ext cx="2692952" cy="79496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Dreaming Outloud Pro"/>
                  <a:ea typeface="Calibri"/>
                  <a:cs typeface="Dreaming Outloud Pro"/>
                </a:rPr>
                <a:t>Tout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d'abord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, pour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évaluer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notre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capacité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de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continuité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d’activité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en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mode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dégradé</a:t>
              </a:r>
              <a:endParaRPr lang="en-US" sz="1600">
                <a:latin typeface="Dreaming Outloud Pro"/>
                <a:ea typeface="Calibri"/>
                <a:cs typeface="Dreaming Outloud Pro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25CC42-DCB0-8626-5645-A734651E12BB}"/>
              </a:ext>
            </a:extLst>
          </p:cNvPr>
          <p:cNvGrpSpPr/>
          <p:nvPr/>
        </p:nvGrpSpPr>
        <p:grpSpPr>
          <a:xfrm>
            <a:off x="4878231" y="2190470"/>
            <a:ext cx="3251461" cy="1502754"/>
            <a:chOff x="4899497" y="2361046"/>
            <a:chExt cx="3112448" cy="141780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4F9CC7F-FBFD-F65B-4F8D-B14A6DD61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581" r="882" b="19176"/>
            <a:stretch>
              <a:fillRect/>
            </a:stretch>
          </p:blipFill>
          <p:spPr>
            <a:xfrm rot="480000">
              <a:off x="4899497" y="2361046"/>
              <a:ext cx="3112448" cy="1417802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EED0AC1-DFEE-C575-31EB-E60AAFC18B63}"/>
                </a:ext>
              </a:extLst>
            </p:cNvPr>
            <p:cNvSpPr txBox="1"/>
            <p:nvPr/>
          </p:nvSpPr>
          <p:spPr>
            <a:xfrm rot="300000">
              <a:off x="5222190" y="2528344"/>
              <a:ext cx="2511234" cy="7840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Dreaming Outloud Pro"/>
                  <a:ea typeface="Calibri"/>
                  <a:cs typeface="Dreaming Outloud Pro"/>
                </a:rPr>
                <a:t>Mais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également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, 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analyser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la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sécurisation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de la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traçabilité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des DMR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DB8ED0-2FF8-228A-F4D4-B0C1DCC30C75}"/>
              </a:ext>
            </a:extLst>
          </p:cNvPr>
          <p:cNvGrpSpPr/>
          <p:nvPr/>
        </p:nvGrpSpPr>
        <p:grpSpPr>
          <a:xfrm>
            <a:off x="5558821" y="3429351"/>
            <a:ext cx="2873036" cy="1386909"/>
            <a:chOff x="5470958" y="3536465"/>
            <a:chExt cx="2873036" cy="138690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2635664-926F-EC7B-AB5A-7A96D616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581" r="882" b="19176"/>
            <a:stretch>
              <a:fillRect/>
            </a:stretch>
          </p:blipFill>
          <p:spPr>
            <a:xfrm rot="1260000">
              <a:off x="5470958" y="3536465"/>
              <a:ext cx="2873036" cy="138690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5229C0E-4C29-95EF-5034-D93CC1797100}"/>
                </a:ext>
              </a:extLst>
            </p:cNvPr>
            <p:cNvSpPr txBox="1"/>
            <p:nvPr/>
          </p:nvSpPr>
          <p:spPr>
            <a:xfrm rot="1080000">
              <a:off x="5688393" y="3814718"/>
              <a:ext cx="2592555" cy="58477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Evaluer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l'impact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sur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nos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services clients</a:t>
              </a:r>
              <a:endParaRPr lang="en-US" sz="1600"/>
            </a:p>
          </p:txBody>
        </p:sp>
      </p:grpSp>
      <p:sp>
        <p:nvSpPr>
          <p:cNvPr id="11" name="Title 2">
            <a:extLst>
              <a:ext uri="{FF2B5EF4-FFF2-40B4-BE49-F238E27FC236}">
                <a16:creationId xmlns:a16="http://schemas.microsoft.com/office/drawing/2014/main" id="{F04B3874-8B5D-D2C0-C5D2-3E932BF24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r-FR">
                <a:ea typeface="Calibri"/>
                <a:cs typeface="Calibri"/>
              </a:rPr>
              <a:t>Objectifs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D654ED-6124-C116-787D-B0A32F57ED33}"/>
              </a:ext>
            </a:extLst>
          </p:cNvPr>
          <p:cNvGrpSpPr/>
          <p:nvPr/>
        </p:nvGrpSpPr>
        <p:grpSpPr>
          <a:xfrm flipH="1">
            <a:off x="598704" y="3041144"/>
            <a:ext cx="3158605" cy="1433247"/>
            <a:chOff x="5470958" y="3536465"/>
            <a:chExt cx="2873036" cy="138690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8FE1E0-EAC2-FFDA-5624-EF319E8F8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2581" r="882" b="19176"/>
            <a:stretch>
              <a:fillRect/>
            </a:stretch>
          </p:blipFill>
          <p:spPr>
            <a:xfrm rot="1260000">
              <a:off x="5470958" y="3536465"/>
              <a:ext cx="2873036" cy="138690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55AC0F-2EEB-EE38-3881-F1CBA2936BE6}"/>
                </a:ext>
              </a:extLst>
            </p:cNvPr>
            <p:cNvSpPr txBox="1"/>
            <p:nvPr/>
          </p:nvSpPr>
          <p:spPr>
            <a:xfrm rot="1080000">
              <a:off x="5648789" y="3674335"/>
              <a:ext cx="2592555" cy="83565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>
                  <a:latin typeface="Dreaming Outloud Pro"/>
                  <a:ea typeface="Calibri"/>
                  <a:cs typeface="Dreaming Outloud Pro"/>
                </a:rPr>
                <a:t>Et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enfin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, 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mesurer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l'impact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organisationnel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(et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humain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)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d’une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</a:t>
              </a:r>
              <a:r>
                <a:rPr lang="en-US" sz="1600" err="1">
                  <a:latin typeface="Dreaming Outloud Pro"/>
                  <a:ea typeface="Calibri"/>
                  <a:cs typeface="Dreaming Outloud Pro"/>
                </a:rPr>
                <a:t>telle</a:t>
              </a:r>
              <a:r>
                <a:rPr lang="en-US" sz="1600">
                  <a:latin typeface="Dreaming Outloud Pro"/>
                  <a:ea typeface="Calibri"/>
                  <a:cs typeface="Dreaming Outloud Pro"/>
                </a:rPr>
                <a:t> panne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0334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96A536-03D8-3AFA-5521-3F6FFB8A3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78" y="1061513"/>
            <a:ext cx="8229022" cy="368312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algn="just">
              <a:buNone/>
            </a:pPr>
            <a:r>
              <a:rPr lang="fr-FR" sz="1600">
                <a:highlight>
                  <a:srgbClr val="FFFFFF"/>
                </a:highlight>
                <a:latin typeface="Calibri"/>
                <a:ea typeface="+mn-lt"/>
                <a:cs typeface="+mn-lt"/>
              </a:rPr>
              <a:t>Simulation réalisée sur 2 organisations distinctes :</a:t>
            </a:r>
            <a:endParaRPr lang="fr-FR" sz="1600">
              <a:latin typeface="Calibri"/>
              <a:ea typeface="Calibri"/>
              <a:cs typeface="Calibri"/>
            </a:endParaRPr>
          </a:p>
          <a:p>
            <a:pPr algn="just">
              <a:buNone/>
            </a:pPr>
            <a:endParaRPr lang="fr-FR" sz="1600">
              <a:highlight>
                <a:srgbClr val="FFFFFF"/>
              </a:highlight>
              <a:latin typeface="Calibri"/>
              <a:ea typeface="+mn-lt"/>
              <a:cs typeface="+mn-lt"/>
            </a:endParaRPr>
          </a:p>
          <a:p>
            <a:pPr algn="just">
              <a:buFont typeface="Arial"/>
              <a:buChar char="•"/>
            </a:pPr>
            <a:r>
              <a:rPr lang="fr-FR" sz="1600">
                <a:highlight>
                  <a:srgbClr val="FFFFFF"/>
                </a:highlight>
                <a:latin typeface="Calibri"/>
                <a:ea typeface="+mn-lt"/>
                <a:cs typeface="+mn-lt"/>
              </a:rPr>
              <a:t>Sur une période d'activité </a:t>
            </a:r>
            <a:r>
              <a:rPr lang="fr-FR" sz="1600" b="1">
                <a:highlight>
                  <a:srgbClr val="FFFFFF"/>
                </a:highlight>
                <a:latin typeface="Calibri"/>
                <a:ea typeface="+mn-lt"/>
                <a:cs typeface="+mn-lt"/>
              </a:rPr>
              <a:t>volontairement modérée (voire creuse) :</a:t>
            </a:r>
            <a:endParaRPr lang="fr-FR" sz="1600">
              <a:latin typeface="Calibri"/>
              <a:ea typeface="Calibri"/>
              <a:cs typeface="Calibri"/>
            </a:endParaRPr>
          </a:p>
          <a:p>
            <a:pPr marL="1028700" lvl="1" algn="just">
              <a:buFont typeface="Arial"/>
              <a:buChar char="•"/>
            </a:pPr>
            <a:r>
              <a:rPr lang="fr-FR" sz="1600">
                <a:highlight>
                  <a:srgbClr val="FFFFFF"/>
                </a:highlight>
                <a:latin typeface="Calibri"/>
                <a:ea typeface="+mn-lt"/>
                <a:cs typeface="+mn-lt"/>
              </a:rPr>
              <a:t>CHD Vendée : période de congés de Noël</a:t>
            </a:r>
            <a:endParaRPr lang="fr-FR" sz="1600">
              <a:latin typeface="Calibri"/>
              <a:ea typeface="Calibri"/>
              <a:cs typeface="Calibri"/>
            </a:endParaRPr>
          </a:p>
          <a:p>
            <a:pPr marL="1028700" lvl="1" algn="just">
              <a:buFont typeface="Arial"/>
              <a:buChar char="•"/>
            </a:pPr>
            <a:r>
              <a:rPr lang="fr-FR" sz="1600">
                <a:highlight>
                  <a:srgbClr val="FFFFFF"/>
                </a:highlight>
                <a:latin typeface="Calibri"/>
                <a:ea typeface="+mn-lt"/>
                <a:cs typeface="+mn-lt"/>
              </a:rPr>
              <a:t>CHLVO : créneau matinal avant le pic d’activité</a:t>
            </a:r>
            <a:endParaRPr lang="fr-FR" sz="1600">
              <a:latin typeface="Calibri"/>
              <a:ea typeface="Calibri"/>
              <a:cs typeface="Calibri"/>
            </a:endParaRPr>
          </a:p>
          <a:p>
            <a:pPr algn="just">
              <a:buFont typeface="Arial"/>
              <a:buChar char="•"/>
            </a:pPr>
            <a:r>
              <a:rPr lang="fr-FR" sz="1600">
                <a:highlight>
                  <a:srgbClr val="FFFFFF"/>
                </a:highlight>
                <a:latin typeface="Calibri"/>
                <a:ea typeface="+mn-lt"/>
                <a:cs typeface="+mn-lt"/>
              </a:rPr>
              <a:t>Durée : 2h </a:t>
            </a:r>
            <a:endParaRPr lang="fr-FR" sz="1600">
              <a:latin typeface="Calibri"/>
              <a:ea typeface="Calibri"/>
              <a:cs typeface="Calibri"/>
            </a:endParaRPr>
          </a:p>
          <a:p>
            <a:pPr algn="just">
              <a:buFont typeface="Arial"/>
              <a:buChar char="•"/>
            </a:pPr>
            <a:r>
              <a:rPr lang="fr-FR" sz="1600">
                <a:highlight>
                  <a:srgbClr val="FFFFFF"/>
                </a:highlight>
                <a:latin typeface="Calibri"/>
                <a:ea typeface="+mn-lt"/>
                <a:cs typeface="+mn-lt"/>
              </a:rPr>
              <a:t>Interruption simulée de tous les outils informatiques : logiciels métier, planning, supervisions</a:t>
            </a:r>
          </a:p>
          <a:p>
            <a:pPr marL="0" indent="0" algn="just">
              <a:buNone/>
            </a:pPr>
            <a:endParaRPr lang="fr-FR" sz="1600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algn="just">
              <a:buFont typeface="Arial"/>
              <a:buChar char="•"/>
            </a:pPr>
            <a:r>
              <a:rPr lang="fr-FR" sz="1600" b="1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Equipe auditrice</a:t>
            </a:r>
            <a:r>
              <a:rPr lang="fr-FR" sz="16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 : 1 pharmacien référent  / 1 interne / 2 agents de la DSN </a:t>
            </a:r>
          </a:p>
          <a:p>
            <a:pPr marL="0" indent="0" algn="just">
              <a:buNone/>
            </a:pPr>
            <a:endParaRPr lang="fr-FR" sz="1600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algn="just">
              <a:buFont typeface="Arial"/>
              <a:buChar char="•"/>
            </a:pPr>
            <a:r>
              <a:rPr lang="fr-FR" sz="1600" b="1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Equipe auditée </a:t>
            </a:r>
            <a:r>
              <a:rPr lang="fr-FR" sz="16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: 2 pharmaciens / 1 interne / 1 cadre de santé / 1 GDP (gestionnaire de production) / agents de stérilisation.</a:t>
            </a:r>
          </a:p>
          <a:p>
            <a:pPr algn="just">
              <a:buFont typeface="Arial"/>
              <a:buChar char="•"/>
            </a:pPr>
            <a:endParaRPr lang="fr-FR" sz="1600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algn="just">
              <a:buFont typeface="Arial"/>
              <a:buChar char="•"/>
            </a:pPr>
            <a:r>
              <a:rPr lang="fr-FR" sz="1600" b="1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Direction des services numériques</a:t>
            </a:r>
            <a:r>
              <a:rPr lang="fr-FR" sz="160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 : Simulation de la panne informatique et évaluation de la reprise des systèmes informatiques.</a:t>
            </a:r>
          </a:p>
          <a:p>
            <a:pPr marL="0" indent="0" algn="just">
              <a:buNone/>
            </a:pPr>
            <a:endParaRPr lang="fr-FR" sz="1600">
              <a:highlight>
                <a:srgbClr val="FFFFFF"/>
              </a:highlight>
              <a:latin typeface="Calibri"/>
              <a:ea typeface="Calibri"/>
              <a:cs typeface="Calibri"/>
            </a:endParaRPr>
          </a:p>
          <a:p>
            <a:pPr marL="0" indent="0" algn="just">
              <a:buNone/>
            </a:pPr>
            <a:r>
              <a:rPr lang="fr-FR" sz="1600" b="1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Les agents de stérilisation et les blocs n'étaient pas au courant de la simulation et de sa durée 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9F49A1-5437-56D2-1C12-8054F71C1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ea typeface="Calibri"/>
                <a:cs typeface="Calibri"/>
              </a:rPr>
              <a:t>Méthode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7694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9512" y="282882"/>
            <a:ext cx="8784976" cy="4665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2</a:t>
            </a:fld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232473" y="3075959"/>
            <a:ext cx="3816424" cy="140807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>
                <a:solidFill>
                  <a:srgbClr val="C9BB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L’APHO lève l’ancre</a:t>
            </a:r>
          </a:p>
          <a:p>
            <a:pPr algn="ctr"/>
            <a:endParaRPr lang="fr-FR" sz="1050" b="1">
              <a:solidFill>
                <a:srgbClr val="407D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000" b="1">
                <a:solidFill>
                  <a:srgbClr val="B29E60"/>
                </a:solidFill>
                <a:effectLst/>
                <a:latin typeface="Arial" panose="020B0604020202020204" pitchFamily="34" charset="0"/>
              </a:rPr>
              <a:t>Relations </a:t>
            </a:r>
            <a:r>
              <a:rPr lang="fr-FR" sz="1000" b="1">
                <a:solidFill>
                  <a:srgbClr val="B29E60"/>
                </a:solidFill>
                <a:latin typeface="Arial" panose="020B0604020202020204" pitchFamily="34" charset="0"/>
              </a:rPr>
              <a:t>du pharmacien hospitalier au quotidien : un équipage solide</a:t>
            </a:r>
          </a:p>
          <a:p>
            <a:pPr algn="ctr"/>
            <a:r>
              <a:rPr lang="fr-FR" sz="1000" b="1">
                <a:solidFill>
                  <a:srgbClr val="B29E60"/>
                </a:solidFill>
                <a:latin typeface="Arial" panose="020B0604020202020204" pitchFamily="34" charset="0"/>
              </a:rPr>
              <a:t>Le GHT pour le pharmacien hospitalier : du sextant au GPS </a:t>
            </a:r>
          </a:p>
          <a:p>
            <a:pPr algn="ctr"/>
            <a:r>
              <a:rPr lang="fr-FR" sz="1000" b="1">
                <a:solidFill>
                  <a:srgbClr val="B29E60"/>
                </a:solidFill>
                <a:latin typeface="Arial" panose="020B0604020202020204" pitchFamily="34" charset="0"/>
              </a:rPr>
              <a:t>Cap sur l’avenir : le pharmacien à l’ère de l’intelligence artificielle </a:t>
            </a:r>
          </a:p>
          <a:p>
            <a:pPr algn="ctr"/>
            <a:endParaRPr lang="fr-FR" sz="900" b="1">
              <a:solidFill>
                <a:srgbClr val="B29E6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itre 6"/>
          <p:cNvSpPr txBox="1">
            <a:spLocks/>
          </p:cNvSpPr>
          <p:nvPr/>
        </p:nvSpPr>
        <p:spPr>
          <a:xfrm>
            <a:off x="4329071" y="1428999"/>
            <a:ext cx="4174231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Construction d’un Bilan d’Impact sur l’Activité</a:t>
            </a:r>
          </a:p>
        </p:txBody>
      </p:sp>
      <p:sp>
        <p:nvSpPr>
          <p:cNvPr id="14" name="Sous-titre 7"/>
          <p:cNvSpPr txBox="1">
            <a:spLocks/>
          </p:cNvSpPr>
          <p:nvPr/>
        </p:nvSpPr>
        <p:spPr>
          <a:xfrm>
            <a:off x="4329072" y="2866517"/>
            <a:ext cx="4174230" cy="131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Dr F. Leroux (Stérilisation)</a:t>
            </a:r>
          </a:p>
          <a:p>
            <a:pPr marL="0" indent="0" algn="ctr">
              <a:buNone/>
            </a:pPr>
            <a:r>
              <a:rPr lang="fr-FR" sz="2400">
                <a:solidFill>
                  <a:schemeClr val="bg1">
                    <a:lumMod val="50000"/>
                  </a:schemeClr>
                </a:solidFill>
              </a:rPr>
              <a:t>M. Yactayo (Coordinateur PCRA)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79512" y="-15454"/>
            <a:ext cx="8784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98èmes Journées de l’APHO – Les Sables d’Olonne – 2 &amp; 3 Avril 2026</a:t>
            </a:r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470"/>
            <a:ext cx="1228725" cy="367030"/>
          </a:xfrm>
          <a:prstGeom prst="rect">
            <a:avLst/>
          </a:prstGeom>
        </p:spPr>
      </p:pic>
      <p:pic>
        <p:nvPicPr>
          <p:cNvPr id="16" name="Imag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980" y="-15454"/>
            <a:ext cx="971600" cy="2828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8DBD08F-F8DB-8330-4DE8-5EE058870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60" y="383768"/>
            <a:ext cx="1732731" cy="25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538FE5-449F-189A-EAED-3AD390E01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ea typeface="Calibri"/>
                <a:cs typeface="Calibri"/>
              </a:rPr>
              <a:t>Méthode</a:t>
            </a:r>
            <a:r>
              <a:rPr lang="en-US">
                <a:ea typeface="Calibri"/>
                <a:cs typeface="Calibri"/>
              </a:rPr>
              <a:t> 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91FFFC0-AEFF-4B25-C097-34EF8CDBED9A}"/>
              </a:ext>
            </a:extLst>
          </p:cNvPr>
          <p:cNvSpPr txBox="1"/>
          <p:nvPr/>
        </p:nvSpPr>
        <p:spPr>
          <a:xfrm>
            <a:off x="461446" y="900265"/>
            <a:ext cx="603426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latin typeface="Calibri"/>
                <a:ea typeface="Calibri"/>
                <a:cs typeface="Calibri"/>
              </a:rPr>
              <a:t>Création d'une grille d'évaluation : </a:t>
            </a:r>
            <a:br>
              <a:rPr lang="fr-FR" sz="1400">
                <a:latin typeface="Calibri"/>
                <a:ea typeface="Calibri"/>
                <a:cs typeface="Calibri"/>
              </a:rPr>
            </a:br>
            <a:br>
              <a:rPr lang="fr-FR" sz="1400">
                <a:latin typeface="Calibri"/>
                <a:ea typeface="Calibri"/>
                <a:cs typeface="Calibri"/>
              </a:rPr>
            </a:br>
            <a:r>
              <a:rPr lang="fr-FR" sz="1400">
                <a:latin typeface="Calibri"/>
                <a:ea typeface="Calibri"/>
                <a:cs typeface="Calibri"/>
              </a:rPr>
              <a:t>Elle peut être décomposée en </a:t>
            </a:r>
            <a:r>
              <a:rPr lang="fr-FR" sz="1400" b="1">
                <a:latin typeface="Calibri"/>
                <a:ea typeface="Calibri"/>
                <a:cs typeface="Calibri"/>
              </a:rPr>
              <a:t>7 grands temps</a:t>
            </a:r>
            <a:r>
              <a:rPr lang="fr-FR" sz="1400">
                <a:latin typeface="Calibri"/>
                <a:ea typeface="Calibri"/>
                <a:cs typeface="Calibri"/>
              </a:rPr>
              <a:t> :</a:t>
            </a:r>
          </a:p>
          <a:p>
            <a:endParaRPr lang="fr-FR" sz="1400">
              <a:latin typeface="Calibri"/>
              <a:ea typeface="Calibri"/>
              <a:cs typeface="Calibri"/>
            </a:endParaRPr>
          </a:p>
          <a:p>
            <a:pPr marL="228600" indent="-228600">
              <a:buFont typeface=""/>
              <a:buAutoNum type="arabicPeriod"/>
            </a:pPr>
            <a:r>
              <a:rPr lang="fr-FR" sz="1400">
                <a:latin typeface="Calibri"/>
                <a:ea typeface="Calibri"/>
                <a:cs typeface="Calibri"/>
              </a:rPr>
              <a:t>Déclenchement du PCRA / gestion de crise</a:t>
            </a:r>
          </a:p>
          <a:p>
            <a:pPr marL="228600" indent="-228600">
              <a:buFont typeface=""/>
              <a:buAutoNum type="arabicPeriod"/>
            </a:pPr>
            <a:endParaRPr lang="fr-FR" sz="1400">
              <a:latin typeface="Calibri"/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fr-FR" sz="1400">
                <a:latin typeface="Calibri"/>
                <a:ea typeface="Calibri"/>
                <a:cs typeface="Calibri"/>
              </a:rPr>
              <a:t>Organisation générale et communication</a:t>
            </a:r>
            <a:endParaRPr lang="fr-FR" sz="1400">
              <a:ea typeface="Calibri"/>
              <a:cs typeface="Calibri"/>
            </a:endParaRPr>
          </a:p>
          <a:p>
            <a:pPr marL="228600" indent="-228600">
              <a:buFont typeface=""/>
              <a:buAutoNum type="arabicPeriod"/>
            </a:pPr>
            <a:endParaRPr lang="fr-FR" sz="1400">
              <a:latin typeface="Calibri"/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fr-FR" sz="1400">
                <a:latin typeface="Calibri"/>
                <a:ea typeface="Calibri"/>
                <a:cs typeface="Calibri"/>
              </a:rPr>
              <a:t>Continuité d’activité sans informatique</a:t>
            </a:r>
          </a:p>
          <a:p>
            <a:pPr marL="228600" indent="-228600">
              <a:buFont typeface=""/>
              <a:buAutoNum type="arabicPeriod"/>
            </a:pPr>
            <a:endParaRPr lang="fr-FR" sz="1400">
              <a:latin typeface="Calibri"/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fr-FR" sz="1400">
                <a:latin typeface="Calibri"/>
                <a:ea typeface="Calibri"/>
                <a:cs typeface="Calibri"/>
              </a:rPr>
              <a:t>Traçabilité en mode dégradé</a:t>
            </a:r>
          </a:p>
          <a:p>
            <a:pPr marL="228600" indent="-228600">
              <a:buFont typeface=""/>
              <a:buAutoNum type="arabicPeriod"/>
            </a:pPr>
            <a:endParaRPr lang="fr-FR" sz="1400">
              <a:latin typeface="Calibri"/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fr-FR" sz="1400">
                <a:latin typeface="Calibri"/>
                <a:ea typeface="Calibri"/>
                <a:cs typeface="Calibri"/>
              </a:rPr>
              <a:t>Sécurité, qualité et gestion des risques</a:t>
            </a:r>
          </a:p>
          <a:p>
            <a:pPr marL="228600" indent="-228600">
              <a:buFont typeface=""/>
              <a:buAutoNum type="arabicPeriod"/>
            </a:pPr>
            <a:endParaRPr lang="fr-FR" sz="1400">
              <a:latin typeface="Calibri"/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fr-FR" sz="1400">
                <a:latin typeface="Calibri"/>
                <a:ea typeface="Calibri"/>
                <a:cs typeface="Calibri"/>
              </a:rPr>
              <a:t>Reprise d’activité après retour informatique</a:t>
            </a:r>
          </a:p>
          <a:p>
            <a:r>
              <a:rPr lang="fr-FR" sz="14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  </a:t>
            </a:r>
            <a:endParaRPr lang="fr-FR" sz="14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fr-FR" sz="1400" i="1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(7.     Retour d’expérience = RETEX)</a:t>
            </a:r>
            <a:endParaRPr lang="fr-FR" sz="1400">
              <a:latin typeface="Calibri"/>
              <a:ea typeface="Calibri"/>
              <a:cs typeface="Calibri"/>
            </a:endParaRPr>
          </a:p>
          <a:p>
            <a:pPr algn="ctr"/>
            <a:endParaRPr lang="en-US">
              <a:latin typeface="Calibri"/>
              <a:ea typeface="Calibri"/>
              <a:cs typeface="Calibri"/>
            </a:endParaRP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32D4120F-4B66-7E06-D041-41B0746CB4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5" r="2829" b="990"/>
          <a:stretch>
            <a:fillRect/>
          </a:stretch>
        </p:blipFill>
        <p:spPr>
          <a:xfrm>
            <a:off x="3959160" y="1776084"/>
            <a:ext cx="4931494" cy="18424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52D358-D517-F470-DB5D-1BC930FAFF4B}"/>
              </a:ext>
            </a:extLst>
          </p:cNvPr>
          <p:cNvSpPr txBox="1"/>
          <p:nvPr/>
        </p:nvSpPr>
        <p:spPr>
          <a:xfrm>
            <a:off x="4234295" y="3247158"/>
            <a:ext cx="42602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50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7BB72D1F-04EC-9431-1E95-2B19E9496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err="1">
                <a:ea typeface="Calibri"/>
                <a:cs typeface="Calibri"/>
              </a:rPr>
              <a:t>Exemples</a:t>
            </a:r>
            <a:r>
              <a:rPr lang="en-US">
                <a:ea typeface="Calibri"/>
                <a:cs typeface="Calibri"/>
              </a:rPr>
              <a:t> de </a:t>
            </a:r>
            <a:r>
              <a:rPr lang="en-US" err="1">
                <a:ea typeface="Calibri"/>
                <a:cs typeface="Calibri"/>
              </a:rPr>
              <a:t>critères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d'évaluation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DE063-6274-C423-8938-EF7A06EC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004" y="1201186"/>
            <a:ext cx="5278506" cy="5710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06B76-FA90-697B-D4D7-BFEF53804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701" y="1775377"/>
            <a:ext cx="5280577" cy="43318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9718868-1BCE-DA78-7947-0B0C08A7BDCE}"/>
              </a:ext>
            </a:extLst>
          </p:cNvPr>
          <p:cNvSpPr/>
          <p:nvPr/>
        </p:nvSpPr>
        <p:spPr>
          <a:xfrm rot="20580000">
            <a:off x="518512" y="1112641"/>
            <a:ext cx="1888004" cy="635505"/>
          </a:xfrm>
          <a:prstGeom prst="ellipse">
            <a:avLst/>
          </a:prstGeom>
          <a:solidFill>
            <a:srgbClr val="123B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Calibri"/>
                <a:cs typeface="Calibri"/>
              </a:rPr>
              <a:t>Quantitatifs</a:t>
            </a:r>
            <a:endParaRPr lang="en-US" err="1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B5A70C-A3F6-4FBB-013E-68760ECC89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63" t="781" r="-163" b="1172"/>
          <a:stretch>
            <a:fillRect/>
          </a:stretch>
        </p:blipFill>
        <p:spPr>
          <a:xfrm>
            <a:off x="2284569" y="2701300"/>
            <a:ext cx="5083802" cy="2073277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BF0055B-C366-A65F-8895-6921AD8F260D}"/>
              </a:ext>
            </a:extLst>
          </p:cNvPr>
          <p:cNvSpPr/>
          <p:nvPr/>
        </p:nvSpPr>
        <p:spPr>
          <a:xfrm rot="780000">
            <a:off x="6614685" y="2246190"/>
            <a:ext cx="1498721" cy="65207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err="1">
                <a:solidFill>
                  <a:srgbClr val="000000"/>
                </a:solidFill>
                <a:ea typeface="Calibri"/>
                <a:cs typeface="Calibri"/>
              </a:rPr>
              <a:t>Qualitatifs</a:t>
            </a:r>
            <a:endParaRPr lang="en-US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C0E2DF2-5AF7-E9A3-6470-DF399998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900">
                <a:ea typeface="Calibri"/>
                <a:cs typeface="Calibri"/>
              </a:rPr>
              <a:t>Matériel</a:t>
            </a:r>
            <a:endParaRPr lang="fr-FR" sz="2900" strike="sngStrike">
              <a:ea typeface="Calibri"/>
              <a:cs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4642DB-1CF6-E108-B9E9-063FD927AE1C}"/>
              </a:ext>
            </a:extLst>
          </p:cNvPr>
          <p:cNvSpPr/>
          <p:nvPr/>
        </p:nvSpPr>
        <p:spPr>
          <a:xfrm>
            <a:off x="465095" y="999749"/>
            <a:ext cx="3822657" cy="2640931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LA TROUSSE PCRA : </a:t>
            </a: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  <a:p>
            <a:pPr algn="ctr"/>
            <a:endParaRPr lang="en-US">
              <a:ea typeface="Calibri"/>
              <a:cs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7FC822-0009-3FF2-2E77-9C3FF40421EC}"/>
              </a:ext>
            </a:extLst>
          </p:cNvPr>
          <p:cNvSpPr/>
          <p:nvPr/>
        </p:nvSpPr>
        <p:spPr>
          <a:xfrm>
            <a:off x="4286137" y="1542672"/>
            <a:ext cx="4502564" cy="32910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LES PROCEDURES A SUIVRE :</a:t>
            </a:r>
          </a:p>
          <a:p>
            <a:pPr algn="ctr"/>
            <a:endParaRPr lang="fr-FR" b="1">
              <a:solidFill>
                <a:schemeClr val="tx1"/>
              </a:solidFill>
              <a:ea typeface="Calibri"/>
              <a:cs typeface="Calibri"/>
            </a:endParaRPr>
          </a:p>
          <a:p>
            <a:pPr marL="285750" indent="-285750" algn="ctr">
              <a:buFont typeface="Arial"/>
              <a:buChar char="•"/>
            </a:pPr>
            <a:r>
              <a:rPr lang="fr-FR">
                <a:solidFill>
                  <a:schemeClr val="tx1"/>
                </a:solidFill>
                <a:ea typeface="Calibri"/>
                <a:cs typeface="Calibri"/>
              </a:rPr>
              <a:t>Fiches de traçabilité : laveur, autoclave</a:t>
            </a:r>
          </a:p>
          <a:p>
            <a:pPr marL="285750" indent="-285750" algn="ctr">
              <a:buFont typeface="Arial"/>
              <a:buChar char="•"/>
            </a:pP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Fiches </a:t>
            </a:r>
            <a:r>
              <a:rPr lang="fr-FR">
                <a:solidFill>
                  <a:schemeClr val="tx1"/>
                </a:solidFill>
                <a:ea typeface="Calibri"/>
                <a:cs typeface="Calibri"/>
              </a:rPr>
              <a:t>des procédures</a:t>
            </a:r>
            <a:r>
              <a:rPr lang="fr-FR" dirty="0">
                <a:solidFill>
                  <a:schemeClr val="tx1"/>
                </a:solidFill>
                <a:ea typeface="Calibri"/>
                <a:cs typeface="Calibri"/>
              </a:rPr>
              <a:t> </a:t>
            </a:r>
            <a:r>
              <a:rPr lang="fr-FR">
                <a:solidFill>
                  <a:schemeClr val="tx1"/>
                </a:solidFill>
                <a:ea typeface="Calibri"/>
                <a:cs typeface="Calibri"/>
              </a:rPr>
              <a:t>dégradées : impression ticket</a:t>
            </a:r>
          </a:p>
          <a:p>
            <a:pPr algn="ctr"/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6BE163-5E4B-01F8-02D1-8AD60EEA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09" y="1925781"/>
            <a:ext cx="789710" cy="789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6EA827-64FD-6290-7341-71440980C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806286" y="2575214"/>
            <a:ext cx="742950" cy="7290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8BCD0-69D0-8C63-0513-F1555861B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509" y="1631373"/>
            <a:ext cx="858982" cy="8589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481C2A-7658-6028-9E11-5C226E6D1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1464" y="2583872"/>
            <a:ext cx="720437" cy="72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18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73F9F-5D61-187D-755A-BDF93D66F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F9655C-9B86-5AD7-5234-044D22540745}"/>
              </a:ext>
            </a:extLst>
          </p:cNvPr>
          <p:cNvSpPr/>
          <p:nvPr/>
        </p:nvSpPr>
        <p:spPr>
          <a:xfrm>
            <a:off x="165614" y="256306"/>
            <a:ext cx="8818980" cy="4727579"/>
          </a:xfrm>
          <a:prstGeom prst="rect">
            <a:avLst/>
          </a:prstGeom>
          <a:solidFill>
            <a:srgbClr val="FFC94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DF0208-5354-C6B6-AEE5-49167ABD5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505" y="2090116"/>
            <a:ext cx="7688992" cy="9699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000" b="1" err="1">
                <a:solidFill>
                  <a:srgbClr val="FFC94D"/>
                </a:solidFill>
                <a:latin typeface="Biome"/>
                <a:ea typeface="Calibri"/>
                <a:cs typeface="Biome"/>
              </a:rPr>
              <a:t>O</a:t>
            </a:r>
            <a:r>
              <a:rPr lang="en-US" sz="4000" b="1" err="1">
                <a:latin typeface="Biome"/>
                <a:ea typeface="Calibri"/>
                <a:cs typeface="Biome"/>
              </a:rPr>
              <a:t>rganisation</a:t>
            </a:r>
            <a:r>
              <a:rPr lang="en-US" sz="4000" b="1">
                <a:latin typeface="Biome"/>
                <a:ea typeface="Calibri"/>
                <a:cs typeface="Biome"/>
              </a:rPr>
              <a:t> de la simulation jour J</a:t>
            </a:r>
          </a:p>
        </p:txBody>
      </p:sp>
      <p:pic>
        <p:nvPicPr>
          <p:cNvPr id="5" name="Picture 4" descr="Observation - Free ui icons">
            <a:extLst>
              <a:ext uri="{FF2B5EF4-FFF2-40B4-BE49-F238E27FC236}">
                <a16:creationId xmlns:a16="http://schemas.microsoft.com/office/drawing/2014/main" id="{1E381ECE-BE6E-D00C-3C84-3CE3C35DC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473" y="1947688"/>
            <a:ext cx="899471" cy="853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7849F-621A-1475-4D14-1E51E9B61C87}"/>
              </a:ext>
            </a:extLst>
          </p:cNvPr>
          <p:cNvSpPr txBox="1"/>
          <p:nvPr/>
        </p:nvSpPr>
        <p:spPr>
          <a:xfrm>
            <a:off x="8356251" y="4749170"/>
            <a:ext cx="4658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C8BAA0"/>
                </a:solidFill>
                <a:ea typeface="Calibri"/>
                <a:cs typeface="Calibri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3702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3DBC0-39AC-65D9-E5B4-9B74BA6E2B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1C5F716-65C2-473C-051F-B829552AD48C}"/>
              </a:ext>
            </a:extLst>
          </p:cNvPr>
          <p:cNvSpPr/>
          <p:nvPr/>
        </p:nvSpPr>
        <p:spPr>
          <a:xfrm>
            <a:off x="165614" y="256306"/>
            <a:ext cx="8818980" cy="4727579"/>
          </a:xfrm>
          <a:prstGeom prst="rect">
            <a:avLst/>
          </a:prstGeom>
          <a:solidFill>
            <a:srgbClr val="62B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F5715-AB20-6961-47A1-CFDF70DD0681}"/>
              </a:ext>
            </a:extLst>
          </p:cNvPr>
          <p:cNvSpPr txBox="1"/>
          <p:nvPr/>
        </p:nvSpPr>
        <p:spPr>
          <a:xfrm>
            <a:off x="8356251" y="4749170"/>
            <a:ext cx="4658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C8BAA0"/>
                </a:solidFill>
                <a:ea typeface="Calibri"/>
                <a:cs typeface="Calibri"/>
              </a:rPr>
              <a:t>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CD959E-B458-BE97-CAA4-F5136F952F4A}"/>
              </a:ext>
            </a:extLst>
          </p:cNvPr>
          <p:cNvSpPr/>
          <p:nvPr/>
        </p:nvSpPr>
        <p:spPr>
          <a:xfrm>
            <a:off x="2054049" y="769827"/>
            <a:ext cx="5166350" cy="503450"/>
          </a:xfrm>
          <a:prstGeom prst="rect">
            <a:avLst/>
          </a:prstGeom>
          <a:solidFill>
            <a:srgbClr val="62B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AD818-8408-A1BD-0D8D-F73E929F307C}"/>
              </a:ext>
            </a:extLst>
          </p:cNvPr>
          <p:cNvSpPr/>
          <p:nvPr/>
        </p:nvSpPr>
        <p:spPr>
          <a:xfrm>
            <a:off x="6857961" y="910631"/>
            <a:ext cx="1497155" cy="3551449"/>
          </a:xfrm>
          <a:prstGeom prst="rect">
            <a:avLst/>
          </a:prstGeom>
          <a:solidFill>
            <a:srgbClr val="62B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99FBBB-5924-DEDA-E3A9-B7E9463D9890}"/>
              </a:ext>
            </a:extLst>
          </p:cNvPr>
          <p:cNvSpPr/>
          <p:nvPr/>
        </p:nvSpPr>
        <p:spPr>
          <a:xfrm>
            <a:off x="1689614" y="4331349"/>
            <a:ext cx="5166350" cy="503450"/>
          </a:xfrm>
          <a:prstGeom prst="rect">
            <a:avLst/>
          </a:prstGeom>
          <a:solidFill>
            <a:srgbClr val="62B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3E991-EB24-4C03-D5DD-85EB65F8EE93}"/>
              </a:ext>
            </a:extLst>
          </p:cNvPr>
          <p:cNvSpPr txBox="1"/>
          <p:nvPr/>
        </p:nvSpPr>
        <p:spPr>
          <a:xfrm>
            <a:off x="5972395" y="2430372"/>
            <a:ext cx="301230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 err="1">
                <a:solidFill>
                  <a:schemeClr val="bg1"/>
                </a:solidFill>
                <a:latin typeface="Biome"/>
                <a:cs typeface="Biome"/>
              </a:rPr>
              <a:t>Indisponibilité</a:t>
            </a:r>
            <a:r>
              <a:rPr lang="en-US" sz="2000" b="1">
                <a:solidFill>
                  <a:schemeClr val="bg1"/>
                </a:solidFill>
                <a:latin typeface="Biome"/>
                <a:cs typeface="Biome"/>
              </a:rPr>
              <a:t> du </a:t>
            </a:r>
            <a:r>
              <a:rPr lang="en-US" sz="2000" b="1" err="1">
                <a:solidFill>
                  <a:schemeClr val="bg1"/>
                </a:solidFill>
                <a:latin typeface="Biome"/>
                <a:cs typeface="Biome"/>
              </a:rPr>
              <a:t>système</a:t>
            </a:r>
            <a:r>
              <a:rPr lang="en-US" sz="2000" b="1">
                <a:solidFill>
                  <a:schemeClr val="bg1"/>
                </a:solidFill>
                <a:latin typeface="Biome"/>
                <a:cs typeface="Biome"/>
              </a:rPr>
              <a:t> </a:t>
            </a:r>
            <a:r>
              <a:rPr lang="en-US" sz="2000" b="1" err="1">
                <a:solidFill>
                  <a:schemeClr val="bg1"/>
                </a:solidFill>
                <a:latin typeface="Biome"/>
                <a:cs typeface="Biome"/>
              </a:rPr>
              <a:t>informatique</a:t>
            </a:r>
            <a:endParaRPr lang="en-US" sz="2000" b="1">
              <a:solidFill>
                <a:schemeClr val="bg1"/>
              </a:solidFill>
              <a:latin typeface="Biome"/>
              <a:cs typeface="Biome"/>
            </a:endParaRP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76F7F298-A21F-AD41-6BFD-0BC1F0CB2377}"/>
              </a:ext>
            </a:extLst>
          </p:cNvPr>
          <p:cNvSpPr txBox="1">
            <a:spLocks/>
          </p:cNvSpPr>
          <p:nvPr/>
        </p:nvSpPr>
        <p:spPr>
          <a:xfrm>
            <a:off x="736348" y="798477"/>
            <a:ext cx="7688992" cy="969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chemeClr val="bg1"/>
                </a:solidFill>
                <a:latin typeface="IrisUPC"/>
                <a:ea typeface="Calibri"/>
                <a:cs typeface="IrisUPC"/>
              </a:rPr>
              <a:t>10 : 00 : 00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33FFADF-33E5-B827-FD60-D5F893DCDC75}"/>
              </a:ext>
            </a:extLst>
          </p:cNvPr>
          <p:cNvGrpSpPr/>
          <p:nvPr/>
        </p:nvGrpSpPr>
        <p:grpSpPr>
          <a:xfrm>
            <a:off x="442291" y="2433684"/>
            <a:ext cx="2088873" cy="2158624"/>
            <a:chOff x="442291" y="2433684"/>
            <a:chExt cx="2088873" cy="215862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CD0078A-78AB-3193-B0FA-BE9115984739}"/>
                </a:ext>
              </a:extLst>
            </p:cNvPr>
            <p:cNvSpPr txBox="1"/>
            <p:nvPr/>
          </p:nvSpPr>
          <p:spPr>
            <a:xfrm>
              <a:off x="558882" y="2433684"/>
              <a:ext cx="1852739" cy="10156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err="1">
                  <a:solidFill>
                    <a:schemeClr val="bg1"/>
                  </a:solidFill>
                  <a:latin typeface="Biome"/>
                  <a:cs typeface="Biome"/>
                </a:rPr>
                <a:t>Coupure</a:t>
              </a:r>
              <a:r>
                <a:rPr lang="en-US" sz="2000" b="1">
                  <a:solidFill>
                    <a:schemeClr val="bg1"/>
                  </a:solidFill>
                  <a:latin typeface="Biome"/>
                  <a:cs typeface="Biome"/>
                </a:rPr>
                <a:t> réseau par la DSN</a:t>
              </a:r>
            </a:p>
          </p:txBody>
        </p:sp>
        <p:pic>
          <p:nvPicPr>
            <p:cNvPr id="18" name="Picture 17" descr="Coupure d'électricité programmée à Ouangani et Barakani ce jeudi - Gazeti">
              <a:extLst>
                <a:ext uri="{FF2B5EF4-FFF2-40B4-BE49-F238E27FC236}">
                  <a16:creationId xmlns:a16="http://schemas.microsoft.com/office/drawing/2014/main" id="{C9875882-3181-4FEA-5C6A-8E95372CB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2291" y="3077388"/>
              <a:ext cx="2088873" cy="151492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CC4DBB-3BEF-7046-428D-3CCFEEB7A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288" y="1912662"/>
            <a:ext cx="37814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A93FA9F-D1FC-DD26-0390-BE1F1A5C6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ea typeface="Calibri"/>
                <a:cs typeface="Calibri"/>
              </a:rPr>
              <a:t>Perte de </a:t>
            </a:r>
            <a:r>
              <a:rPr lang="en-US" sz="2800" err="1">
                <a:ea typeface="Calibri"/>
                <a:cs typeface="Calibri"/>
              </a:rPr>
              <a:t>nos</a:t>
            </a:r>
            <a:r>
              <a:rPr lang="en-US" sz="2800">
                <a:ea typeface="Calibri"/>
                <a:cs typeface="Calibri"/>
              </a:rPr>
              <a:t> </a:t>
            </a:r>
            <a:r>
              <a:rPr lang="en-US" sz="2800" err="1">
                <a:ea typeface="Calibri"/>
                <a:cs typeface="Calibri"/>
              </a:rPr>
              <a:t>logiciels</a:t>
            </a:r>
            <a:endParaRPr lang="en-US" sz="2800" err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1954B-B2A7-31A9-A865-381D07567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48" y="1037582"/>
            <a:ext cx="3343950" cy="196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405D8-84D9-A97E-872B-B1FA2E8DE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08" y="4133743"/>
            <a:ext cx="3638863" cy="4625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9DAA36-1DAF-7B53-1E0F-3CA00EFAD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737" y="3820656"/>
            <a:ext cx="1997095" cy="1096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886056-EC8C-5A5F-A59D-6908B8FDBF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358" y="1524337"/>
            <a:ext cx="1417155" cy="12589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6A6B7-41F2-8A58-A3EF-8135ABFED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260" y="1674486"/>
            <a:ext cx="2246658" cy="96492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422CA03-4073-170A-4EB6-FA7F555A0787}"/>
              </a:ext>
            </a:extLst>
          </p:cNvPr>
          <p:cNvSpPr/>
          <p:nvPr/>
        </p:nvSpPr>
        <p:spPr>
          <a:xfrm rot="840000">
            <a:off x="6704227" y="909150"/>
            <a:ext cx="2127415" cy="759744"/>
          </a:xfrm>
          <a:prstGeom prst="ellipse">
            <a:avLst/>
          </a:prstGeom>
          <a:solidFill>
            <a:srgbClr val="A6CF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err="1">
                <a:solidFill>
                  <a:schemeClr val="tx1"/>
                </a:solidFill>
                <a:ea typeface="Calibri"/>
                <a:cs typeface="Calibri"/>
              </a:rPr>
              <a:t>Plateformes</a:t>
            </a:r>
            <a:r>
              <a:rPr lang="en-US" sz="1400" b="1">
                <a:solidFill>
                  <a:schemeClr val="tx1"/>
                </a:solidFill>
                <a:ea typeface="Calibri"/>
                <a:cs typeface="Calibri"/>
              </a:rPr>
              <a:t> de gestion </a:t>
            </a:r>
            <a:r>
              <a:rPr lang="en-US" sz="1400" b="1" err="1">
                <a:solidFill>
                  <a:schemeClr val="tx1"/>
                </a:solidFill>
                <a:ea typeface="Calibri"/>
                <a:cs typeface="Calibri"/>
              </a:rPr>
              <a:t>qualité</a:t>
            </a:r>
            <a:endParaRPr lang="en-US" sz="1400" b="1" err="1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85B7E2-8D22-AEBC-8474-D284074EAD28}"/>
              </a:ext>
            </a:extLst>
          </p:cNvPr>
          <p:cNvSpPr/>
          <p:nvPr/>
        </p:nvSpPr>
        <p:spPr>
          <a:xfrm rot="20580000">
            <a:off x="201351" y="812262"/>
            <a:ext cx="2045373" cy="652070"/>
          </a:xfrm>
          <a:prstGeom prst="ellipse">
            <a:avLst/>
          </a:prstGeom>
          <a:solidFill>
            <a:srgbClr val="123B8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err="1">
                <a:solidFill>
                  <a:schemeClr val="bg1"/>
                </a:solidFill>
                <a:ea typeface="Calibri"/>
                <a:cs typeface="Calibri"/>
              </a:rPr>
              <a:t>Outil</a:t>
            </a:r>
            <a:r>
              <a:rPr lang="en-US" sz="1400" b="1">
                <a:solidFill>
                  <a:schemeClr val="bg1"/>
                </a:solidFill>
                <a:ea typeface="Calibri"/>
                <a:cs typeface="Calibri"/>
              </a:rPr>
              <a:t> de gestion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400" b="1" err="1">
                <a:solidFill>
                  <a:schemeClr val="bg1"/>
                </a:solidFill>
                <a:ea typeface="Calibri"/>
                <a:cs typeface="Calibri"/>
              </a:rPr>
              <a:t>en</a:t>
            </a:r>
            <a:r>
              <a:rPr lang="en-US" sz="1400" b="1">
                <a:solidFill>
                  <a:schemeClr val="bg1"/>
                </a:solidFill>
                <a:ea typeface="Calibri"/>
                <a:cs typeface="Calibri"/>
              </a:rPr>
              <a:t> </a:t>
            </a:r>
            <a:r>
              <a:rPr lang="en-US" sz="1400" b="1" err="1">
                <a:solidFill>
                  <a:schemeClr val="bg1"/>
                </a:solidFill>
                <a:ea typeface="Calibri"/>
                <a:cs typeface="Calibri"/>
              </a:rPr>
              <a:t>stérilisation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3806740C-395C-25D9-0547-B3ADC88EE542}"/>
              </a:ext>
            </a:extLst>
          </p:cNvPr>
          <p:cNvSpPr txBox="1">
            <a:spLocks/>
          </p:cNvSpPr>
          <p:nvPr/>
        </p:nvSpPr>
        <p:spPr>
          <a:xfrm>
            <a:off x="455141" y="3238780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err="1">
                <a:ea typeface="Calibri"/>
                <a:cs typeface="Calibri"/>
              </a:rPr>
              <a:t>Maintien</a:t>
            </a:r>
            <a:r>
              <a:rPr lang="en-US" sz="2800">
                <a:ea typeface="Calibri"/>
                <a:cs typeface="Calibri"/>
              </a:rPr>
              <a:t> des supervisions (non </a:t>
            </a:r>
            <a:r>
              <a:rPr lang="en-US" sz="2800" err="1">
                <a:ea typeface="Calibri"/>
                <a:cs typeface="Calibri"/>
              </a:rPr>
              <a:t>liées</a:t>
            </a:r>
            <a:r>
              <a:rPr lang="en-US" sz="2800">
                <a:ea typeface="Calibri"/>
                <a:cs typeface="Calibri"/>
              </a:rPr>
              <a:t> au réseau)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 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D152E2-0F1E-2244-1121-F8C0939690B2}"/>
              </a:ext>
            </a:extLst>
          </p:cNvPr>
          <p:cNvSpPr/>
          <p:nvPr/>
        </p:nvSpPr>
        <p:spPr>
          <a:xfrm rot="600000">
            <a:off x="6954805" y="3794710"/>
            <a:ext cx="1929417" cy="54439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 err="1">
                <a:solidFill>
                  <a:srgbClr val="000000"/>
                </a:solidFill>
                <a:ea typeface="Calibri"/>
                <a:cs typeface="Calibri"/>
              </a:rPr>
              <a:t>Uniquement</a:t>
            </a:r>
            <a:r>
              <a:rPr lang="en-US" sz="1400" b="1">
                <a:solidFill>
                  <a:srgbClr val="000000"/>
                </a:solidFill>
                <a:ea typeface="Calibri"/>
                <a:cs typeface="Calibri"/>
              </a:rPr>
              <a:t> au CHLVO</a:t>
            </a: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0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12" grpId="0" animBg="1"/>
      <p:bldP spid="11" grpId="0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3A719-5EF2-9AC4-015B-D80B90FDA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63CAE6-34DB-06FC-F053-A3442F283606}"/>
              </a:ext>
            </a:extLst>
          </p:cNvPr>
          <p:cNvSpPr/>
          <p:nvPr/>
        </p:nvSpPr>
        <p:spPr>
          <a:xfrm>
            <a:off x="165614" y="276242"/>
            <a:ext cx="8818980" cy="47275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DF66C2-05B9-27B5-680B-834B0F3B6A3A}"/>
              </a:ext>
            </a:extLst>
          </p:cNvPr>
          <p:cNvSpPr txBox="1"/>
          <p:nvPr/>
        </p:nvSpPr>
        <p:spPr>
          <a:xfrm>
            <a:off x="8356251" y="4749170"/>
            <a:ext cx="4658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C8BAA0"/>
                </a:solidFill>
                <a:ea typeface="Calibri"/>
                <a:cs typeface="Calibri"/>
              </a:rPr>
              <a:t>26</a:t>
            </a:r>
          </a:p>
        </p:txBody>
      </p:sp>
      <p:pic>
        <p:nvPicPr>
          <p:cNvPr id="2" name="Picture 1" descr="un dibujo de línea continua de jóvenes empresarios y un entrenador que ...">
            <a:extLst>
              <a:ext uri="{FF2B5EF4-FFF2-40B4-BE49-F238E27FC236}">
                <a16:creationId xmlns:a16="http://schemas.microsoft.com/office/drawing/2014/main" id="{257BF5C0-98C8-A61D-E5DB-CBAFE4CF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" r="1304"/>
          <a:stretch>
            <a:fillRect/>
          </a:stretch>
        </p:blipFill>
        <p:spPr>
          <a:xfrm>
            <a:off x="164777" y="1285348"/>
            <a:ext cx="4097225" cy="3104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F89016-AAB6-7C97-3F0D-EEEFD7A44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07" t="7035" r="5940" b="6533"/>
          <a:stretch>
            <a:fillRect/>
          </a:stretch>
        </p:blipFill>
        <p:spPr>
          <a:xfrm>
            <a:off x="4154862" y="846194"/>
            <a:ext cx="4765947" cy="33587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8BF50-1D84-930B-16B7-903FDB63D830}"/>
              </a:ext>
            </a:extLst>
          </p:cNvPr>
          <p:cNvSpPr txBox="1"/>
          <p:nvPr/>
        </p:nvSpPr>
        <p:spPr>
          <a:xfrm>
            <a:off x="4439401" y="2743288"/>
            <a:ext cx="40144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  <a:latin typeface="Biome"/>
                <a:ea typeface="Calibri"/>
                <a:cs typeface="Biome"/>
              </a:rPr>
              <a:t>Fournir</a:t>
            </a:r>
            <a:r>
              <a:rPr lang="en-US" sz="1200" dirty="0">
                <a:latin typeface="Biome"/>
                <a:ea typeface="Calibri"/>
                <a:cs typeface="Biome"/>
              </a:rPr>
              <a:t> les documents </a:t>
            </a:r>
            <a:r>
              <a:rPr lang="en-US" sz="1200" dirty="0" err="1">
                <a:latin typeface="Biome"/>
                <a:ea typeface="Calibri"/>
                <a:cs typeface="Biome"/>
              </a:rPr>
              <a:t>nécessaires</a:t>
            </a:r>
            <a:r>
              <a:rPr lang="en-US" sz="1200" dirty="0">
                <a:latin typeface="Biome"/>
                <a:ea typeface="Calibri"/>
                <a:cs typeface="Biome"/>
              </a:rPr>
              <a:t> aux agents dans les plus </a:t>
            </a:r>
            <a:r>
              <a:rPr lang="en-US" sz="1200" dirty="0" err="1">
                <a:latin typeface="Biome"/>
                <a:ea typeface="Calibri"/>
                <a:cs typeface="Biome"/>
              </a:rPr>
              <a:t>brefs</a:t>
            </a:r>
            <a:r>
              <a:rPr lang="en-US" sz="1200" dirty="0">
                <a:latin typeface="Biome"/>
                <a:ea typeface="Calibri"/>
                <a:cs typeface="Biome"/>
              </a:rPr>
              <a:t> </a:t>
            </a:r>
            <a:r>
              <a:rPr lang="en-US" sz="1200" dirty="0" err="1">
                <a:latin typeface="Biome"/>
                <a:ea typeface="Calibri"/>
                <a:cs typeface="Biome"/>
              </a:rPr>
              <a:t>délais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B2E9595-4824-24D1-DF84-356126F46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r-FR" err="1">
                <a:ea typeface="Calibri"/>
                <a:cs typeface="Calibri"/>
              </a:rPr>
              <a:t>Organisation</a:t>
            </a:r>
            <a:r>
              <a:rPr lang="fr-FR">
                <a:ea typeface="Calibri"/>
                <a:cs typeface="Calibri"/>
              </a:rPr>
              <a:t> </a:t>
            </a:r>
            <a:r>
              <a:rPr lang="fr-FR" err="1">
                <a:ea typeface="Calibri"/>
                <a:cs typeface="Calibri"/>
              </a:rPr>
              <a:t>générale</a:t>
            </a:r>
            <a:r>
              <a:rPr lang="fr-FR">
                <a:ea typeface="Calibri"/>
                <a:cs typeface="Calibri"/>
              </a:rPr>
              <a:t> et communication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59F290-62DE-63FA-A738-3055EE2134F9}"/>
              </a:ext>
            </a:extLst>
          </p:cNvPr>
          <p:cNvSpPr txBox="1"/>
          <p:nvPr/>
        </p:nvSpPr>
        <p:spPr>
          <a:xfrm>
            <a:off x="4442714" y="1191634"/>
            <a:ext cx="40144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sz="1200" b="1">
              <a:latin typeface="Biome"/>
              <a:ea typeface="Calibri"/>
              <a:cs typeface="Biome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err="1">
                <a:latin typeface="Biome"/>
                <a:ea typeface="Calibri"/>
                <a:cs typeface="Biome"/>
              </a:rPr>
              <a:t>Rapide</a:t>
            </a:r>
            <a:r>
              <a:rPr lang="en-US" sz="1200">
                <a:latin typeface="Biome"/>
                <a:ea typeface="Calibri"/>
                <a:cs typeface="Biome"/>
              </a:rPr>
              <a:t> briefing de </a:t>
            </a:r>
            <a:r>
              <a:rPr lang="en-US" sz="1200" err="1">
                <a:latin typeface="Biome"/>
                <a:ea typeface="Calibri"/>
                <a:cs typeface="Biome"/>
              </a:rPr>
              <a:t>l'équipe</a:t>
            </a:r>
            <a:r>
              <a:rPr lang="en-US" sz="1200">
                <a:latin typeface="Biome"/>
                <a:ea typeface="Calibri"/>
                <a:cs typeface="Biome"/>
              </a:rPr>
              <a:t> </a:t>
            </a:r>
            <a:endParaRPr lang="en-US" sz="1200">
              <a:solidFill>
                <a:srgbClr val="00B050"/>
              </a:solidFill>
              <a:latin typeface="Biome"/>
              <a:ea typeface="Calibri"/>
              <a:cs typeface="Biome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>
              <a:latin typeface="Biome"/>
              <a:ea typeface="Calibri"/>
              <a:cs typeface="Biom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407B44-DF9D-8465-D07A-988CFAA455A9}"/>
              </a:ext>
            </a:extLst>
          </p:cNvPr>
          <p:cNvSpPr txBox="1"/>
          <p:nvPr/>
        </p:nvSpPr>
        <p:spPr>
          <a:xfrm>
            <a:off x="4442714" y="2338925"/>
            <a:ext cx="40144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err="1">
                <a:latin typeface="Biome"/>
                <a:ea typeface="Calibri"/>
                <a:cs typeface="Biome"/>
              </a:rPr>
              <a:t>Répartition</a:t>
            </a:r>
            <a:r>
              <a:rPr lang="en-US" sz="1200">
                <a:latin typeface="Biome"/>
                <a:ea typeface="Calibri"/>
                <a:cs typeface="Biome"/>
              </a:rPr>
              <a:t> des </a:t>
            </a:r>
            <a:r>
              <a:rPr lang="en-US" sz="1200" err="1">
                <a:latin typeface="Biome"/>
                <a:ea typeface="Calibri"/>
                <a:cs typeface="Biome"/>
              </a:rPr>
              <a:t>rôles</a:t>
            </a:r>
            <a:r>
              <a:rPr lang="en-US" sz="1200">
                <a:latin typeface="Biome"/>
                <a:ea typeface="Calibri"/>
                <a:cs typeface="Biome"/>
              </a:rPr>
              <a:t> de chacun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63E940-6F40-880C-8728-89C3B6E2D8C8}"/>
              </a:ext>
            </a:extLst>
          </p:cNvPr>
          <p:cNvSpPr txBox="1"/>
          <p:nvPr/>
        </p:nvSpPr>
        <p:spPr>
          <a:xfrm>
            <a:off x="4442714" y="1714223"/>
            <a:ext cx="40144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Biome"/>
                <a:ea typeface="+mn-lt"/>
                <a:cs typeface="Biome"/>
              </a:rPr>
              <a:t>Le </a:t>
            </a:r>
            <a:r>
              <a:rPr lang="en-US" sz="1200" dirty="0" err="1">
                <a:latin typeface="Biome"/>
                <a:ea typeface="+mn-lt"/>
                <a:cs typeface="Biome"/>
              </a:rPr>
              <a:t>responsable</a:t>
            </a:r>
            <a:r>
              <a:rPr lang="en-US" sz="1200" dirty="0">
                <a:latin typeface="Biome"/>
                <a:ea typeface="+mn-lt"/>
                <a:cs typeface="Biome"/>
              </a:rPr>
              <a:t> de crise (</a:t>
            </a:r>
            <a:r>
              <a:rPr lang="en-US" sz="1200" dirty="0" err="1">
                <a:latin typeface="Biome"/>
                <a:ea typeface="+mn-lt"/>
                <a:cs typeface="Biome"/>
              </a:rPr>
              <a:t>pharmacien</a:t>
            </a:r>
            <a:r>
              <a:rPr lang="en-US" sz="1200" dirty="0">
                <a:latin typeface="Biome"/>
                <a:ea typeface="+mn-lt"/>
                <a:cs typeface="Biome"/>
              </a:rPr>
              <a:t>) </a:t>
            </a:r>
            <a:r>
              <a:rPr lang="en-US" sz="1200" dirty="0" err="1">
                <a:latin typeface="Biome"/>
                <a:ea typeface="+mn-lt"/>
                <a:cs typeface="Biome"/>
              </a:rPr>
              <a:t>annonce</a:t>
            </a:r>
            <a:r>
              <a:rPr lang="en-US" sz="1200" dirty="0">
                <a:latin typeface="Biome"/>
                <a:ea typeface="+mn-lt"/>
                <a:cs typeface="Biome"/>
              </a:rPr>
              <a:t> </a:t>
            </a:r>
            <a:r>
              <a:rPr lang="en-US" sz="1200" dirty="0" err="1">
                <a:latin typeface="Biome"/>
                <a:ea typeface="+mn-lt"/>
                <a:cs typeface="Biome"/>
              </a:rPr>
              <a:t>l’exercice</a:t>
            </a:r>
            <a:r>
              <a:rPr lang="en-US" sz="1200" dirty="0">
                <a:latin typeface="Biome"/>
                <a:ea typeface="+mn-lt"/>
                <a:cs typeface="Biome"/>
              </a:rPr>
              <a:t> </a:t>
            </a:r>
            <a:r>
              <a:rPr lang="en-US" sz="1200" b="1" dirty="0">
                <a:latin typeface="Biome"/>
                <a:ea typeface="+mn-lt"/>
                <a:cs typeface="Biome"/>
              </a:rPr>
              <a:t>sans </a:t>
            </a:r>
            <a:r>
              <a:rPr lang="en-US" sz="1200" b="1" dirty="0" err="1">
                <a:latin typeface="Biome"/>
                <a:ea typeface="+mn-lt"/>
                <a:cs typeface="Biome"/>
              </a:rPr>
              <a:t>évoquer</a:t>
            </a:r>
            <a:r>
              <a:rPr lang="en-US" sz="1200" b="1" dirty="0">
                <a:latin typeface="Biome"/>
                <a:ea typeface="+mn-lt"/>
                <a:cs typeface="Biome"/>
              </a:rPr>
              <a:t> </a:t>
            </a:r>
            <a:r>
              <a:rPr lang="en-US" sz="1200" b="1" dirty="0" err="1">
                <a:latin typeface="Biome"/>
                <a:ea typeface="+mn-lt"/>
                <a:cs typeface="Biome"/>
              </a:rPr>
              <a:t>sa</a:t>
            </a:r>
            <a:r>
              <a:rPr lang="en-US" sz="1200" b="1" dirty="0">
                <a:latin typeface="Biome"/>
                <a:ea typeface="+mn-lt"/>
                <a:cs typeface="Biome"/>
              </a:rPr>
              <a:t> durée</a:t>
            </a:r>
            <a:endParaRPr lang="en-US" sz="1200" b="1" dirty="0">
              <a:latin typeface="Biome"/>
              <a:ea typeface="Calibri"/>
              <a:cs typeface="Biome"/>
            </a:endParaRPr>
          </a:p>
          <a:p>
            <a:pPr marL="171450" indent="-171450" algn="just">
              <a:buFont typeface="Arial,Sans-Serif" panose="020B0604020202020204" pitchFamily="34" charset="0"/>
              <a:buChar char="•"/>
            </a:pPr>
            <a:endParaRPr lang="en-US" sz="1200">
              <a:latin typeface="Biome"/>
              <a:ea typeface="Calibri"/>
              <a:cs typeface="Biome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3BFC6-5A3D-031C-1365-5FF3027714A0}"/>
              </a:ext>
            </a:extLst>
          </p:cNvPr>
          <p:cNvSpPr txBox="1"/>
          <p:nvPr/>
        </p:nvSpPr>
        <p:spPr>
          <a:xfrm>
            <a:off x="4442715" y="3385134"/>
            <a:ext cx="40144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Arial,Sans-Serif" panose="020B0604020202020204" pitchFamily="34" charset="0"/>
              <a:buChar char="•"/>
            </a:pPr>
            <a:r>
              <a:rPr lang="en-US" sz="1200">
                <a:latin typeface="Biome"/>
                <a:ea typeface="Calibri"/>
                <a:cs typeface="Biome"/>
              </a:rPr>
              <a:t>Une </a:t>
            </a:r>
            <a:r>
              <a:rPr lang="en-US" sz="1200" err="1">
                <a:latin typeface="Biome"/>
                <a:ea typeface="Calibri"/>
                <a:cs typeface="Biome"/>
              </a:rPr>
              <a:t>traçabilité</a:t>
            </a:r>
            <a:r>
              <a:rPr lang="en-US" sz="1200">
                <a:latin typeface="Biome"/>
                <a:ea typeface="Calibri"/>
                <a:cs typeface="Biome"/>
              </a:rPr>
              <a:t> papier </a:t>
            </a:r>
            <a:r>
              <a:rPr lang="en-US" sz="1200" err="1">
                <a:latin typeface="Biome"/>
                <a:ea typeface="Calibri"/>
                <a:cs typeface="Biome"/>
              </a:rPr>
              <a:t>reste</a:t>
            </a:r>
            <a:r>
              <a:rPr lang="en-US" sz="1200">
                <a:latin typeface="Biome"/>
                <a:ea typeface="Calibri"/>
                <a:cs typeface="Biome"/>
              </a:rPr>
              <a:t> </a:t>
            </a:r>
            <a:r>
              <a:rPr lang="en-US" sz="1200" err="1">
                <a:latin typeface="Biome"/>
                <a:ea typeface="Calibri"/>
                <a:cs typeface="Biome"/>
              </a:rPr>
              <a:t>assurée</a:t>
            </a:r>
          </a:p>
        </p:txBody>
      </p:sp>
    </p:spTree>
    <p:extLst>
      <p:ext uri="{BB962C8B-B14F-4D97-AF65-F5344CB8AC3E}">
        <p14:creationId xmlns:p14="http://schemas.microsoft.com/office/powerpoint/2010/main" val="424450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/>
      <p:bldP spid="11" grpId="0"/>
      <p:bldP spid="13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6A6C8-DB4B-3671-9BE2-A244817FC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56EC3B-107E-F409-0B1C-AB8A27503FFA}"/>
              </a:ext>
            </a:extLst>
          </p:cNvPr>
          <p:cNvSpPr/>
          <p:nvPr/>
        </p:nvSpPr>
        <p:spPr>
          <a:xfrm>
            <a:off x="4574208" y="270660"/>
            <a:ext cx="4415045" cy="238193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CABBB3-FCFA-5CAA-978A-9188C83F4A51}"/>
              </a:ext>
            </a:extLst>
          </p:cNvPr>
          <p:cNvSpPr/>
          <p:nvPr/>
        </p:nvSpPr>
        <p:spPr>
          <a:xfrm>
            <a:off x="166731" y="270660"/>
            <a:ext cx="4406386" cy="23819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A17457-0F87-8A31-B569-E6729B4A1001}"/>
              </a:ext>
            </a:extLst>
          </p:cNvPr>
          <p:cNvSpPr/>
          <p:nvPr/>
        </p:nvSpPr>
        <p:spPr>
          <a:xfrm>
            <a:off x="166731" y="2599955"/>
            <a:ext cx="4415045" cy="2381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8899AD1-86D3-169D-D3E3-C77DF127C817}"/>
              </a:ext>
            </a:extLst>
          </p:cNvPr>
          <p:cNvSpPr/>
          <p:nvPr/>
        </p:nvSpPr>
        <p:spPr>
          <a:xfrm>
            <a:off x="4582867" y="2599954"/>
            <a:ext cx="4415045" cy="23819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seño PNG Y SVG De Círculo De Cuatro Flechas Para Camisetas">
            <a:extLst>
              <a:ext uri="{FF2B5EF4-FFF2-40B4-BE49-F238E27FC236}">
                <a16:creationId xmlns:a16="http://schemas.microsoft.com/office/drawing/2014/main" id="{582E9EEB-B2D6-E528-B28E-EFEA2C9AC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 flipH="1">
            <a:off x="3884165" y="1979545"/>
            <a:ext cx="1384706" cy="1344791"/>
          </a:xfrm>
          <a:prstGeom prst="rect">
            <a:avLst/>
          </a:prstGeom>
        </p:spPr>
      </p:pic>
      <p:pic>
        <p:nvPicPr>
          <p:cNvPr id="21" name="Picture 20" descr="Printer PNG transparent image download, size: 2400x2270px">
            <a:extLst>
              <a:ext uri="{FF2B5EF4-FFF2-40B4-BE49-F238E27FC236}">
                <a16:creationId xmlns:a16="http://schemas.microsoft.com/office/drawing/2014/main" id="{AF6A5B9A-9E45-8EEB-9575-8C194296D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30" y="384218"/>
            <a:ext cx="939284" cy="81966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E40C274-ED53-C3CE-451B-225D7EB95B9F}"/>
              </a:ext>
            </a:extLst>
          </p:cNvPr>
          <p:cNvSpPr txBox="1"/>
          <p:nvPr/>
        </p:nvSpPr>
        <p:spPr>
          <a:xfrm>
            <a:off x="1126892" y="369570"/>
            <a:ext cx="3445961" cy="221599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200" b="1">
                <a:latin typeface="Biome"/>
                <a:ea typeface="+mn-lt"/>
                <a:cs typeface="Biome"/>
              </a:rPr>
              <a:t>Hors zone :</a:t>
            </a:r>
            <a:endParaRPr lang="fr-FR">
              <a:ea typeface="Calibri"/>
              <a:cs typeface="Calibri"/>
            </a:endParaRPr>
          </a:p>
          <a:p>
            <a:endParaRPr lang="fr-FR" sz="1000" b="1">
              <a:latin typeface="Biome"/>
              <a:ea typeface="+mn-lt"/>
              <a:cs typeface="Biom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rgbClr val="000000"/>
                </a:solidFill>
                <a:latin typeface="Biome"/>
                <a:ea typeface="+mn-lt"/>
                <a:cs typeface="Biome"/>
              </a:rPr>
              <a:t>Impression</a:t>
            </a:r>
            <a:r>
              <a:rPr lang="fr-FR" sz="1200">
                <a:latin typeface="Biome"/>
                <a:ea typeface="+mn-lt"/>
                <a:cs typeface="Biome"/>
              </a:rPr>
              <a:t> des </a:t>
            </a:r>
            <a:r>
              <a:rPr lang="fr-FR" sz="1200" b="1">
                <a:latin typeface="Biome"/>
                <a:ea typeface="+mn-lt"/>
                <a:cs typeface="Biome"/>
              </a:rPr>
              <a:t>feuilles de recomposition (clé USB)</a:t>
            </a:r>
            <a:endParaRPr lang="fr-FR" sz="1200">
              <a:latin typeface="Biome"/>
              <a:ea typeface="Calibri"/>
              <a:cs typeface="Biome"/>
            </a:endParaRPr>
          </a:p>
          <a:p>
            <a:endParaRPr lang="fr-FR" sz="1000">
              <a:latin typeface="Biome"/>
              <a:ea typeface="Calibri"/>
              <a:cs typeface="Biom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latin typeface="Biome"/>
                <a:ea typeface="Calibri"/>
                <a:cs typeface="Biome"/>
              </a:rPr>
              <a:t>Distribution des </a:t>
            </a:r>
            <a:r>
              <a:rPr lang="fr-FR" sz="1200" b="1">
                <a:latin typeface="Biome"/>
                <a:ea typeface="Calibri"/>
                <a:cs typeface="Biome"/>
              </a:rPr>
              <a:t>procédures dégradées</a:t>
            </a:r>
            <a:r>
              <a:rPr lang="fr-FR" sz="1200">
                <a:latin typeface="Biome"/>
                <a:ea typeface="Calibri"/>
                <a:cs typeface="Biome"/>
              </a:rPr>
              <a:t>.</a:t>
            </a:r>
          </a:p>
          <a:p>
            <a:endParaRPr lang="fr-FR" sz="1000">
              <a:latin typeface="Biome"/>
              <a:ea typeface="Calibri"/>
              <a:cs typeface="Biom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1">
                <a:latin typeface="Biome"/>
                <a:ea typeface="Calibri"/>
                <a:cs typeface="Biome"/>
              </a:rPr>
              <a:t>Appels urgents</a:t>
            </a:r>
            <a:r>
              <a:rPr lang="fr-FR" sz="1200">
                <a:latin typeface="Biome"/>
                <a:ea typeface="Calibri"/>
                <a:cs typeface="Biome"/>
              </a:rPr>
              <a:t> (BO, services utilisateurs, responsable logistique,…)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>
              <a:latin typeface="Biome"/>
              <a:ea typeface="Calibri"/>
              <a:cs typeface="Biome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latin typeface="Biome"/>
                <a:ea typeface="Calibri"/>
                <a:cs typeface="Biome"/>
              </a:rPr>
              <a:t>Utilisation de  la </a:t>
            </a:r>
            <a:r>
              <a:rPr lang="fr-FR" sz="1200" b="1">
                <a:latin typeface="Biome"/>
                <a:ea typeface="Calibri"/>
                <a:cs typeface="Biome"/>
              </a:rPr>
              <a:t>fiche réflexe</a:t>
            </a:r>
            <a:r>
              <a:rPr lang="fr-FR" sz="1200">
                <a:latin typeface="Biome"/>
                <a:ea typeface="Calibri"/>
                <a:cs typeface="Biome"/>
              </a:rPr>
              <a:t> pour tracer les actions menées.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8D7C3C-8677-BA66-65DF-DEC5D6ACF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94" y="1449345"/>
            <a:ext cx="1106739" cy="1005109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A6D1E4B3-9E8D-41F5-74E1-D49F6F9E6D79}"/>
              </a:ext>
            </a:extLst>
          </p:cNvPr>
          <p:cNvSpPr/>
          <p:nvPr/>
        </p:nvSpPr>
        <p:spPr>
          <a:xfrm>
            <a:off x="4092702" y="2175704"/>
            <a:ext cx="966772" cy="954341"/>
          </a:xfrm>
          <a:prstGeom prst="ellipse">
            <a:avLst/>
          </a:prstGeom>
          <a:solidFill>
            <a:srgbClr val="C9BBA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Biome"/>
              <a:ea typeface="Open Sans"/>
              <a:cs typeface="Biom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A4D27E-A430-CEC6-CFD6-705F88387B1A}"/>
              </a:ext>
            </a:extLst>
          </p:cNvPr>
          <p:cNvSpPr txBox="1"/>
          <p:nvPr/>
        </p:nvSpPr>
        <p:spPr>
          <a:xfrm>
            <a:off x="8356251" y="4749170"/>
            <a:ext cx="4658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C8BAA0"/>
                </a:solidFill>
                <a:ea typeface="Calibri"/>
                <a:cs typeface="Calibri"/>
              </a:rPr>
              <a:t>27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E540F8-0F62-A23C-06CA-93161A039563}"/>
              </a:ext>
            </a:extLst>
          </p:cNvPr>
          <p:cNvSpPr txBox="1"/>
          <p:nvPr/>
        </p:nvSpPr>
        <p:spPr>
          <a:xfrm>
            <a:off x="4639866" y="377298"/>
            <a:ext cx="3722889" cy="12311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b="1">
                <a:latin typeface="Biome"/>
                <a:ea typeface="+mn-lt"/>
                <a:cs typeface="Biome"/>
              </a:rPr>
              <a:t>Côté lavage :</a:t>
            </a:r>
          </a:p>
          <a:p>
            <a:pPr algn="just"/>
            <a:endParaRPr lang="en-US" sz="1400" b="1">
              <a:latin typeface="Biome"/>
              <a:ea typeface="+mn-lt"/>
              <a:cs typeface="Biome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1">
                <a:latin typeface="Biome"/>
                <a:ea typeface="+mn-lt"/>
                <a:cs typeface="Biome"/>
              </a:rPr>
              <a:t>Identification des charges </a:t>
            </a:r>
            <a:r>
              <a:rPr lang="en-US" sz="1200" b="1" err="1">
                <a:latin typeface="Biome"/>
                <a:ea typeface="+mn-lt"/>
                <a:cs typeface="Biome"/>
              </a:rPr>
              <a:t>laveurs</a:t>
            </a:r>
            <a:r>
              <a:rPr lang="en-US" sz="1200" b="1">
                <a:latin typeface="Biome"/>
                <a:ea typeface="+mn-lt"/>
                <a:cs typeface="Biome"/>
              </a:rPr>
              <a:t> </a:t>
            </a:r>
            <a:r>
              <a:rPr lang="en-US" sz="1200">
                <a:latin typeface="Biome"/>
                <a:ea typeface="+mn-lt"/>
                <a:cs typeface="Biome"/>
              </a:rPr>
              <a:t>pour </a:t>
            </a:r>
            <a:r>
              <a:rPr lang="en-US" sz="1200" err="1">
                <a:latin typeface="Biome"/>
                <a:ea typeface="+mn-lt"/>
                <a:cs typeface="Biome"/>
              </a:rPr>
              <a:t>l’impression</a:t>
            </a:r>
            <a:r>
              <a:rPr lang="en-US" sz="1200">
                <a:latin typeface="Biome"/>
                <a:ea typeface="+mn-lt"/>
                <a:cs typeface="Biome"/>
              </a:rPr>
              <a:t> des </a:t>
            </a:r>
            <a:r>
              <a:rPr lang="en-US" sz="1200" err="1">
                <a:latin typeface="Biome"/>
                <a:ea typeface="+mn-lt"/>
                <a:cs typeface="Biome"/>
              </a:rPr>
              <a:t>feuilles</a:t>
            </a:r>
            <a:r>
              <a:rPr lang="en-US" sz="1200">
                <a:latin typeface="Biome"/>
                <a:ea typeface="+mn-lt"/>
                <a:cs typeface="Biome"/>
              </a:rPr>
              <a:t> de </a:t>
            </a:r>
            <a:r>
              <a:rPr lang="en-US" sz="1200" err="1">
                <a:latin typeface="Biome"/>
                <a:ea typeface="+mn-lt"/>
                <a:cs typeface="Biome"/>
              </a:rPr>
              <a:t>recomposition</a:t>
            </a:r>
            <a:r>
              <a:rPr lang="en-US" sz="1200">
                <a:latin typeface="Biome"/>
                <a:ea typeface="+mn-lt"/>
                <a:cs typeface="Biome"/>
              </a:rPr>
              <a:t>.</a:t>
            </a:r>
            <a:endParaRPr lang="en-US"/>
          </a:p>
          <a:p>
            <a:pPr algn="just"/>
            <a:endParaRPr lang="en-US" sz="1200">
              <a:latin typeface="Biome"/>
              <a:ea typeface="+mn-lt"/>
              <a:cs typeface="Biome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1">
                <a:latin typeface="Biome"/>
                <a:ea typeface="+mn-lt"/>
                <a:cs typeface="Biome"/>
              </a:rPr>
              <a:t>Impression des tickets </a:t>
            </a:r>
            <a:r>
              <a:rPr lang="en-US" sz="1200" b="1" err="1">
                <a:latin typeface="Biome"/>
                <a:ea typeface="+mn-lt"/>
                <a:cs typeface="Biome"/>
              </a:rPr>
              <a:t>laveurs</a:t>
            </a:r>
            <a:r>
              <a:rPr lang="en-US" sz="1200" b="1">
                <a:latin typeface="Biome"/>
                <a:ea typeface="+mn-lt"/>
                <a:cs typeface="Biome"/>
              </a:rPr>
              <a:t>.</a:t>
            </a:r>
            <a:endParaRPr lang="en-US" sz="1200" i="1" strike="sngStrike">
              <a:solidFill>
                <a:srgbClr val="00B050"/>
              </a:solidFill>
              <a:latin typeface="Biome"/>
              <a:ea typeface="Calibri"/>
              <a:cs typeface="Biome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BB9DE81-7277-9589-A6E1-42656A155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2536" y="1011721"/>
            <a:ext cx="552450" cy="5524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031321-571C-D88E-88B8-BF144C5806ED}"/>
              </a:ext>
            </a:extLst>
          </p:cNvPr>
          <p:cNvSpPr txBox="1"/>
          <p:nvPr/>
        </p:nvSpPr>
        <p:spPr>
          <a:xfrm>
            <a:off x="5217968" y="2999486"/>
            <a:ext cx="3607607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b="1">
                <a:latin typeface="Biome"/>
                <a:ea typeface="+mn-lt"/>
                <a:cs typeface="Biome"/>
              </a:rPr>
              <a:t>Côté </a:t>
            </a:r>
            <a:r>
              <a:rPr lang="en-US" sz="1200" b="1" err="1">
                <a:latin typeface="Biome"/>
                <a:ea typeface="+mn-lt"/>
                <a:cs typeface="Biome"/>
              </a:rPr>
              <a:t>recomposition</a:t>
            </a:r>
            <a:endParaRPr lang="en-US" sz="1200" b="1">
              <a:latin typeface="Biome"/>
              <a:ea typeface="+mn-lt"/>
              <a:cs typeface="Biome"/>
            </a:endParaRPr>
          </a:p>
          <a:p>
            <a:pPr algn="just"/>
            <a:endParaRPr lang="en-US" sz="1200" b="1">
              <a:latin typeface="Biome"/>
              <a:ea typeface="+mn-lt"/>
              <a:cs typeface="Biome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1">
                <a:latin typeface="Biome"/>
                <a:ea typeface="+mn-lt"/>
                <a:cs typeface="Biome"/>
              </a:rPr>
              <a:t>Identification de </a:t>
            </a:r>
            <a:r>
              <a:rPr lang="en-US" sz="1200" b="1" err="1">
                <a:latin typeface="Biome"/>
                <a:ea typeface="+mn-lt"/>
                <a:cs typeface="Biome"/>
              </a:rPr>
              <a:t>boîtes</a:t>
            </a:r>
            <a:r>
              <a:rPr lang="en-US" sz="1200" b="1">
                <a:latin typeface="Biome"/>
                <a:ea typeface="+mn-lt"/>
                <a:cs typeface="Biome"/>
              </a:rPr>
              <a:t> </a:t>
            </a:r>
            <a:r>
              <a:rPr lang="en-US" sz="1200" b="1" err="1">
                <a:latin typeface="Biome"/>
                <a:ea typeface="+mn-lt"/>
                <a:cs typeface="Biome"/>
              </a:rPr>
              <a:t>d’urgences</a:t>
            </a:r>
            <a:endParaRPr lang="en-US" err="1"/>
          </a:p>
          <a:p>
            <a:pPr algn="just"/>
            <a:endParaRPr lang="en-US" sz="1200" b="1">
              <a:latin typeface="Biome"/>
              <a:ea typeface="+mn-lt"/>
              <a:cs typeface="Biome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1" err="1">
                <a:latin typeface="Biome"/>
                <a:ea typeface="+mn-lt"/>
                <a:cs typeface="Biome"/>
              </a:rPr>
              <a:t>Recompositions</a:t>
            </a:r>
            <a:r>
              <a:rPr lang="en-US" sz="1200" b="1">
                <a:latin typeface="Biome"/>
                <a:ea typeface="+mn-lt"/>
                <a:cs typeface="Biome"/>
              </a:rPr>
              <a:t> des </a:t>
            </a:r>
            <a:r>
              <a:rPr lang="en-US" sz="1200" b="1" err="1">
                <a:latin typeface="Biome"/>
                <a:ea typeface="+mn-lt"/>
                <a:cs typeface="Biome"/>
              </a:rPr>
              <a:t>boîtes</a:t>
            </a:r>
            <a:r>
              <a:rPr lang="en-US" sz="1200" b="1">
                <a:latin typeface="Biome"/>
                <a:ea typeface="+mn-lt"/>
                <a:cs typeface="Biome"/>
              </a:rPr>
              <a:t> </a:t>
            </a:r>
            <a:r>
              <a:rPr lang="en-US" sz="1200">
                <a:latin typeface="Biome"/>
                <a:ea typeface="+mn-lt"/>
                <a:cs typeface="Biome"/>
              </a:rPr>
              <a:t>à </a:t>
            </a:r>
            <a:r>
              <a:rPr lang="en-US" sz="1200" err="1">
                <a:latin typeface="Biome"/>
                <a:ea typeface="+mn-lt"/>
                <a:cs typeface="Biome"/>
              </a:rPr>
              <a:t>partir</a:t>
            </a:r>
            <a:r>
              <a:rPr lang="en-US" sz="1200">
                <a:latin typeface="Biome"/>
                <a:ea typeface="+mn-lt"/>
                <a:cs typeface="Biome"/>
              </a:rPr>
              <a:t> des impressions papiers.</a:t>
            </a:r>
            <a:endParaRPr lang="en-US"/>
          </a:p>
          <a:p>
            <a:pPr algn="just"/>
            <a:endParaRPr lang="en-US" sz="1200" b="1">
              <a:latin typeface="Biome"/>
              <a:ea typeface="Calibri"/>
              <a:cs typeface="Biome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b="1">
                <a:latin typeface="Biome"/>
                <a:ea typeface="Calibri"/>
                <a:cs typeface="Biome"/>
              </a:rPr>
              <a:t>Identification des compositions</a:t>
            </a:r>
            <a:r>
              <a:rPr lang="en-US" sz="1200">
                <a:latin typeface="Biome"/>
                <a:ea typeface="Calibri"/>
                <a:cs typeface="Biome"/>
              </a:rPr>
              <a:t> par </a:t>
            </a:r>
            <a:r>
              <a:rPr lang="en-US" sz="1200" err="1">
                <a:latin typeface="Biome"/>
                <a:ea typeface="Calibri"/>
                <a:cs typeface="Biome"/>
              </a:rPr>
              <a:t>leur</a:t>
            </a:r>
            <a:r>
              <a:rPr lang="en-US" sz="1200">
                <a:latin typeface="Biome"/>
                <a:ea typeface="Calibri"/>
                <a:cs typeface="Biome"/>
              </a:rPr>
              <a:t> code 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en-US" sz="1200">
              <a:latin typeface="Biome"/>
              <a:ea typeface="Calibri"/>
              <a:cs typeface="Biome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CE4F16B-1CA8-E379-9A2E-CC490E34A5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40000">
            <a:off x="8056080" y="2643394"/>
            <a:ext cx="552450" cy="5524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89C6D8-9499-7AF8-EAB5-0D17391CC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100000">
            <a:off x="8452402" y="2840935"/>
            <a:ext cx="571500" cy="571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E2171A4-FDA0-CC8A-C4D6-BA59B05063E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74" t="2765" r="1274" b="-3226"/>
          <a:stretch>
            <a:fillRect/>
          </a:stretch>
        </p:blipFill>
        <p:spPr>
          <a:xfrm>
            <a:off x="308955" y="2766701"/>
            <a:ext cx="818474" cy="121294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E54B86-7671-A875-57F7-8AFE250280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46" t="22470" r="1020" b="14483"/>
          <a:stretch>
            <a:fillRect/>
          </a:stretch>
        </p:blipFill>
        <p:spPr>
          <a:xfrm>
            <a:off x="170549" y="4056754"/>
            <a:ext cx="1348469" cy="82422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46F42484-3DCA-88AD-5FB2-4FD93C0510AE}"/>
              </a:ext>
            </a:extLst>
          </p:cNvPr>
          <p:cNvSpPr txBox="1"/>
          <p:nvPr/>
        </p:nvSpPr>
        <p:spPr>
          <a:xfrm>
            <a:off x="1284085" y="3000422"/>
            <a:ext cx="3078413" cy="10487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b="1">
                <a:latin typeface="Biome"/>
                <a:ea typeface="+mn-lt"/>
                <a:cs typeface="Biome"/>
              </a:rPr>
              <a:t>Côté autoclave et </a:t>
            </a:r>
            <a:r>
              <a:rPr lang="en-US" sz="1200" b="1" err="1">
                <a:latin typeface="Biome"/>
                <a:ea typeface="+mn-lt"/>
                <a:cs typeface="Biome"/>
              </a:rPr>
              <a:t>étiquetage</a:t>
            </a:r>
            <a:endParaRPr lang="en-US" sz="1200" b="1">
              <a:latin typeface="Biome"/>
              <a:ea typeface="+mn-lt"/>
              <a:cs typeface="Biome"/>
            </a:endParaRPr>
          </a:p>
          <a:p>
            <a:pPr algn="just"/>
            <a:endParaRPr lang="en-US" sz="1200">
              <a:latin typeface="Biome"/>
              <a:ea typeface="+mn-lt"/>
              <a:cs typeface="Biome"/>
            </a:endParaRPr>
          </a:p>
          <a:p>
            <a:pPr marL="171450" indent="-171450" algn="just">
              <a:buFont typeface="Arial"/>
              <a:buChar char="•"/>
            </a:pPr>
            <a:r>
              <a:rPr lang="en-US" sz="1200">
                <a:latin typeface="Biome"/>
                <a:ea typeface="Calibri"/>
                <a:cs typeface="Biome"/>
              </a:rPr>
              <a:t>Identification des compositions et du service </a:t>
            </a:r>
            <a:r>
              <a:rPr lang="en-US" sz="1200" err="1">
                <a:latin typeface="Biome"/>
                <a:ea typeface="Calibri"/>
                <a:cs typeface="Biome"/>
              </a:rPr>
              <a:t>destinataire</a:t>
            </a:r>
            <a:r>
              <a:rPr lang="en-US" sz="1200">
                <a:latin typeface="Biome"/>
                <a:ea typeface="Calibri"/>
                <a:cs typeface="Biome"/>
              </a:rPr>
              <a:t> </a:t>
            </a:r>
            <a:r>
              <a:rPr lang="en-US" sz="1200" err="1">
                <a:latin typeface="Biome"/>
                <a:ea typeface="Calibri"/>
                <a:cs typeface="Biome"/>
              </a:rPr>
              <a:t>traçabilité</a:t>
            </a:r>
            <a:r>
              <a:rPr lang="en-US" sz="1200">
                <a:latin typeface="Biome"/>
                <a:ea typeface="Calibri"/>
                <a:cs typeface="Biome"/>
              </a:rPr>
              <a:t> </a:t>
            </a:r>
            <a:r>
              <a:rPr lang="en-US" sz="1200" err="1">
                <a:latin typeface="Biome"/>
                <a:ea typeface="Calibri"/>
                <a:cs typeface="Biome"/>
              </a:rPr>
              <a:t>manuelle</a:t>
            </a:r>
            <a:r>
              <a:rPr lang="en-US" sz="1200">
                <a:latin typeface="Biome"/>
                <a:ea typeface="Calibri"/>
                <a:cs typeface="Biome"/>
              </a:rPr>
              <a:t>.</a:t>
            </a:r>
            <a:endParaRPr lang="en-US" sz="1200" strike="sngStrike">
              <a:solidFill>
                <a:srgbClr val="00B050"/>
              </a:solidFill>
              <a:latin typeface="Biome"/>
              <a:ea typeface="Calibri"/>
              <a:cs typeface="Biome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59A7F5-E4EC-7479-D739-857151E351BF}"/>
              </a:ext>
            </a:extLst>
          </p:cNvPr>
          <p:cNvSpPr txBox="1"/>
          <p:nvPr/>
        </p:nvSpPr>
        <p:spPr>
          <a:xfrm>
            <a:off x="1294164" y="4192108"/>
            <a:ext cx="323189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en-US" sz="1200" b="1">
                <a:latin typeface="Biome"/>
                <a:cs typeface="Biome"/>
              </a:rPr>
              <a:t>Etiquetage </a:t>
            </a:r>
            <a:r>
              <a:rPr lang="en-US" sz="1200">
                <a:latin typeface="Biome"/>
                <a:cs typeface="Biome"/>
              </a:rPr>
              <a:t>en sortie d’autoclave.</a:t>
            </a:r>
            <a:endParaRPr lang="en-US" err="1">
              <a:ea typeface="Calibri"/>
              <a:cs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7A9C79-B24D-10D3-7FF4-78CB5FC7EB97}"/>
              </a:ext>
            </a:extLst>
          </p:cNvPr>
          <p:cNvSpPr txBox="1"/>
          <p:nvPr/>
        </p:nvSpPr>
        <p:spPr>
          <a:xfrm>
            <a:off x="4047020" y="2447456"/>
            <a:ext cx="10785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 b="1">
                <a:solidFill>
                  <a:srgbClr val="FFFFFF"/>
                </a:solidFill>
                <a:latin typeface="Biome"/>
                <a:cs typeface="Biome"/>
              </a:rPr>
              <a:t>Responsable de crise</a:t>
            </a:r>
            <a:endParaRPr lang="en-US" sz="1000" b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009018-58FD-CAAF-4A75-1462EBD879A4}"/>
              </a:ext>
            </a:extLst>
          </p:cNvPr>
          <p:cNvSpPr txBox="1"/>
          <p:nvPr/>
        </p:nvSpPr>
        <p:spPr>
          <a:xfrm>
            <a:off x="1324917" y="2101235"/>
            <a:ext cx="2598079" cy="4864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D15E1-FE2D-6436-AC46-6287160E1796}"/>
              </a:ext>
            </a:extLst>
          </p:cNvPr>
          <p:cNvSpPr txBox="1"/>
          <p:nvPr/>
        </p:nvSpPr>
        <p:spPr>
          <a:xfrm>
            <a:off x="4869495" y="1765376"/>
            <a:ext cx="403180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>
                <a:latin typeface="Biome"/>
                <a:ea typeface="+mn-lt"/>
                <a:cs typeface="Biome"/>
              </a:rPr>
              <a:t>Identification des compositions et transmission </a:t>
            </a:r>
            <a:r>
              <a:rPr lang="en-US" sz="1200">
                <a:latin typeface="Biome"/>
                <a:ea typeface="+mn-lt"/>
                <a:cs typeface="Biome"/>
              </a:rPr>
              <a:t>au </a:t>
            </a:r>
            <a:r>
              <a:rPr lang="en-US" sz="1200" err="1">
                <a:latin typeface="Biome"/>
                <a:ea typeface="+mn-lt"/>
                <a:cs typeface="Biome"/>
              </a:rPr>
              <a:t>responsable</a:t>
            </a:r>
            <a:r>
              <a:rPr lang="en-US" sz="1200">
                <a:latin typeface="Biome"/>
                <a:ea typeface="+mn-lt"/>
                <a:cs typeface="Biome"/>
              </a:rPr>
              <a:t> des impressions.</a:t>
            </a:r>
            <a:endParaRPr lang="en-US" sz="1200">
              <a:solidFill>
                <a:srgbClr val="000000"/>
              </a:solidFill>
              <a:latin typeface="Biome"/>
              <a:ea typeface="Calibri"/>
              <a:cs typeface="Biome"/>
            </a:endParaRPr>
          </a:p>
        </p:txBody>
      </p:sp>
    </p:spTree>
    <p:extLst>
      <p:ext uri="{BB962C8B-B14F-4D97-AF65-F5344CB8AC3E}">
        <p14:creationId xmlns:p14="http://schemas.microsoft.com/office/powerpoint/2010/main" val="12991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9" grpId="0"/>
      <p:bldP spid="18" grpId="0"/>
      <p:bldP spid="41" grpId="0"/>
      <p:bldP spid="43" grpId="0"/>
      <p:bldP spid="4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B068A-6032-3A89-670B-39E7EA1CC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F46193-B364-C42D-C820-38C85F96EA00}"/>
              </a:ext>
            </a:extLst>
          </p:cNvPr>
          <p:cNvSpPr/>
          <p:nvPr/>
        </p:nvSpPr>
        <p:spPr>
          <a:xfrm>
            <a:off x="165614" y="256306"/>
            <a:ext cx="8818980" cy="47275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8153F-9713-00F9-14BD-9CF5EE373ED1}"/>
              </a:ext>
            </a:extLst>
          </p:cNvPr>
          <p:cNvSpPr/>
          <p:nvPr/>
        </p:nvSpPr>
        <p:spPr>
          <a:xfrm>
            <a:off x="4567708" y="1947634"/>
            <a:ext cx="4331929" cy="2935849"/>
          </a:xfrm>
          <a:prstGeom prst="rect">
            <a:avLst/>
          </a:prstGeom>
          <a:solidFill>
            <a:srgbClr val="6F121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6FF692-1C43-930A-0814-ADB1F24EDDAF}"/>
              </a:ext>
            </a:extLst>
          </p:cNvPr>
          <p:cNvSpPr txBox="1"/>
          <p:nvPr/>
        </p:nvSpPr>
        <p:spPr>
          <a:xfrm>
            <a:off x="4807794" y="2177304"/>
            <a:ext cx="392976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err="1">
                <a:solidFill>
                  <a:schemeClr val="bg1"/>
                </a:solidFill>
                <a:latin typeface="Biome"/>
                <a:cs typeface="Biome"/>
              </a:rPr>
              <a:t>Dernière</a:t>
            </a:r>
            <a:r>
              <a:rPr lang="en-US" sz="1600" b="1">
                <a:solidFill>
                  <a:schemeClr val="bg1"/>
                </a:solidFill>
                <a:latin typeface="Biome"/>
                <a:cs typeface="Biome"/>
              </a:rPr>
              <a:t> étape post-simulation :  </a:t>
            </a:r>
            <a:endParaRPr lang="en-US" sz="1600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rgbClr val="FF7E92"/>
                </a:solidFill>
                <a:latin typeface="Biome"/>
                <a:cs typeface="Biome"/>
              </a:rPr>
              <a:t>réintégration </a:t>
            </a:r>
            <a:r>
              <a:rPr lang="en-US" sz="1600" b="1" err="1">
                <a:solidFill>
                  <a:srgbClr val="FF7E92"/>
                </a:solidFill>
                <a:latin typeface="Biome"/>
                <a:cs typeface="Biome"/>
              </a:rPr>
              <a:t>informatique</a:t>
            </a:r>
            <a:r>
              <a:rPr lang="en-US" sz="1600" b="1">
                <a:solidFill>
                  <a:srgbClr val="FF7E92"/>
                </a:solidFill>
                <a:latin typeface="Biome"/>
                <a:cs typeface="Biome"/>
              </a:rPr>
              <a:t> </a:t>
            </a:r>
            <a:endParaRPr lang="en-US" sz="1600"/>
          </a:p>
        </p:txBody>
      </p:sp>
      <p:pic>
        <p:nvPicPr>
          <p:cNvPr id="4" name="Picture 3" descr="Adehon">
            <a:extLst>
              <a:ext uri="{FF2B5EF4-FFF2-40B4-BE49-F238E27FC236}">
                <a16:creationId xmlns:a16="http://schemas.microsoft.com/office/drawing/2014/main" id="{78E3E01B-BB60-7A25-4D82-67DD996B5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520" y="3001140"/>
            <a:ext cx="1528746" cy="151093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ED8F08-3A4D-8504-AB2B-9020B2103F0E}"/>
              </a:ext>
            </a:extLst>
          </p:cNvPr>
          <p:cNvGrpSpPr/>
          <p:nvPr/>
        </p:nvGrpSpPr>
        <p:grpSpPr>
          <a:xfrm>
            <a:off x="4641223" y="3093649"/>
            <a:ext cx="1404667" cy="1317133"/>
            <a:chOff x="4641223" y="3093649"/>
            <a:chExt cx="1404667" cy="13171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D9DF195-8E60-B862-755D-915775A85A2A}"/>
                </a:ext>
              </a:extLst>
            </p:cNvPr>
            <p:cNvSpPr/>
            <p:nvPr/>
          </p:nvSpPr>
          <p:spPr>
            <a:xfrm>
              <a:off x="4678980" y="3093649"/>
              <a:ext cx="1334259" cy="1317133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E39FF6-9B79-B854-06AE-693FF3702BA0}"/>
                </a:ext>
              </a:extLst>
            </p:cNvPr>
            <p:cNvSpPr txBox="1"/>
            <p:nvPr/>
          </p:nvSpPr>
          <p:spPr>
            <a:xfrm>
              <a:off x="4641223" y="3402051"/>
              <a:ext cx="1404667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 err="1">
                  <a:latin typeface="Biome"/>
                  <a:ea typeface="Calibri"/>
                  <a:cs typeface="Biome"/>
                </a:rPr>
                <a:t>Vérification</a:t>
              </a:r>
              <a:r>
                <a:rPr lang="en-US" sz="1000" b="1">
                  <a:latin typeface="Biome"/>
                  <a:ea typeface="Calibri"/>
                  <a:cs typeface="Biome"/>
                </a:rPr>
                <a:t> de la </a:t>
              </a:r>
              <a:r>
                <a:rPr lang="en-US" sz="1000" b="1" err="1">
                  <a:latin typeface="Biome"/>
                  <a:ea typeface="Calibri"/>
                  <a:cs typeface="Biome"/>
                </a:rPr>
                <a:t>cohérence</a:t>
              </a:r>
              <a:r>
                <a:rPr lang="en-US" sz="1000" b="1">
                  <a:latin typeface="Biome"/>
                  <a:ea typeface="Calibri"/>
                  <a:cs typeface="Biome"/>
                </a:rPr>
                <a:t> entre supports papier et </a:t>
              </a:r>
              <a:r>
                <a:rPr lang="en-US" sz="1000" b="1" err="1">
                  <a:latin typeface="Biome"/>
                  <a:ea typeface="Calibri"/>
                  <a:cs typeface="Biome"/>
                </a:rPr>
                <a:t>informatique</a:t>
              </a:r>
              <a:endParaRPr lang="en-US" sz="1000" b="1">
                <a:latin typeface="Biome"/>
                <a:ea typeface="Calibri"/>
                <a:cs typeface="Biome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2168EB-0F26-63EF-3C0C-7DEE5283C9CA}"/>
              </a:ext>
            </a:extLst>
          </p:cNvPr>
          <p:cNvGrpSpPr/>
          <p:nvPr/>
        </p:nvGrpSpPr>
        <p:grpSpPr>
          <a:xfrm>
            <a:off x="7396646" y="3093649"/>
            <a:ext cx="1505066" cy="1317133"/>
            <a:chOff x="7396646" y="3093649"/>
            <a:chExt cx="1505066" cy="131713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5C23BE1-C5BF-1505-A3FF-213951B6F731}"/>
                </a:ext>
              </a:extLst>
            </p:cNvPr>
            <p:cNvSpPr/>
            <p:nvPr/>
          </p:nvSpPr>
          <p:spPr>
            <a:xfrm>
              <a:off x="7482419" y="3093649"/>
              <a:ext cx="1334259" cy="1317133"/>
            </a:xfrm>
            <a:prstGeom prst="ellipse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0E9EDA-89F0-B7EA-BD63-30B75F4BAFA9}"/>
                </a:ext>
              </a:extLst>
            </p:cNvPr>
            <p:cNvSpPr txBox="1"/>
            <p:nvPr/>
          </p:nvSpPr>
          <p:spPr>
            <a:xfrm>
              <a:off x="7396646" y="3479282"/>
              <a:ext cx="1505066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 b="1" err="1">
                  <a:latin typeface="Biome"/>
                  <a:ea typeface="Calibri"/>
                  <a:cs typeface="Biome"/>
                </a:rPr>
                <a:t>Archivage</a:t>
              </a:r>
              <a:r>
                <a:rPr lang="en-US" sz="1000" b="1">
                  <a:latin typeface="Biome"/>
                  <a:ea typeface="Calibri"/>
                  <a:cs typeface="Biome"/>
                </a:rPr>
                <a:t> </a:t>
              </a:r>
              <a:r>
                <a:rPr lang="en-US" sz="1000" b="1" err="1">
                  <a:latin typeface="Biome"/>
                  <a:ea typeface="Calibri"/>
                  <a:cs typeface="Biome"/>
                </a:rPr>
                <a:t>sécurisé</a:t>
              </a:r>
              <a:r>
                <a:rPr lang="en-US" sz="1000" b="1">
                  <a:latin typeface="Biome"/>
                  <a:ea typeface="Calibri"/>
                  <a:cs typeface="Biome"/>
                </a:rPr>
                <a:t> des documents papier</a:t>
              </a:r>
            </a:p>
          </p:txBody>
        </p:sp>
      </p:grpSp>
      <p:sp>
        <p:nvSpPr>
          <p:cNvPr id="6" name="Title 2">
            <a:extLst>
              <a:ext uri="{FF2B5EF4-FFF2-40B4-BE49-F238E27FC236}">
                <a16:creationId xmlns:a16="http://schemas.microsoft.com/office/drawing/2014/main" id="{C747870E-DD5B-A4B7-6749-83A1A6274B24}"/>
              </a:ext>
            </a:extLst>
          </p:cNvPr>
          <p:cNvSpPr txBox="1">
            <a:spLocks/>
          </p:cNvSpPr>
          <p:nvPr/>
        </p:nvSpPr>
        <p:spPr>
          <a:xfrm>
            <a:off x="728065" y="672335"/>
            <a:ext cx="7688992" cy="969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chemeClr val="bg1"/>
                </a:solidFill>
                <a:latin typeface="IrisUPC"/>
                <a:ea typeface="Calibri"/>
                <a:cs typeface="IrisUPC"/>
              </a:rPr>
              <a:t>12 : 00 : 00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7F9D2A-5EF3-9814-6B97-71326EB50752}"/>
              </a:ext>
            </a:extLst>
          </p:cNvPr>
          <p:cNvSpPr/>
          <p:nvPr/>
        </p:nvSpPr>
        <p:spPr>
          <a:xfrm>
            <a:off x="271677" y="1945578"/>
            <a:ext cx="4023013" cy="2935847"/>
          </a:xfrm>
          <a:prstGeom prst="rect">
            <a:avLst/>
          </a:prstGeom>
          <a:solidFill>
            <a:srgbClr val="62B1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lap icons for free download | Freepik">
            <a:extLst>
              <a:ext uri="{FF2B5EF4-FFF2-40B4-BE49-F238E27FC236}">
                <a16:creationId xmlns:a16="http://schemas.microsoft.com/office/drawing/2014/main" id="{D26C8709-22B0-043F-C0DE-F529428EC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92" y="3550036"/>
            <a:ext cx="1039380" cy="1117728"/>
          </a:xfrm>
          <a:prstGeom prst="rect">
            <a:avLst/>
          </a:prstGeom>
        </p:spPr>
      </p:pic>
      <p:sp>
        <p:nvSpPr>
          <p:cNvPr id="19" name="Title 2">
            <a:extLst>
              <a:ext uri="{FF2B5EF4-FFF2-40B4-BE49-F238E27FC236}">
                <a16:creationId xmlns:a16="http://schemas.microsoft.com/office/drawing/2014/main" id="{CA42C431-BFB4-A8F7-832D-16D51C4D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65" y="2174508"/>
            <a:ext cx="4010950" cy="12880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z="1600" b="1">
                <a:solidFill>
                  <a:schemeClr val="bg1"/>
                </a:solidFill>
                <a:latin typeface="Biome"/>
                <a:ea typeface="Calibri"/>
                <a:cs typeface="Biome"/>
              </a:rPr>
              <a:t>Après la prise en charge </a:t>
            </a:r>
            <a:br>
              <a:rPr lang="fr-FR" sz="1600" b="1">
                <a:solidFill>
                  <a:schemeClr val="bg1"/>
                </a:solidFill>
                <a:latin typeface="Biome"/>
                <a:ea typeface="Calibri"/>
                <a:cs typeface="Biome"/>
              </a:rPr>
            </a:br>
            <a:r>
              <a:rPr lang="fr-FR" sz="1600" b="1">
                <a:solidFill>
                  <a:schemeClr val="bg1"/>
                </a:solidFill>
                <a:latin typeface="Biome"/>
                <a:ea typeface="Calibri"/>
                <a:cs typeface="Biome"/>
              </a:rPr>
              <a:t>d'un cycle complet</a:t>
            </a:r>
            <a:br>
              <a:rPr lang="fr-FR" sz="1600" b="1">
                <a:latin typeface="Biome"/>
                <a:ea typeface="Calibri"/>
                <a:cs typeface="Biome"/>
              </a:rPr>
            </a:br>
            <a:r>
              <a:rPr lang="fr-FR" sz="1400" b="1" i="1">
                <a:solidFill>
                  <a:schemeClr val="bg1"/>
                </a:solidFill>
                <a:latin typeface="Biome"/>
                <a:ea typeface="Calibri"/>
                <a:cs typeface="Biome"/>
              </a:rPr>
              <a:t>(de la pré-désinfection à l'étiquetage)</a:t>
            </a:r>
            <a:r>
              <a:rPr lang="fr-FR" sz="1400" b="1">
                <a:solidFill>
                  <a:schemeClr val="bg1"/>
                </a:solidFill>
                <a:latin typeface="Biome"/>
                <a:ea typeface="Calibri"/>
                <a:cs typeface="Biome"/>
              </a:rPr>
              <a:t> :</a:t>
            </a:r>
            <a:br>
              <a:rPr lang="fr-FR" sz="1400" b="1">
                <a:latin typeface="Biome"/>
                <a:ea typeface="Calibri"/>
                <a:cs typeface="Biome"/>
              </a:rPr>
            </a:br>
            <a:br>
              <a:rPr lang="fr-FR" sz="1600" b="1">
                <a:latin typeface="Biome"/>
                <a:ea typeface="Calibri"/>
                <a:cs typeface="Biome"/>
              </a:rPr>
            </a:br>
            <a:r>
              <a:rPr lang="fr-FR" sz="1600" b="1">
                <a:solidFill>
                  <a:schemeClr val="bg1"/>
                </a:solidFill>
                <a:latin typeface="Biome"/>
                <a:ea typeface="Calibri"/>
                <a:cs typeface="Biome"/>
              </a:rPr>
              <a:t>On annonce la fin de l'exercice.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2C8011-86DC-BE60-FF73-51578931B099}"/>
              </a:ext>
            </a:extLst>
          </p:cNvPr>
          <p:cNvSpPr txBox="1"/>
          <p:nvPr/>
        </p:nvSpPr>
        <p:spPr>
          <a:xfrm>
            <a:off x="8356251" y="4749170"/>
            <a:ext cx="46581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C8BAA0"/>
                </a:solidFill>
                <a:ea typeface="Calibri"/>
                <a:cs typeface="Calibri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275751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1" grpId="0"/>
      <p:bldP spid="6" grpId="0"/>
      <p:bldP spid="21" grpId="0" animBg="1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806E6-5D5E-91DF-31BD-DF3217110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826084-73B9-6108-48FF-91C7E12C5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>
                <a:solidFill>
                  <a:srgbClr val="00B050"/>
                </a:solidFill>
                <a:ea typeface="Calibri"/>
                <a:cs typeface="Calibri"/>
              </a:rPr>
              <a:t>Discussion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2880D9-060E-BB23-5D94-D8389B41A11C}"/>
              </a:ext>
            </a:extLst>
          </p:cNvPr>
          <p:cNvSpPr txBox="1"/>
          <p:nvPr/>
        </p:nvSpPr>
        <p:spPr>
          <a:xfrm>
            <a:off x="1966732" y="836237"/>
            <a:ext cx="5257185" cy="1600438"/>
          </a:xfrm>
          <a:prstGeom prst="rect">
            <a:avLst/>
          </a:prstGeom>
          <a:ln>
            <a:solidFill>
              <a:srgbClr val="2BC70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 baseline="0">
                <a:latin typeface="Calibri"/>
                <a:ea typeface="Calibri"/>
                <a:cs typeface="Calibri"/>
              </a:rPr>
              <a:t>Alerte donnée rapidement par les agents de </a:t>
            </a:r>
            <a:r>
              <a:rPr lang="fr-FR" sz="1400">
                <a:latin typeface="Calibri"/>
                <a:ea typeface="Calibri"/>
                <a:cs typeface="Calibri"/>
              </a:rPr>
              <a:t>stérilisation</a:t>
            </a:r>
            <a:r>
              <a:rPr lang="fr-FR" sz="1400" baseline="0">
                <a:latin typeface="Calibri"/>
                <a:ea typeface="Calibri"/>
                <a:cs typeface="Calibri"/>
              </a:rPr>
              <a:t> : </a:t>
            </a:r>
            <a:r>
              <a:rPr lang="fr-FR" sz="1400" b="1" baseline="0">
                <a:latin typeface="Calibri"/>
                <a:ea typeface="Calibri"/>
                <a:cs typeface="Calibri"/>
              </a:rPr>
              <a:t>délai &lt; 5 min</a:t>
            </a:r>
            <a:r>
              <a:rPr lang="fr-FR" sz="1400">
                <a:latin typeface="Calibri"/>
                <a:ea typeface="Calibri"/>
                <a:cs typeface="Calibri"/>
              </a:rPr>
              <a:t>​</a:t>
            </a: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alibri"/>
                <a:ea typeface="Calibri"/>
                <a:cs typeface="Calibri"/>
              </a:rPr>
              <a:t>Répartition efficace des rôles de chacun : responsable de crise, un gestionnaire dans chaque zone.</a:t>
            </a:r>
            <a:endParaRPr lang="fr-FR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latin typeface="Calibri"/>
                <a:ea typeface="Calibri"/>
                <a:cs typeface="Calibri"/>
              </a:rPr>
              <a:t>Esprit d’équipe +++, et communication durant toute la simulation : consignes et procédures dégradées pré-existantes</a:t>
            </a:r>
            <a:endParaRPr lang="fr-FR" err="1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Calibri"/>
                <a:cs typeface="Calibri"/>
              </a:rPr>
              <a:t>Règles d'hygiène et de sécurité maintenues </a:t>
            </a:r>
            <a:endParaRPr lang="fr-FR" sz="1400" strike="sngStrike">
              <a:solidFill>
                <a:srgbClr val="00B050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B28AD8-7B16-241A-02E2-5CDF2F709E27}"/>
              </a:ext>
            </a:extLst>
          </p:cNvPr>
          <p:cNvSpPr txBox="1"/>
          <p:nvPr/>
        </p:nvSpPr>
        <p:spPr>
          <a:xfrm>
            <a:off x="355025" y="2649683"/>
            <a:ext cx="3229839" cy="21544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Calibri"/>
                <a:cs typeface="Calibri"/>
              </a:rPr>
              <a:t>CHD </a:t>
            </a:r>
            <a:r>
              <a:rPr lang="en-US" b="1" err="1">
                <a:ea typeface="Calibri"/>
                <a:cs typeface="Calibri"/>
              </a:rPr>
              <a:t>Vendée</a:t>
            </a:r>
            <a:r>
              <a:rPr lang="en-US" b="1">
                <a:ea typeface="Calibri"/>
                <a:cs typeface="Calibri"/>
              </a:rPr>
              <a:t> :</a:t>
            </a:r>
            <a:endParaRPr lang="en-US"/>
          </a:p>
          <a:p>
            <a:endParaRPr lang="fr-FR" sz="1400" b="1">
              <a:solidFill>
                <a:srgbClr val="2FA30B"/>
              </a:solidFill>
              <a:ea typeface="Calibri"/>
              <a:cs typeface="Calibri"/>
            </a:endParaRPr>
          </a:p>
          <a:p>
            <a:r>
              <a:rPr lang="fr-FR" sz="1400" b="1">
                <a:solidFill>
                  <a:srgbClr val="2FA30B"/>
                </a:solidFill>
                <a:ea typeface="Calibri"/>
                <a:cs typeface="Calibri"/>
              </a:rPr>
              <a:t>Priorisation des boites possible par la météo (planning DMR hebdomadaire)</a:t>
            </a:r>
          </a:p>
          <a:p>
            <a:endParaRPr lang="fr-FR" sz="1400" b="1">
              <a:solidFill>
                <a:srgbClr val="2FA30B"/>
              </a:solidFill>
              <a:ea typeface="Calibri"/>
              <a:cs typeface="Calibri"/>
            </a:endParaRPr>
          </a:p>
          <a:p>
            <a:r>
              <a:rPr lang="fr-FR" sz="1400" b="1">
                <a:solidFill>
                  <a:srgbClr val="2FA30B"/>
                </a:solidFill>
                <a:ea typeface="Calibri"/>
                <a:cs typeface="Calibri"/>
              </a:rPr>
              <a:t>Bonne compréhension des fiches de traçabilité manuelles par l'équipe.</a:t>
            </a:r>
            <a:endParaRPr lang="fr-FR" sz="140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sz="1400" b="1">
              <a:solidFill>
                <a:srgbClr val="2FA30B"/>
              </a:solidFill>
              <a:ea typeface="Calibri"/>
              <a:cs typeface="Calibri"/>
            </a:endParaRPr>
          </a:p>
          <a:p>
            <a:pPr algn="just"/>
            <a:endParaRPr lang="en-US" b="1"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4B1FC0-D1C9-E0BD-FA4A-F103416F7898}"/>
              </a:ext>
            </a:extLst>
          </p:cNvPr>
          <p:cNvSpPr txBox="1"/>
          <p:nvPr/>
        </p:nvSpPr>
        <p:spPr>
          <a:xfrm>
            <a:off x="5603906" y="2571748"/>
            <a:ext cx="3232581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Calibri"/>
                <a:cs typeface="Calibri"/>
              </a:rPr>
              <a:t>CHLVO :</a:t>
            </a:r>
            <a:endParaRPr lang="en-US"/>
          </a:p>
          <a:p>
            <a:pPr algn="just"/>
            <a:endParaRPr lang="fr-FR" sz="1400" b="1">
              <a:solidFill>
                <a:srgbClr val="2FA30B"/>
              </a:solidFill>
              <a:ea typeface="Calibri"/>
              <a:cs typeface="Calibri"/>
            </a:endParaRPr>
          </a:p>
          <a:p>
            <a:r>
              <a:rPr lang="fr-FR" sz="1400" b="1">
                <a:solidFill>
                  <a:srgbClr val="2FA30B"/>
                </a:solidFill>
                <a:ea typeface="Calibri"/>
                <a:cs typeface="Calibri"/>
              </a:rPr>
              <a:t>Pratique inchangée : </a:t>
            </a:r>
            <a:endParaRPr lang="fr-FR" sz="140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sz="1400" b="1">
                <a:solidFill>
                  <a:srgbClr val="2FA30B"/>
                </a:solidFill>
                <a:ea typeface="Calibri"/>
                <a:cs typeface="Calibri"/>
              </a:rPr>
              <a:t>fiche traçabilité bloc papier</a:t>
            </a:r>
            <a:endParaRPr lang="fr-FR" sz="140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sz="1400" b="1">
                <a:solidFill>
                  <a:srgbClr val="2FA30B"/>
                </a:solidFill>
                <a:ea typeface="Calibri"/>
                <a:cs typeface="Calibri"/>
              </a:rPr>
              <a:t>impression des tickets de laveur </a:t>
            </a:r>
            <a:endParaRPr lang="fr-FR" sz="1400">
              <a:solidFill>
                <a:srgbClr val="000000"/>
              </a:solidFill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fr-FR" sz="1400" b="1">
                <a:solidFill>
                  <a:srgbClr val="2FA30B"/>
                </a:solidFill>
                <a:ea typeface="Calibri"/>
                <a:cs typeface="Calibri"/>
              </a:rPr>
              <a:t>pas d'étiquetage sur les instruments seuls en routine.</a:t>
            </a:r>
            <a:endParaRPr lang="fr-FR" sz="1400">
              <a:solidFill>
                <a:srgbClr val="000000"/>
              </a:solidFill>
              <a:ea typeface="Calibri"/>
              <a:cs typeface="Calibri"/>
            </a:endParaRPr>
          </a:p>
          <a:p>
            <a:endParaRPr lang="fr-FR" sz="1400" b="1">
              <a:solidFill>
                <a:srgbClr val="2FA30B"/>
              </a:solidFill>
              <a:ea typeface="Calibri"/>
              <a:cs typeface="Calibri"/>
            </a:endParaRPr>
          </a:p>
          <a:p>
            <a:r>
              <a:rPr lang="fr-FR" sz="1400" b="1">
                <a:solidFill>
                  <a:srgbClr val="2FA30B"/>
                </a:solidFill>
                <a:ea typeface="Calibri"/>
                <a:cs typeface="Calibri"/>
              </a:rPr>
              <a:t>Utilisation de la fiche réflexe pour la traçabilité des actions réalisées.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0E2D6A7-226D-DFD6-4C6C-30DD2D60F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251" y="2773412"/>
            <a:ext cx="1754717" cy="17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34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AA41EB-055B-0870-980F-942B13E21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1C1B0762-11C3-7A4E-7600-EE9C3609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Introduction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279236B-89FD-8AD2-F741-BE1AB674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2E0A-678F-4012-B539-62B1F17A2C1B}" type="slidenum">
              <a:rPr lang="fr-FR" smtClean="0"/>
              <a:t>3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1CC869-5966-3BE0-8956-63693B5B403E}"/>
              </a:ext>
            </a:extLst>
          </p:cNvPr>
          <p:cNvSpPr/>
          <p:nvPr/>
        </p:nvSpPr>
        <p:spPr>
          <a:xfrm>
            <a:off x="899592" y="1851670"/>
            <a:ext cx="3523265" cy="2251960"/>
          </a:xfrm>
          <a:prstGeom prst="rect">
            <a:avLst/>
          </a:prstGeom>
          <a:noFill/>
          <a:ln w="19050">
            <a:solidFill>
              <a:srgbClr val="4F99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83D03601-EA7F-D71A-724B-CB07C5C48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17042"/>
            <a:ext cx="1800200" cy="814648"/>
          </a:xfrm>
          <a:prstGeom prst="rect">
            <a:avLst/>
          </a:prstGeom>
          <a:ln w="19050">
            <a:solidFill>
              <a:srgbClr val="4F99B1"/>
            </a:solidFill>
          </a:ln>
        </p:spPr>
      </p:pic>
      <p:pic>
        <p:nvPicPr>
          <p:cNvPr id="9" name="Image 8" descr="Une image contenant Graphique, dessin humoristique, graphisme, mammifère&#10;&#10;Le contenu généré par l’IA peut être incorrect.">
            <a:extLst>
              <a:ext uri="{FF2B5EF4-FFF2-40B4-BE49-F238E27FC236}">
                <a16:creationId xmlns:a16="http://schemas.microsoft.com/office/drawing/2014/main" id="{612CEC01-9259-0F4A-BFC9-9766A2B973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33" y="2405173"/>
            <a:ext cx="1008112" cy="108859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60F7936-A2F6-A0FA-D123-0A4A0AAF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50" y="2405173"/>
            <a:ext cx="690113" cy="108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A2AE6D4-720B-1B10-021A-75CC9BA10A1C}"/>
              </a:ext>
            </a:extLst>
          </p:cNvPr>
          <p:cNvSpPr txBox="1"/>
          <p:nvPr/>
        </p:nvSpPr>
        <p:spPr>
          <a:xfrm>
            <a:off x="1051635" y="3547236"/>
            <a:ext cx="14497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/>
              <a:t>23 salles de blocs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ABAD85-04A1-BBB1-34A5-3DCB21C92127}"/>
              </a:ext>
            </a:extLst>
          </p:cNvPr>
          <p:cNvSpPr txBox="1"/>
          <p:nvPr/>
        </p:nvSpPr>
        <p:spPr>
          <a:xfrm>
            <a:off x="2634319" y="3547236"/>
            <a:ext cx="16181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/>
              <a:t>4 salles de blocs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272D602-FCF6-FD58-071D-0C7BC1A9323E}"/>
              </a:ext>
            </a:extLst>
          </p:cNvPr>
          <p:cNvSpPr txBox="1"/>
          <p:nvPr/>
        </p:nvSpPr>
        <p:spPr>
          <a:xfrm>
            <a:off x="4721145" y="1795306"/>
            <a:ext cx="396565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/>
              <a:t>Demande initiale : </a:t>
            </a:r>
            <a:br>
              <a:rPr lang="fr-FR" sz="2400"/>
            </a:br>
            <a:r>
              <a:rPr lang="fr-FR" sz="2400"/>
              <a:t>Se doter d’un Plan de Continuité et de Reprise d’Activité en étant accompagné pour la méthodologie</a:t>
            </a:r>
          </a:p>
        </p:txBody>
      </p:sp>
    </p:spTree>
    <p:extLst>
      <p:ext uri="{BB962C8B-B14F-4D97-AF65-F5344CB8AC3E}">
        <p14:creationId xmlns:p14="http://schemas.microsoft.com/office/powerpoint/2010/main" val="2858598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DA5A0A1-0125-9F50-3173-E68703B3B23B}"/>
              </a:ext>
            </a:extLst>
          </p:cNvPr>
          <p:cNvSpPr txBox="1"/>
          <p:nvPr/>
        </p:nvSpPr>
        <p:spPr>
          <a:xfrm>
            <a:off x="355023" y="2277340"/>
            <a:ext cx="3177885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Calibri"/>
                <a:cs typeface="Calibri"/>
              </a:rPr>
              <a:t>CHD </a:t>
            </a:r>
            <a:r>
              <a:rPr lang="en-US" b="1" err="1">
                <a:ea typeface="Calibri"/>
                <a:cs typeface="Calibri"/>
              </a:rPr>
              <a:t>Vendée</a:t>
            </a:r>
            <a:endParaRPr lang="en-US" b="1">
              <a:ea typeface="Calibri"/>
              <a:cs typeface="Calibri"/>
            </a:endParaRPr>
          </a:p>
          <a:p>
            <a:endParaRPr lang="fr-FR">
              <a:ea typeface="Calibri"/>
              <a:cs typeface="Calibri"/>
            </a:endParaRPr>
          </a:p>
          <a:p>
            <a:r>
              <a:rPr lang="fr-FR" sz="1400" b="1">
                <a:solidFill>
                  <a:srgbClr val="C00000"/>
                </a:solidFill>
                <a:ea typeface="Calibri"/>
                <a:cs typeface="Calibri"/>
              </a:rPr>
              <a:t>Impression tickets laveurs peu visible car encre sèche.</a:t>
            </a:r>
          </a:p>
          <a:p>
            <a:endParaRPr lang="fr-FR" sz="1400">
              <a:ea typeface="Calibri"/>
              <a:cs typeface="Calibri"/>
            </a:endParaRPr>
          </a:p>
          <a:p>
            <a:r>
              <a:rPr lang="fr-FR" sz="1400" b="1">
                <a:solidFill>
                  <a:srgbClr val="C00000"/>
                </a:solidFill>
                <a:ea typeface="Calibri"/>
                <a:cs typeface="Calibri"/>
              </a:rPr>
              <a:t>Acceptabilité de l'exercice moyenne par certains agents.</a:t>
            </a:r>
            <a:endParaRPr lang="fr-FR" sz="1400">
              <a:solidFill>
                <a:srgbClr val="C00000"/>
              </a:solidFill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BC39F-F21D-C8C9-527C-1BD84EF3C363}"/>
              </a:ext>
            </a:extLst>
          </p:cNvPr>
          <p:cNvSpPr txBox="1"/>
          <p:nvPr/>
        </p:nvSpPr>
        <p:spPr>
          <a:xfrm>
            <a:off x="5740696" y="2276962"/>
            <a:ext cx="3045364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ea typeface="Calibri"/>
                <a:cs typeface="Calibri"/>
              </a:rPr>
              <a:t>CHLVO</a:t>
            </a:r>
          </a:p>
          <a:p>
            <a:pPr algn="ctr"/>
            <a:endParaRPr lang="en-US">
              <a:ea typeface="Calibri"/>
              <a:cs typeface="Calibri"/>
            </a:endParaRPr>
          </a:p>
          <a:p>
            <a:pPr algn="just"/>
            <a:r>
              <a:rPr lang="fr-FR" sz="1400" b="1">
                <a:solidFill>
                  <a:srgbClr val="C00000"/>
                </a:solidFill>
                <a:ea typeface="Calibri"/>
                <a:cs typeface="Calibri"/>
              </a:rPr>
              <a:t>Difficulté de compréhension : feuilles de traçabilité trop détaillées.</a:t>
            </a:r>
            <a:endParaRPr lang="fr-FR" sz="1400" b="1">
              <a:solidFill>
                <a:srgbClr val="00B050"/>
              </a:solidFill>
              <a:ea typeface="Calibri"/>
              <a:cs typeface="Calibri"/>
            </a:endParaRPr>
          </a:p>
          <a:p>
            <a:pPr algn="just"/>
            <a:endParaRPr lang="fr-FR" sz="1400" b="1">
              <a:solidFill>
                <a:srgbClr val="C00000"/>
              </a:solidFill>
              <a:ea typeface="Calibri"/>
              <a:cs typeface="Calibri"/>
            </a:endParaRPr>
          </a:p>
          <a:p>
            <a:pPr algn="just"/>
            <a:r>
              <a:rPr lang="fr-FR" sz="1400" b="1">
                <a:solidFill>
                  <a:srgbClr val="C00000"/>
                </a:solidFill>
                <a:ea typeface="Calibri"/>
                <a:cs typeface="Calibri"/>
              </a:rPr>
              <a:t>Difficultés lors de la réintégration au système informatique en fin d’exercice</a:t>
            </a:r>
            <a:endParaRPr lang="fr-FR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3C9385-EA45-BA13-299A-1909B687A940}"/>
              </a:ext>
            </a:extLst>
          </p:cNvPr>
          <p:cNvSpPr txBox="1"/>
          <p:nvPr/>
        </p:nvSpPr>
        <p:spPr>
          <a:xfrm>
            <a:off x="2454991" y="1148308"/>
            <a:ext cx="4572000" cy="5232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Pas de contact direct entre le gestionnaire d’impression et les agents de recomposition.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998EC9-9D61-713A-8111-F4C3F1097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237" y="2523257"/>
            <a:ext cx="1655620" cy="1655620"/>
          </a:xfrm>
          <a:prstGeom prst="rect">
            <a:avLst/>
          </a:prstGeom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AB63474F-0522-8150-0678-ED652E336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fr-FR">
                <a:ea typeface="Calibri"/>
                <a:cs typeface="Calibri"/>
              </a:rPr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35993805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E79149-8C52-7843-8293-C6DE228FC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ea typeface="Calibri"/>
                <a:cs typeface="Calibri"/>
              </a:rPr>
              <a:t>Limites</a:t>
            </a:r>
            <a:endParaRPr lang="en-US" err="1"/>
          </a:p>
        </p:txBody>
      </p:sp>
      <p:graphicFrame>
        <p:nvGraphicFramePr>
          <p:cNvPr id="1242" name="Diagram 1241">
            <a:extLst>
              <a:ext uri="{FF2B5EF4-FFF2-40B4-BE49-F238E27FC236}">
                <a16:creationId xmlns:a16="http://schemas.microsoft.com/office/drawing/2014/main" id="{B1503E27-3648-E628-863D-A34554A6E6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4925551"/>
              </p:ext>
            </p:extLst>
          </p:nvPr>
        </p:nvGraphicFramePr>
        <p:xfrm>
          <a:off x="564356" y="357481"/>
          <a:ext cx="8122443" cy="3968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786" name="TextBox 6785">
            <a:extLst>
              <a:ext uri="{FF2B5EF4-FFF2-40B4-BE49-F238E27FC236}">
                <a16:creationId xmlns:a16="http://schemas.microsoft.com/office/drawing/2014/main" id="{9F55A888-32EF-A84C-99FA-CCDCF3F1A243}"/>
              </a:ext>
            </a:extLst>
          </p:cNvPr>
          <p:cNvSpPr txBox="1"/>
          <p:nvPr/>
        </p:nvSpPr>
        <p:spPr>
          <a:xfrm>
            <a:off x="562840" y="3809999"/>
            <a:ext cx="812222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>
                <a:ea typeface="Calibri"/>
                <a:cs typeface="Calibri"/>
              </a:rPr>
              <a:t>Limites de comparaison entre les 2 CH : </a:t>
            </a:r>
          </a:p>
          <a:p>
            <a:r>
              <a:rPr lang="fr-FR">
                <a:ea typeface="Calibri"/>
                <a:cs typeface="Calibri"/>
              </a:rPr>
              <a:t>Activité CHD Vendée &gt;&gt; Activité CHLVO</a:t>
            </a:r>
          </a:p>
        </p:txBody>
      </p:sp>
    </p:spTree>
    <p:extLst>
      <p:ext uri="{BB962C8B-B14F-4D97-AF65-F5344CB8AC3E}">
        <p14:creationId xmlns:p14="http://schemas.microsoft.com/office/powerpoint/2010/main" val="1142759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3B47DA-B86C-75A0-C423-9046AE8EF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5D876055-9849-D104-6175-0DA954D62CF6}"/>
              </a:ext>
            </a:extLst>
          </p:cNvPr>
          <p:cNvSpPr txBox="1">
            <a:spLocks/>
          </p:cNvSpPr>
          <p:nvPr/>
        </p:nvSpPr>
        <p:spPr>
          <a:xfrm>
            <a:off x="457200" y="26749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>
                <a:ea typeface="Calibri"/>
                <a:cs typeface="Calibri"/>
              </a:rPr>
              <a:t>Axes d'amélioration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9610B6-9047-D07B-5E52-B10BEE1833C5}"/>
              </a:ext>
            </a:extLst>
          </p:cNvPr>
          <p:cNvSpPr txBox="1"/>
          <p:nvPr/>
        </p:nvSpPr>
        <p:spPr>
          <a:xfrm>
            <a:off x="450273" y="839931"/>
            <a:ext cx="4043793" cy="3354765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ea typeface="Calibri"/>
                <a:cs typeface="Calibri"/>
              </a:rPr>
              <a:t>Réalisés post simulation :</a:t>
            </a:r>
          </a:p>
          <a:p>
            <a:endParaRPr lang="fr-FR" sz="1200">
              <a:ea typeface="Calibri"/>
              <a:cs typeface="Calibri"/>
            </a:endParaRPr>
          </a:p>
          <a:p>
            <a:r>
              <a:rPr lang="fr-FR" sz="1400" b="1">
                <a:ea typeface="Calibri"/>
                <a:cs typeface="Calibri"/>
              </a:rPr>
              <a:t>Matériel </a:t>
            </a:r>
            <a:r>
              <a:rPr lang="fr-FR" sz="1400">
                <a:ea typeface="Calibri"/>
                <a:cs typeface="Calibri"/>
              </a:rPr>
              <a:t>: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Vérifier les étiqueteuses manuelles et imprimantes laveurs à un rythme défini.</a:t>
            </a:r>
            <a:endParaRPr lang="fr-FR" sz="1400" strike="sngStrike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Kit d'urgence : pochettes plastiques, bacs, stylos, cartouche d'encre.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Imprimante en zone : salle de conditionnement</a:t>
            </a:r>
          </a:p>
          <a:p>
            <a:pPr marL="285750" indent="-285750">
              <a:buFont typeface="Arial,Sans-Serif"/>
              <a:buChar char="•"/>
            </a:pPr>
            <a:endParaRPr lang="fr-FR" sz="1400">
              <a:solidFill>
                <a:srgbClr val="000000"/>
              </a:solidFill>
              <a:ea typeface="Calibri"/>
              <a:cs typeface="Calibri"/>
            </a:endParaRPr>
          </a:p>
          <a:p>
            <a:r>
              <a:rPr lang="fr-FR" sz="1400" b="1">
                <a:ea typeface="Calibri"/>
                <a:cs typeface="Calibri"/>
              </a:rPr>
              <a:t>Méthode</a:t>
            </a:r>
            <a:r>
              <a:rPr lang="fr-FR" sz="1400">
                <a:ea typeface="Calibri"/>
                <a:cs typeface="Calibri"/>
              </a:rPr>
              <a:t> :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Création d'une fiche réflexe au CHD Vendée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Mise à jour de l'annuaire au CHLVO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Bien définir un seul responsable de crise en lien  avec la Direction</a:t>
            </a:r>
          </a:p>
          <a:p>
            <a:pPr marL="285750" indent="-285750">
              <a:buFont typeface="Arial,Sans-Serif"/>
              <a:buChar char="•"/>
            </a:pPr>
            <a:r>
              <a:rPr lang="fr-FR" sz="1400">
                <a:ea typeface="Calibri"/>
                <a:cs typeface="Calibri"/>
              </a:rPr>
              <a:t>Mise à jour de la clé USB régulière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053238-BC2B-7007-8F38-77A69CAFDB8B}"/>
              </a:ext>
            </a:extLst>
          </p:cNvPr>
          <p:cNvSpPr txBox="1"/>
          <p:nvPr/>
        </p:nvSpPr>
        <p:spPr>
          <a:xfrm>
            <a:off x="4736522" y="839931"/>
            <a:ext cx="4043793" cy="206210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>
                <a:ea typeface="Calibri"/>
                <a:cs typeface="Calibri"/>
              </a:rPr>
              <a:t>En réflexion :</a:t>
            </a:r>
            <a:endParaRPr lang="en-US"/>
          </a:p>
          <a:p>
            <a:endParaRPr lang="fr-FR" sz="12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Calibri"/>
                <a:cs typeface="Calibri"/>
              </a:rPr>
              <a:t>Savoir comment s'organiser avant l'arrivée d'un PC vierge</a:t>
            </a: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Calibri"/>
                <a:cs typeface="Calibri"/>
              </a:rPr>
              <a:t>Comment tracer les cycles en cours</a:t>
            </a:r>
            <a:endParaRPr lang="fr-FR" sz="1400" strike="sngStrike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Calibri"/>
                <a:cs typeface="Calibri"/>
              </a:rPr>
              <a:t>Quand envisager la sous-traitance ?</a:t>
            </a:r>
            <a:endParaRPr lang="fr-FR" sz="1400" strike="sngStrike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fr-FR" sz="1400">
                <a:ea typeface="+mn-lt"/>
                <a:cs typeface="+mn-lt"/>
              </a:rPr>
              <a:t>Création de fichiers Excel pour améliorer la traçabilité hors réseau : ex : étiquettes automatisées.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E6B342D-5C59-0373-F66B-BBFBF3B5A02D}"/>
              </a:ext>
            </a:extLst>
          </p:cNvPr>
          <p:cNvSpPr/>
          <p:nvPr/>
        </p:nvSpPr>
        <p:spPr>
          <a:xfrm>
            <a:off x="5519702" y="3181918"/>
            <a:ext cx="2691642" cy="136065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400" b="1">
                <a:solidFill>
                  <a:schemeClr val="tx1"/>
                </a:solidFill>
                <a:ea typeface="Calibri"/>
                <a:cs typeface="Calibri"/>
              </a:rPr>
              <a:t>ESTIMATION DU DELAI RENDU : X2</a:t>
            </a:r>
          </a:p>
        </p:txBody>
      </p:sp>
    </p:spTree>
    <p:extLst>
      <p:ext uri="{BB962C8B-B14F-4D97-AF65-F5344CB8AC3E}">
        <p14:creationId xmlns:p14="http://schemas.microsoft.com/office/powerpoint/2010/main" val="4073489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8167F7-65D5-A9A2-CBF9-69FB0E2E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ea typeface="Calibri"/>
                <a:cs typeface="Calibri"/>
              </a:rPr>
              <a:t>Conclusion</a:t>
            </a:r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01A6FD-9629-A40E-9563-5CD445B60557}"/>
              </a:ext>
            </a:extLst>
          </p:cNvPr>
          <p:cNvSpPr/>
          <p:nvPr/>
        </p:nvSpPr>
        <p:spPr>
          <a:xfrm>
            <a:off x="5703557" y="628492"/>
            <a:ext cx="2154779" cy="11095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ea typeface="Calibri"/>
                <a:cs typeface="Calibri"/>
              </a:rPr>
              <a:t>ROLE CENTRAL DU PHARMACIEN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C207F56-608B-973D-7494-234E9C2D4949}"/>
              </a:ext>
            </a:extLst>
          </p:cNvPr>
          <p:cNvSpPr/>
          <p:nvPr/>
        </p:nvSpPr>
        <p:spPr>
          <a:xfrm>
            <a:off x="1168358" y="628492"/>
            <a:ext cx="2154779" cy="11095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  <a:ea typeface="Calibri"/>
                <a:cs typeface="Calibri"/>
              </a:rPr>
              <a:t>DEPENDANCE INFORMATIQUE FORTE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36C52D-322F-C34F-1AB5-352B936863A3}"/>
              </a:ext>
            </a:extLst>
          </p:cNvPr>
          <p:cNvSpPr txBox="1"/>
          <p:nvPr/>
        </p:nvSpPr>
        <p:spPr>
          <a:xfrm>
            <a:off x="2351657" y="1959908"/>
            <a:ext cx="45380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Calibri"/>
                <a:cs typeface="Calibri"/>
              </a:rPr>
              <a:t>RESILIENCE = ORGANISATION + PREPARATION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85A6D4-4E1D-1D71-5CFC-516343594D28}"/>
              </a:ext>
            </a:extLst>
          </p:cNvPr>
          <p:cNvSpPr/>
          <p:nvPr/>
        </p:nvSpPr>
        <p:spPr>
          <a:xfrm>
            <a:off x="595378" y="2687490"/>
            <a:ext cx="3378560" cy="1755630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Simulations régulières : changement de poste, horaire de pic d'activité...</a:t>
            </a:r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97F8282-886B-11A7-AD17-F314A0D2EA25}"/>
              </a:ext>
            </a:extLst>
          </p:cNvPr>
          <p:cNvSpPr/>
          <p:nvPr/>
        </p:nvSpPr>
        <p:spPr>
          <a:xfrm>
            <a:off x="5095940" y="2687490"/>
            <a:ext cx="3378560" cy="1755630"/>
          </a:xfrm>
          <a:prstGeom prst="ellipse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>
                <a:solidFill>
                  <a:srgbClr val="000000"/>
                </a:solidFill>
                <a:ea typeface="Calibri"/>
                <a:cs typeface="Calibri"/>
              </a:rPr>
              <a:t>Intégration PCRA au management qualité de l'établissement de santé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BEC28A-56FF-67F0-DAD6-15AAEA2421FF}"/>
              </a:ext>
            </a:extLst>
          </p:cNvPr>
          <p:cNvCxnSpPr/>
          <p:nvPr/>
        </p:nvCxnSpPr>
        <p:spPr>
          <a:xfrm>
            <a:off x="3344423" y="1184920"/>
            <a:ext cx="1177636" cy="744681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128C556-251A-67B9-3903-784C5CD52E2A}"/>
              </a:ext>
            </a:extLst>
          </p:cNvPr>
          <p:cNvCxnSpPr/>
          <p:nvPr/>
        </p:nvCxnSpPr>
        <p:spPr>
          <a:xfrm flipH="1">
            <a:off x="4620988" y="1218041"/>
            <a:ext cx="1066368" cy="714158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6CE7F56-72F2-B544-981C-3A25259C33F9}"/>
              </a:ext>
            </a:extLst>
          </p:cNvPr>
          <p:cNvCxnSpPr/>
          <p:nvPr/>
        </p:nvCxnSpPr>
        <p:spPr>
          <a:xfrm>
            <a:off x="4585921" y="2330303"/>
            <a:ext cx="962240" cy="633627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416E508-9E17-94B6-EC26-BAE7BBF722E5}"/>
              </a:ext>
            </a:extLst>
          </p:cNvPr>
          <p:cNvCxnSpPr/>
          <p:nvPr/>
        </p:nvCxnSpPr>
        <p:spPr>
          <a:xfrm flipH="1">
            <a:off x="3591856" y="2324672"/>
            <a:ext cx="962459" cy="639256"/>
          </a:xfrm>
          <a:prstGeom prst="straightConnector1">
            <a:avLst/>
          </a:prstGeom>
          <a:ln w="28575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2CD54E-3A88-0F86-F6BF-929C45BC8E74}"/>
              </a:ext>
            </a:extLst>
          </p:cNvPr>
          <p:cNvSpPr txBox="1"/>
          <p:nvPr/>
        </p:nvSpPr>
        <p:spPr>
          <a:xfrm>
            <a:off x="378783" y="4518837"/>
            <a:ext cx="46185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400">
                <a:ea typeface="Calibri"/>
                <a:cs typeface="Calibri"/>
              </a:rPr>
              <a:t>Exemple : Bloc opératoire du CHD Vendée en réflexion PCRA.</a:t>
            </a:r>
          </a:p>
        </p:txBody>
      </p:sp>
    </p:spTree>
    <p:extLst>
      <p:ext uri="{BB962C8B-B14F-4D97-AF65-F5344CB8AC3E}">
        <p14:creationId xmlns:p14="http://schemas.microsoft.com/office/powerpoint/2010/main" val="2490172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CB79BC-4AFB-E3CB-CA62-12A15FE8C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120" y="918640"/>
            <a:ext cx="3674919" cy="729497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>
                <a:ea typeface="Calibri"/>
                <a:cs typeface="Calibri"/>
              </a:rPr>
              <a:t>MERCI DE VOTRE ECOUTE</a:t>
            </a:r>
          </a:p>
          <a:p>
            <a:pPr marL="0" indent="0" algn="ctr">
              <a:buNone/>
            </a:pPr>
            <a:r>
              <a:rPr lang="en-US">
                <a:ea typeface="Calibri"/>
                <a:cs typeface="Calibri"/>
              </a:rPr>
              <a:t>AVEZ-VOUS DES QUESTIONS 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1E650-524F-780E-F757-9A7E24841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18" y="510149"/>
            <a:ext cx="3669976" cy="27279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F2373A-8FD3-9336-8ECC-985B392F2E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00"/>
          <a:stretch>
            <a:fillRect/>
          </a:stretch>
        </p:blipFill>
        <p:spPr>
          <a:xfrm>
            <a:off x="4646654" y="2049317"/>
            <a:ext cx="3666206" cy="2627698"/>
          </a:xfrm>
          <a:prstGeom prst="rect">
            <a:avLst/>
          </a:prstGeom>
        </p:spPr>
      </p:pic>
      <p:pic>
        <p:nvPicPr>
          <p:cNvPr id="6" name="Picture 5" descr="Icône Pour Les Questions Et Réponses Un Symbole De Questions ...">
            <a:extLst>
              <a:ext uri="{FF2B5EF4-FFF2-40B4-BE49-F238E27FC236}">
                <a16:creationId xmlns:a16="http://schemas.microsoft.com/office/drawing/2014/main" id="{E09BAA1C-CFD8-E832-2D2C-D429E0BE5E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4145" r="-329" b="12043"/>
          <a:stretch>
            <a:fillRect/>
          </a:stretch>
        </p:blipFill>
        <p:spPr>
          <a:xfrm>
            <a:off x="1497546" y="3365663"/>
            <a:ext cx="1803702" cy="142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2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602676-9ECE-F850-DFEE-43485FFF3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261;g259c8bb200e_0_138">
            <a:extLst>
              <a:ext uri="{FF2B5EF4-FFF2-40B4-BE49-F238E27FC236}">
                <a16:creationId xmlns:a16="http://schemas.microsoft.com/office/drawing/2014/main" id="{2750C8A2-EBFA-3C2F-E863-D0E335C18195}"/>
              </a:ext>
            </a:extLst>
          </p:cNvPr>
          <p:cNvSpPr txBox="1"/>
          <p:nvPr/>
        </p:nvSpPr>
        <p:spPr>
          <a:xfrm>
            <a:off x="6309124" y="1347614"/>
            <a:ext cx="2486308" cy="3433941"/>
          </a:xfrm>
          <a:prstGeom prst="rect">
            <a:avLst/>
          </a:prstGeom>
          <a:noFill/>
          <a:ln w="28575">
            <a:solidFill>
              <a:srgbClr val="14B29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61;g259c8bb200e_0_138">
            <a:extLst>
              <a:ext uri="{FF2B5EF4-FFF2-40B4-BE49-F238E27FC236}">
                <a16:creationId xmlns:a16="http://schemas.microsoft.com/office/drawing/2014/main" id="{EFD83C1D-BDBB-A8B1-303D-EAF2AF47EE2A}"/>
              </a:ext>
            </a:extLst>
          </p:cNvPr>
          <p:cNvSpPr txBox="1"/>
          <p:nvPr/>
        </p:nvSpPr>
        <p:spPr>
          <a:xfrm>
            <a:off x="323668" y="1347615"/>
            <a:ext cx="5760500" cy="3433940"/>
          </a:xfrm>
          <a:prstGeom prst="rect">
            <a:avLst/>
          </a:prstGeom>
          <a:noFill/>
          <a:ln w="28575">
            <a:solidFill>
              <a:srgbClr val="529BB2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162FADD-CD9F-7F00-C46A-CBC1983B0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09220078-BA2C-1379-3397-210DC5D7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Contexte</a:t>
            </a:r>
          </a:p>
        </p:txBody>
      </p:sp>
      <p:pic>
        <p:nvPicPr>
          <p:cNvPr id="7" name="Google Shape;263;g259c8bb200e_0_138">
            <a:extLst>
              <a:ext uri="{FF2B5EF4-FFF2-40B4-BE49-F238E27FC236}">
                <a16:creationId xmlns:a16="http://schemas.microsoft.com/office/drawing/2014/main" id="{55B6B43A-77EA-9335-1F48-C4621C0913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391" y="1665197"/>
            <a:ext cx="1050889" cy="35925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94291316-8ACA-C1CB-64AD-DD869ADCE888}"/>
              </a:ext>
            </a:extLst>
          </p:cNvPr>
          <p:cNvSpPr txBox="1"/>
          <p:nvPr/>
        </p:nvSpPr>
        <p:spPr>
          <a:xfrm>
            <a:off x="2036432" y="1521657"/>
            <a:ext cx="4017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/>
              <a:t>Critère 3.6-01 </a:t>
            </a:r>
            <a:r>
              <a:rPr lang="fr-FR" sz="1200"/>
              <a:t>- La gestion des tensions hospitalières et des situations sanitaires exceptionnelles est maîtrisée</a:t>
            </a:r>
            <a:br>
              <a:rPr lang="fr-FR" sz="1200"/>
            </a:br>
            <a:r>
              <a:rPr lang="fr-FR" sz="1200" b="1"/>
              <a:t>Critère 3.6-02 </a:t>
            </a:r>
            <a:r>
              <a:rPr lang="fr-FR" sz="1200"/>
              <a:t>- Les risques numériques sont maîtrisés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26757BA-EA3C-F345-473E-941E31F26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13"/>
          <a:stretch>
            <a:fillRect/>
          </a:stretch>
        </p:blipFill>
        <p:spPr bwMode="auto">
          <a:xfrm>
            <a:off x="659692" y="3335951"/>
            <a:ext cx="1088286" cy="4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F197066A-4EC9-6D85-2A03-4CA8C95AFDB1}"/>
              </a:ext>
            </a:extLst>
          </p:cNvPr>
          <p:cNvSpPr txBox="1"/>
          <p:nvPr/>
        </p:nvSpPr>
        <p:spPr>
          <a:xfrm>
            <a:off x="2036432" y="3233402"/>
            <a:ext cx="39854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/>
              <a:t>Domaine 2</a:t>
            </a:r>
            <a:br>
              <a:rPr lang="fr-FR" sz="1200"/>
            </a:br>
            <a:r>
              <a:rPr lang="fr-FR" sz="1200"/>
              <a:t>Objectif : Préparer et accompagner les établissements à réagir et à faire face à la cybermenace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06CBD40-9973-35AB-77EC-06E054AE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5" y="2440147"/>
            <a:ext cx="1080120" cy="48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67DF7149-210E-B873-7358-43FCFFFDFD9D}"/>
              </a:ext>
            </a:extLst>
          </p:cNvPr>
          <p:cNvSpPr txBox="1"/>
          <p:nvPr/>
        </p:nvSpPr>
        <p:spPr>
          <a:xfrm>
            <a:off x="2036432" y="2367031"/>
            <a:ext cx="38982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/>
              <a:t>Instruction n° DNS/2025/12</a:t>
            </a:r>
          </a:p>
          <a:p>
            <a:r>
              <a:rPr lang="fr-FR" sz="1200"/>
              <a:t>Résultat attendu : Amélioration de la cybersécurité des établissements et de leur résilience en cas d’attaque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576FEED-07D3-FBFB-B9C5-84AC04EE6EC9}"/>
              </a:ext>
            </a:extLst>
          </p:cNvPr>
          <p:cNvSpPr txBox="1"/>
          <p:nvPr/>
        </p:nvSpPr>
        <p:spPr>
          <a:xfrm>
            <a:off x="457200" y="987574"/>
            <a:ext cx="2818656" cy="369332"/>
          </a:xfrm>
          <a:prstGeom prst="rect">
            <a:avLst/>
          </a:prstGeom>
          <a:solidFill>
            <a:srgbClr val="4F99B1"/>
          </a:solidFill>
        </p:spPr>
        <p:txBody>
          <a:bodyPr wrap="square" rtlCol="0">
            <a:spAutoFit/>
          </a:bodyPr>
          <a:lstStyle/>
          <a:p>
            <a:r>
              <a:rPr lang="fr-FR"/>
              <a:t>Réglementaire et territorial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DD39CC3-D89B-660B-3CA8-896A655EAE18}"/>
              </a:ext>
            </a:extLst>
          </p:cNvPr>
          <p:cNvSpPr txBox="1"/>
          <p:nvPr/>
        </p:nvSpPr>
        <p:spPr>
          <a:xfrm>
            <a:off x="7236296" y="990540"/>
            <a:ext cx="1450504" cy="369332"/>
          </a:xfrm>
          <a:prstGeom prst="rect">
            <a:avLst/>
          </a:prstGeom>
          <a:solidFill>
            <a:srgbClr val="14B29E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/>
              <a:t>Objectif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CF53C9DC-C5E1-519B-DC65-7C93886BBB3F}"/>
              </a:ext>
            </a:extLst>
          </p:cNvPr>
          <p:cNvSpPr txBox="1"/>
          <p:nvPr/>
        </p:nvSpPr>
        <p:spPr>
          <a:xfrm>
            <a:off x="6400670" y="2248517"/>
            <a:ext cx="2314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>
                <a:solidFill>
                  <a:srgbClr val="175C7B"/>
                </a:solidFill>
              </a:rPr>
              <a:t>Structurer une démarche de continuité d’activité afin de se préparer à la crise</a:t>
            </a:r>
          </a:p>
        </p:txBody>
      </p:sp>
      <p:pic>
        <p:nvPicPr>
          <p:cNvPr id="36" name="Image 35" descr="Une image contenant Police, texte, Graphique, logo&#10;&#10;Le contenu généré par l’IA peut être incorrect.">
            <a:extLst>
              <a:ext uri="{FF2B5EF4-FFF2-40B4-BE49-F238E27FC236}">
                <a16:creationId xmlns:a16="http://schemas.microsoft.com/office/drawing/2014/main" id="{9DDB31E6-493E-65A3-A2A4-95FD996D4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2" y="4074017"/>
            <a:ext cx="1162472" cy="526056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BEC76C13-D16A-7C21-BC2E-3606DB20B1C3}"/>
              </a:ext>
            </a:extLst>
          </p:cNvPr>
          <p:cNvSpPr txBox="1"/>
          <p:nvPr/>
        </p:nvSpPr>
        <p:spPr>
          <a:xfrm>
            <a:off x="2026169" y="4040783"/>
            <a:ext cx="389826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fr-FR" sz="1200" b="1"/>
              <a:t>Collaboration territoriale</a:t>
            </a:r>
            <a:endParaRPr lang="fr-FR" sz="1200" b="1">
              <a:ea typeface="Calibri"/>
              <a:cs typeface="Calibri"/>
            </a:endParaRPr>
          </a:p>
          <a:p>
            <a:r>
              <a:rPr lang="fr-FR" sz="1200"/>
              <a:t>CHD Vendée (établissement pilote en 2023)</a:t>
            </a:r>
            <a:br>
              <a:rPr lang="fr-FR" sz="1200"/>
            </a:br>
            <a:r>
              <a:rPr lang="fr-FR" sz="1200"/>
              <a:t>et CH Loire Vendée Océan</a:t>
            </a:r>
            <a:br>
              <a:rPr lang="fr-FR" sz="1200"/>
            </a:br>
            <a:endParaRPr lang="fr-FR" sz="1200"/>
          </a:p>
        </p:txBody>
      </p:sp>
      <p:pic>
        <p:nvPicPr>
          <p:cNvPr id="3076" name="Picture 4" descr="p7PFze_9FRgNgNtg05ty-OuS7a_dD7iArCbibZ9_SVzZaronPNP2e9Q2BAhLDL8TjDRo5DQYzw0=s900-c-k-c0x00ffffff-no-rj (900×900)">
            <a:extLst>
              <a:ext uri="{FF2B5EF4-FFF2-40B4-BE49-F238E27FC236}">
                <a16:creationId xmlns:a16="http://schemas.microsoft.com/office/drawing/2014/main" id="{CEDCF2AD-978E-9BB6-9AE7-968F672C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558" y="3915788"/>
            <a:ext cx="786636" cy="78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EE07AFA-2AED-6399-54F9-E201C12E4EFB}"/>
              </a:ext>
            </a:extLst>
          </p:cNvPr>
          <p:cNvSpPr txBox="1"/>
          <p:nvPr/>
        </p:nvSpPr>
        <p:spPr>
          <a:xfrm>
            <a:off x="4426505" y="4501394"/>
            <a:ext cx="16765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/>
              <a:t>Utlisation du KIT ANS v8</a:t>
            </a:r>
          </a:p>
        </p:txBody>
      </p:sp>
    </p:spTree>
    <p:extLst>
      <p:ext uri="{BB962C8B-B14F-4D97-AF65-F5344CB8AC3E}">
        <p14:creationId xmlns:p14="http://schemas.microsoft.com/office/powerpoint/2010/main" val="3086830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50F705-46A6-7A80-F8C5-9792F3F0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Objectif : limiter l’impact</a:t>
            </a:r>
          </a:p>
        </p:txBody>
      </p:sp>
      <p:pic>
        <p:nvPicPr>
          <p:cNvPr id="6" name="Image 5" descr="Une image contenant texte, capture d’écran, ligne, diagramme&#10;&#10;Le contenu généré par l’IA peut être incorrect.">
            <a:extLst>
              <a:ext uri="{FF2B5EF4-FFF2-40B4-BE49-F238E27FC236}">
                <a16:creationId xmlns:a16="http://schemas.microsoft.com/office/drawing/2014/main" id="{4BE0A617-9A88-A4F2-A375-48E9E8817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08" y="1419622"/>
            <a:ext cx="7668344" cy="333102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9149419-B652-AD4E-6FB0-297B018DD5B8}"/>
              </a:ext>
            </a:extLst>
          </p:cNvPr>
          <p:cNvSpPr txBox="1"/>
          <p:nvPr/>
        </p:nvSpPr>
        <p:spPr>
          <a:xfrm>
            <a:off x="949570" y="4750643"/>
            <a:ext cx="1545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/>
              <a:t>Source : Kit PCRA de l’ANS</a:t>
            </a:r>
          </a:p>
        </p:txBody>
      </p:sp>
    </p:spTree>
    <p:extLst>
      <p:ext uri="{BB962C8B-B14F-4D97-AF65-F5344CB8AC3E}">
        <p14:creationId xmlns:p14="http://schemas.microsoft.com/office/powerpoint/2010/main" val="3068932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Approche par analyse d’impact</a:t>
            </a:r>
          </a:p>
        </p:txBody>
      </p:sp>
      <p:sp>
        <p:nvSpPr>
          <p:cNvPr id="7" name="Google Shape;484;g242bd768eb2_1_495">
            <a:extLst>
              <a:ext uri="{FF2B5EF4-FFF2-40B4-BE49-F238E27FC236}">
                <a16:creationId xmlns:a16="http://schemas.microsoft.com/office/drawing/2014/main" id="{77380322-AAAE-7ECD-7780-93A0C79B80F3}"/>
              </a:ext>
            </a:extLst>
          </p:cNvPr>
          <p:cNvSpPr/>
          <p:nvPr/>
        </p:nvSpPr>
        <p:spPr>
          <a:xfrm>
            <a:off x="452976" y="1643166"/>
            <a:ext cx="2062992" cy="1031459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CE6F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85;g242bd768eb2_1_495">
            <a:extLst>
              <a:ext uri="{FF2B5EF4-FFF2-40B4-BE49-F238E27FC236}">
                <a16:creationId xmlns:a16="http://schemas.microsoft.com/office/drawing/2014/main" id="{44765832-BF80-0950-BF9B-21B7EA2B827A}"/>
              </a:ext>
            </a:extLst>
          </p:cNvPr>
          <p:cNvSpPr txBox="1"/>
          <p:nvPr/>
        </p:nvSpPr>
        <p:spPr>
          <a:xfrm>
            <a:off x="500175" y="1643168"/>
            <a:ext cx="1949038" cy="1031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Humain</a:t>
            </a:r>
            <a:endParaRPr sz="12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Mise en danger de la sécurité physique ou psychologique du personnel</a:t>
            </a:r>
          </a:p>
        </p:txBody>
      </p:sp>
      <p:pic>
        <p:nvPicPr>
          <p:cNvPr id="14" name="Google Shape;486;g242bd768eb2_1_495">
            <a:extLst>
              <a:ext uri="{FF2B5EF4-FFF2-40B4-BE49-F238E27FC236}">
                <a16:creationId xmlns:a16="http://schemas.microsoft.com/office/drawing/2014/main" id="{031E4D84-A1BE-9026-6E38-471E6F1FD7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2912" y="1966675"/>
            <a:ext cx="340750" cy="3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87;g242bd768eb2_1_495">
            <a:extLst>
              <a:ext uri="{FF2B5EF4-FFF2-40B4-BE49-F238E27FC236}">
                <a16:creationId xmlns:a16="http://schemas.microsoft.com/office/drawing/2014/main" id="{7201E57C-9666-3434-DFE8-8108E451385C}"/>
              </a:ext>
            </a:extLst>
          </p:cNvPr>
          <p:cNvSpPr/>
          <p:nvPr/>
        </p:nvSpPr>
        <p:spPr>
          <a:xfrm>
            <a:off x="354142" y="3267235"/>
            <a:ext cx="2390400" cy="730800"/>
          </a:xfrm>
          <a:prstGeom prst="roundRect">
            <a:avLst>
              <a:gd name="adj" fmla="val 16667"/>
            </a:avLst>
          </a:prstGeom>
          <a:solidFill>
            <a:srgbClr val="006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CE6F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488;g242bd768eb2_1_495">
            <a:extLst>
              <a:ext uri="{FF2B5EF4-FFF2-40B4-BE49-F238E27FC236}">
                <a16:creationId xmlns:a16="http://schemas.microsoft.com/office/drawing/2014/main" id="{0CC30A03-E477-698D-569A-7D3BBD7F30D3}"/>
              </a:ext>
            </a:extLst>
          </p:cNvPr>
          <p:cNvSpPr txBox="1"/>
          <p:nvPr/>
        </p:nvSpPr>
        <p:spPr>
          <a:xfrm>
            <a:off x="401341" y="3267235"/>
            <a:ext cx="1827583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Patient</a:t>
            </a:r>
            <a:endParaRPr sz="12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Survenue certaine ou très probable d'EIGS</a:t>
            </a:r>
          </a:p>
        </p:txBody>
      </p:sp>
      <p:pic>
        <p:nvPicPr>
          <p:cNvPr id="17" name="Google Shape;489;g242bd768eb2_1_495">
            <a:extLst>
              <a:ext uri="{FF2B5EF4-FFF2-40B4-BE49-F238E27FC236}">
                <a16:creationId xmlns:a16="http://schemas.microsoft.com/office/drawing/2014/main" id="{32732236-65DF-E66F-1A2C-80CB27A2396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75992" y="3462250"/>
            <a:ext cx="340750" cy="34077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490;g242bd768eb2_1_495">
            <a:extLst>
              <a:ext uri="{FF2B5EF4-FFF2-40B4-BE49-F238E27FC236}">
                <a16:creationId xmlns:a16="http://schemas.microsoft.com/office/drawing/2014/main" id="{9DFEB5DB-4030-93CC-D0A9-177158A0DC66}"/>
              </a:ext>
            </a:extLst>
          </p:cNvPr>
          <p:cNvSpPr/>
          <p:nvPr/>
        </p:nvSpPr>
        <p:spPr>
          <a:xfrm>
            <a:off x="3131840" y="3986294"/>
            <a:ext cx="2894100" cy="930794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CE6F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491;g242bd768eb2_1_495">
            <a:extLst>
              <a:ext uri="{FF2B5EF4-FFF2-40B4-BE49-F238E27FC236}">
                <a16:creationId xmlns:a16="http://schemas.microsoft.com/office/drawing/2014/main" id="{E2542883-71A0-45A0-AFD1-84B9FD8B78FF}"/>
              </a:ext>
            </a:extLst>
          </p:cNvPr>
          <p:cNvSpPr txBox="1"/>
          <p:nvPr/>
        </p:nvSpPr>
        <p:spPr>
          <a:xfrm>
            <a:off x="3217468" y="3982018"/>
            <a:ext cx="2472300" cy="930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Opérationnel</a:t>
            </a:r>
            <a:endParaRPr sz="12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Désorganisation ou accumulation de retard ne pouvant pas être </a:t>
            </a:r>
            <a:r>
              <a:rPr lang="fr-FR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résorbé</a:t>
            </a:r>
            <a:endParaRPr lang="fr-FR" sz="11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20" name="Google Shape;492;g242bd768eb2_1_495">
            <a:extLst>
              <a:ext uri="{FF2B5EF4-FFF2-40B4-BE49-F238E27FC236}">
                <a16:creationId xmlns:a16="http://schemas.microsoft.com/office/drawing/2014/main" id="{C1682B0B-12C0-4B8B-ABC3-9600C259AAD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1778" y="4179218"/>
            <a:ext cx="340750" cy="3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493;g242bd768eb2_1_495">
            <a:extLst>
              <a:ext uri="{FF2B5EF4-FFF2-40B4-BE49-F238E27FC236}">
                <a16:creationId xmlns:a16="http://schemas.microsoft.com/office/drawing/2014/main" id="{E457179E-FD39-03BC-AA72-5C153F5C9ACE}"/>
              </a:ext>
            </a:extLst>
          </p:cNvPr>
          <p:cNvSpPr/>
          <p:nvPr/>
        </p:nvSpPr>
        <p:spPr>
          <a:xfrm>
            <a:off x="6206100" y="2064761"/>
            <a:ext cx="2390400" cy="730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CE6F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494;g242bd768eb2_1_495">
            <a:extLst>
              <a:ext uri="{FF2B5EF4-FFF2-40B4-BE49-F238E27FC236}">
                <a16:creationId xmlns:a16="http://schemas.microsoft.com/office/drawing/2014/main" id="{BCB24C16-3458-ED47-FB2E-DD227ECDCDBB}"/>
              </a:ext>
            </a:extLst>
          </p:cNvPr>
          <p:cNvSpPr txBox="1"/>
          <p:nvPr/>
        </p:nvSpPr>
        <p:spPr>
          <a:xfrm>
            <a:off x="6253300" y="2064760"/>
            <a:ext cx="1935900" cy="73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Juridique</a:t>
            </a:r>
            <a:endParaRPr sz="12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Situation passible d'une sanction pénale</a:t>
            </a:r>
          </a:p>
        </p:txBody>
      </p:sp>
      <p:pic>
        <p:nvPicPr>
          <p:cNvPr id="23" name="Google Shape;495;g242bd768eb2_1_495">
            <a:extLst>
              <a:ext uri="{FF2B5EF4-FFF2-40B4-BE49-F238E27FC236}">
                <a16:creationId xmlns:a16="http://schemas.microsoft.com/office/drawing/2014/main" id="{9F39280F-541B-A688-E0A4-F93C78E7E80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46300" y="2333886"/>
            <a:ext cx="340750" cy="3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496;g242bd768eb2_1_495">
            <a:extLst>
              <a:ext uri="{FF2B5EF4-FFF2-40B4-BE49-F238E27FC236}">
                <a16:creationId xmlns:a16="http://schemas.microsoft.com/office/drawing/2014/main" id="{5D10CBBD-479E-27ED-826C-6353C3291679}"/>
              </a:ext>
            </a:extLst>
          </p:cNvPr>
          <p:cNvSpPr/>
          <p:nvPr/>
        </p:nvSpPr>
        <p:spPr>
          <a:xfrm>
            <a:off x="6265701" y="3267235"/>
            <a:ext cx="2390400" cy="730800"/>
          </a:xfrm>
          <a:prstGeom prst="roundRect">
            <a:avLst>
              <a:gd name="adj" fmla="val 16667"/>
            </a:avLst>
          </a:prstGeom>
          <a:solidFill>
            <a:srgbClr val="006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CE6F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497;g242bd768eb2_1_495">
            <a:extLst>
              <a:ext uri="{FF2B5EF4-FFF2-40B4-BE49-F238E27FC236}">
                <a16:creationId xmlns:a16="http://schemas.microsoft.com/office/drawing/2014/main" id="{D8121878-2C47-0374-4A97-31EB11D28A86}"/>
              </a:ext>
            </a:extLst>
          </p:cNvPr>
          <p:cNvSpPr txBox="1"/>
          <p:nvPr/>
        </p:nvSpPr>
        <p:spPr>
          <a:xfrm>
            <a:off x="6312901" y="3267235"/>
            <a:ext cx="19359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Médiatique</a:t>
            </a:r>
            <a:endParaRPr sz="12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Médiatisation d'ordre nationale</a:t>
            </a:r>
          </a:p>
        </p:txBody>
      </p:sp>
      <p:pic>
        <p:nvPicPr>
          <p:cNvPr id="26" name="Google Shape;498;g242bd768eb2_1_495">
            <a:extLst>
              <a:ext uri="{FF2B5EF4-FFF2-40B4-BE49-F238E27FC236}">
                <a16:creationId xmlns:a16="http://schemas.microsoft.com/office/drawing/2014/main" id="{71D0C70E-A08F-A879-2E91-33960A355BA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5901" y="3538472"/>
            <a:ext cx="340750" cy="340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499;g242bd768eb2_1_495">
            <a:extLst>
              <a:ext uri="{FF2B5EF4-FFF2-40B4-BE49-F238E27FC236}">
                <a16:creationId xmlns:a16="http://schemas.microsoft.com/office/drawing/2014/main" id="{6B22B17B-ACFA-B5D2-6267-048F1203ECF6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2515968" y="2158896"/>
            <a:ext cx="1531794" cy="54749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8" name="Google Shape;500;g242bd768eb2_1_495">
            <a:extLst>
              <a:ext uri="{FF2B5EF4-FFF2-40B4-BE49-F238E27FC236}">
                <a16:creationId xmlns:a16="http://schemas.microsoft.com/office/drawing/2014/main" id="{8F881408-E83C-66A4-0B41-83D786EE6B44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4578890" y="2430161"/>
            <a:ext cx="1627210" cy="40082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9" name="Google Shape;501;g242bd768eb2_1_495">
            <a:extLst>
              <a:ext uri="{FF2B5EF4-FFF2-40B4-BE49-F238E27FC236}">
                <a16:creationId xmlns:a16="http://schemas.microsoft.com/office/drawing/2014/main" id="{A81A5DD1-D925-D371-03A0-5DB6661BE1DE}"/>
              </a:ext>
            </a:extLst>
          </p:cNvPr>
          <p:cNvCxnSpPr>
            <a:cxnSpLocks/>
            <a:endCxn id="15" idx="3"/>
          </p:cNvCxnSpPr>
          <p:nvPr/>
        </p:nvCxnSpPr>
        <p:spPr>
          <a:xfrm flipH="1">
            <a:off x="2744542" y="2995372"/>
            <a:ext cx="1450608" cy="63726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0" name="Google Shape;502;g242bd768eb2_1_495">
            <a:extLst>
              <a:ext uri="{FF2B5EF4-FFF2-40B4-BE49-F238E27FC236}">
                <a16:creationId xmlns:a16="http://schemas.microsoft.com/office/drawing/2014/main" id="{1E2AFD28-9FC3-5E5E-6348-A51D4F23F4C8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4602318" y="2901835"/>
            <a:ext cx="1663383" cy="73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31" name="Google Shape;503;g242bd768eb2_1_495">
            <a:extLst>
              <a:ext uri="{FF2B5EF4-FFF2-40B4-BE49-F238E27FC236}">
                <a16:creationId xmlns:a16="http://schemas.microsoft.com/office/drawing/2014/main" id="{4C13D5D7-FFCA-A4CD-2B48-C6C381094FF9}"/>
              </a:ext>
            </a:extLst>
          </p:cNvPr>
          <p:cNvCxnSpPr>
            <a:cxnSpLocks/>
          </p:cNvCxnSpPr>
          <p:nvPr/>
        </p:nvCxnSpPr>
        <p:spPr>
          <a:xfrm>
            <a:off x="4548337" y="3262958"/>
            <a:ext cx="6781" cy="71478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32" name="Google Shape;504;g242bd768eb2_1_495">
            <a:extLst>
              <a:ext uri="{FF2B5EF4-FFF2-40B4-BE49-F238E27FC236}">
                <a16:creationId xmlns:a16="http://schemas.microsoft.com/office/drawing/2014/main" id="{AB556068-AA47-311B-E6F1-98BF5D24B4EB}"/>
              </a:ext>
            </a:extLst>
          </p:cNvPr>
          <p:cNvSpPr/>
          <p:nvPr/>
        </p:nvSpPr>
        <p:spPr>
          <a:xfrm>
            <a:off x="3059832" y="1004793"/>
            <a:ext cx="2894100" cy="804675"/>
          </a:xfrm>
          <a:prstGeom prst="roundRect">
            <a:avLst>
              <a:gd name="adj" fmla="val 16667"/>
            </a:avLst>
          </a:prstGeom>
          <a:solidFill>
            <a:srgbClr val="006A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CE6F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505;g242bd768eb2_1_495">
            <a:extLst>
              <a:ext uri="{FF2B5EF4-FFF2-40B4-BE49-F238E27FC236}">
                <a16:creationId xmlns:a16="http://schemas.microsoft.com/office/drawing/2014/main" id="{B76F9B46-4E05-B250-7137-7238A5302AA4}"/>
              </a:ext>
            </a:extLst>
          </p:cNvPr>
          <p:cNvSpPr txBox="1"/>
          <p:nvPr/>
        </p:nvSpPr>
        <p:spPr>
          <a:xfrm>
            <a:off x="3145460" y="1004793"/>
            <a:ext cx="241431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Financier </a:t>
            </a:r>
            <a:endParaRPr sz="12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Pertes estimées à X% du budget de l’établissement </a:t>
            </a:r>
          </a:p>
        </p:txBody>
      </p:sp>
      <p:cxnSp>
        <p:nvCxnSpPr>
          <p:cNvPr id="34" name="Google Shape;506;g242bd768eb2_1_495">
            <a:extLst>
              <a:ext uri="{FF2B5EF4-FFF2-40B4-BE49-F238E27FC236}">
                <a16:creationId xmlns:a16="http://schemas.microsoft.com/office/drawing/2014/main" id="{A3B0B8A7-DBF1-5FAF-265B-12E884E27F0C}"/>
              </a:ext>
            </a:extLst>
          </p:cNvPr>
          <p:cNvCxnSpPr>
            <a:cxnSpLocks/>
            <a:endCxn id="32" idx="2"/>
          </p:cNvCxnSpPr>
          <p:nvPr/>
        </p:nvCxnSpPr>
        <p:spPr>
          <a:xfrm flipH="1" flipV="1">
            <a:off x="4506882" y="1809468"/>
            <a:ext cx="13559" cy="896926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35" name="Google Shape;507;g242bd768eb2_1_495">
            <a:extLst>
              <a:ext uri="{FF2B5EF4-FFF2-40B4-BE49-F238E27FC236}">
                <a16:creationId xmlns:a16="http://schemas.microsoft.com/office/drawing/2014/main" id="{93F5F818-A5CF-CB72-DC69-E6394B84866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68057" y="1330018"/>
            <a:ext cx="340750" cy="3407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483;g242bd768eb2_1_495">
            <a:extLst>
              <a:ext uri="{FF2B5EF4-FFF2-40B4-BE49-F238E27FC236}">
                <a16:creationId xmlns:a16="http://schemas.microsoft.com/office/drawing/2014/main" id="{7DD2AA02-15B8-6D27-9EFD-757C3FEB9E3F}"/>
              </a:ext>
            </a:extLst>
          </p:cNvPr>
          <p:cNvSpPr/>
          <p:nvPr/>
        </p:nvSpPr>
        <p:spPr>
          <a:xfrm>
            <a:off x="3877387" y="2194318"/>
            <a:ext cx="1341900" cy="1257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4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Impacts</a:t>
            </a:r>
            <a:endParaRPr sz="1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36388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A5D074-7852-B212-EEE6-43D1924D1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58C1E6B-F6C4-B134-B782-B7B9672C713F}"/>
              </a:ext>
            </a:extLst>
          </p:cNvPr>
          <p:cNvSpPr/>
          <p:nvPr/>
        </p:nvSpPr>
        <p:spPr>
          <a:xfrm>
            <a:off x="4572248" y="3055584"/>
            <a:ext cx="3129210" cy="1157654"/>
          </a:xfrm>
          <a:prstGeom prst="rect">
            <a:avLst/>
          </a:prstGeom>
          <a:noFill/>
          <a:ln>
            <a:solidFill>
              <a:srgbClr val="C9BB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3BEADE-1364-6741-88B7-53DE7A5ABEAB}"/>
              </a:ext>
            </a:extLst>
          </p:cNvPr>
          <p:cNvSpPr/>
          <p:nvPr/>
        </p:nvSpPr>
        <p:spPr>
          <a:xfrm>
            <a:off x="4572000" y="1582381"/>
            <a:ext cx="3129210" cy="1157654"/>
          </a:xfrm>
          <a:prstGeom prst="rect">
            <a:avLst/>
          </a:prstGeom>
          <a:noFill/>
          <a:ln>
            <a:solidFill>
              <a:srgbClr val="C9BB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BD91D2-50BE-4227-49CB-8309F4DAAAE2}"/>
              </a:ext>
            </a:extLst>
          </p:cNvPr>
          <p:cNvSpPr/>
          <p:nvPr/>
        </p:nvSpPr>
        <p:spPr>
          <a:xfrm>
            <a:off x="1116327" y="3055584"/>
            <a:ext cx="3129210" cy="1157654"/>
          </a:xfrm>
          <a:prstGeom prst="rect">
            <a:avLst/>
          </a:prstGeom>
          <a:noFill/>
          <a:ln>
            <a:solidFill>
              <a:srgbClr val="C9BB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D3E45D-496A-F4ED-2919-C5651DC6FA92}"/>
              </a:ext>
            </a:extLst>
          </p:cNvPr>
          <p:cNvSpPr/>
          <p:nvPr/>
        </p:nvSpPr>
        <p:spPr>
          <a:xfrm>
            <a:off x="1107200" y="1582381"/>
            <a:ext cx="3129210" cy="1157654"/>
          </a:xfrm>
          <a:prstGeom prst="rect">
            <a:avLst/>
          </a:prstGeom>
          <a:noFill/>
          <a:ln>
            <a:solidFill>
              <a:srgbClr val="C9BBA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137D8D0-7E07-4D36-340E-03972DC4B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Scénarios d’indisponibilités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5F75A90-11AC-811E-AE02-0985871A32F2}"/>
              </a:ext>
            </a:extLst>
          </p:cNvPr>
          <p:cNvGrpSpPr/>
          <p:nvPr/>
        </p:nvGrpSpPr>
        <p:grpSpPr>
          <a:xfrm>
            <a:off x="1136369" y="1731923"/>
            <a:ext cx="3032779" cy="821085"/>
            <a:chOff x="518756" y="2717011"/>
            <a:chExt cx="4653967" cy="1260000"/>
          </a:xfrm>
        </p:grpSpPr>
        <p:pic>
          <p:nvPicPr>
            <p:cNvPr id="4" name="Google Shape;390;g1e50cfe7f26_0_39">
              <a:extLst>
                <a:ext uri="{FF2B5EF4-FFF2-40B4-BE49-F238E27FC236}">
                  <a16:creationId xmlns:a16="http://schemas.microsoft.com/office/drawing/2014/main" id="{DA1B7732-D475-E96B-A850-7C0ED1BE13F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 amt="38000"/>
            </a:blip>
            <a:srcRect t="19942" b="20282"/>
            <a:stretch/>
          </p:blipFill>
          <p:spPr>
            <a:xfrm>
              <a:off x="518756" y="2804519"/>
              <a:ext cx="1707989" cy="11425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392;g1e50cfe7f26_0_39">
              <a:extLst>
                <a:ext uri="{FF2B5EF4-FFF2-40B4-BE49-F238E27FC236}">
                  <a16:creationId xmlns:a16="http://schemas.microsoft.com/office/drawing/2014/main" id="{43B4D2EB-1979-34D8-515B-333929CE2507}"/>
                </a:ext>
              </a:extLst>
            </p:cNvPr>
            <p:cNvSpPr/>
            <p:nvPr/>
          </p:nvSpPr>
          <p:spPr>
            <a:xfrm>
              <a:off x="2024523" y="2717011"/>
              <a:ext cx="3148200" cy="126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050" b="1" i="0" u="none" strike="noStrike" cap="none">
                  <a:solidFill>
                    <a:srgbClr val="175C7B"/>
                  </a:solidFill>
                  <a:latin typeface="Open Sans"/>
                  <a:ea typeface="Open Sans"/>
                  <a:cs typeface="Open Sans"/>
                  <a:sym typeface="Open Sans"/>
                </a:rPr>
                <a:t>Indisponibilités des compétences clés</a:t>
              </a:r>
              <a:endParaRPr sz="1050" b="1" i="0" u="none" strike="noStrike" cap="none">
                <a:solidFill>
                  <a:srgbClr val="175C7B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900" b="0" i="0" u="none" strike="noStrike" cap="none">
                  <a:solidFill>
                    <a:srgbClr val="175C7B"/>
                  </a:solidFill>
                  <a:latin typeface="Open Sans"/>
                  <a:ea typeface="Open Sans"/>
                  <a:cs typeface="Open Sans"/>
                  <a:sym typeface="Open Sans"/>
                </a:rPr>
                <a:t>(épidémie, mouvement social, catastrophe naturelle, …)</a:t>
              </a:r>
              <a:endParaRPr sz="900" b="0" i="0" u="none" strike="noStrike" cap="none">
                <a:solidFill>
                  <a:srgbClr val="175C7B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7751589-4F66-52BD-475C-CC29B3E8B356}"/>
              </a:ext>
            </a:extLst>
          </p:cNvPr>
          <p:cNvGrpSpPr/>
          <p:nvPr/>
        </p:nvGrpSpPr>
        <p:grpSpPr>
          <a:xfrm>
            <a:off x="4740466" y="1699039"/>
            <a:ext cx="2960744" cy="850409"/>
            <a:chOff x="6286007" y="2672011"/>
            <a:chExt cx="4543425" cy="1305000"/>
          </a:xfrm>
        </p:grpSpPr>
        <p:pic>
          <p:nvPicPr>
            <p:cNvPr id="13" name="Google Shape;395;g1e50cfe7f26_0_39">
              <a:extLst>
                <a:ext uri="{FF2B5EF4-FFF2-40B4-BE49-F238E27FC236}">
                  <a16:creationId xmlns:a16="http://schemas.microsoft.com/office/drawing/2014/main" id="{607488DC-64CA-7954-BCC6-81F6C9FABD6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 amt="24000"/>
            </a:blip>
            <a:srcRect/>
            <a:stretch/>
          </p:blipFill>
          <p:spPr>
            <a:xfrm>
              <a:off x="6286007" y="2799000"/>
              <a:ext cx="1052702" cy="117801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397;g1e50cfe7f26_0_39">
              <a:extLst>
                <a:ext uri="{FF2B5EF4-FFF2-40B4-BE49-F238E27FC236}">
                  <a16:creationId xmlns:a16="http://schemas.microsoft.com/office/drawing/2014/main" id="{4AEB83C8-D742-E8A6-51FF-A4707764B5C0}"/>
                </a:ext>
              </a:extLst>
            </p:cNvPr>
            <p:cNvSpPr/>
            <p:nvPr/>
          </p:nvSpPr>
          <p:spPr>
            <a:xfrm>
              <a:off x="7681232" y="2672011"/>
              <a:ext cx="3148200" cy="13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050" b="1" i="0" u="none" strike="noStrike" cap="none">
                  <a:solidFill>
                    <a:srgbClr val="6BB93A"/>
                  </a:solidFill>
                  <a:latin typeface="Open Sans"/>
                  <a:ea typeface="Open Sans"/>
                  <a:cs typeface="Open Sans"/>
                  <a:sym typeface="Open Sans"/>
                </a:rPr>
                <a:t>Indisponibilité </a:t>
              </a:r>
              <a:endParaRPr sz="1050" b="1" i="0" u="none" strike="noStrike" cap="none">
                <a:solidFill>
                  <a:srgbClr val="6BB93A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050" b="1" i="0" u="none" strike="noStrike" cap="none">
                  <a:solidFill>
                    <a:srgbClr val="6BB93A"/>
                  </a:solidFill>
                  <a:latin typeface="Open Sans"/>
                  <a:ea typeface="Open Sans"/>
                  <a:cs typeface="Open Sans"/>
                  <a:sym typeface="Open Sans"/>
                </a:rPr>
                <a:t>bâtimentaire</a:t>
              </a:r>
              <a:endParaRPr sz="1050" b="1" i="0" u="none" strike="noStrike" cap="none">
                <a:solidFill>
                  <a:srgbClr val="6BB93A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900" b="0" i="0" u="none" strike="noStrike" cap="none">
                  <a:solidFill>
                    <a:srgbClr val="6BB93A"/>
                  </a:solidFill>
                  <a:latin typeface="Open Sans"/>
                  <a:ea typeface="Open Sans"/>
                  <a:cs typeface="Open Sans"/>
                  <a:sym typeface="Open Sans"/>
                </a:rPr>
                <a:t>(incendie, catastrophe naturelle, panne électrique, …)</a:t>
              </a:r>
              <a:endParaRPr sz="900" b="0" i="0" u="none" strike="noStrike" cap="none">
                <a:solidFill>
                  <a:srgbClr val="6BB93A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73F5340-2A27-CEEA-A513-F8B72C715F42}"/>
              </a:ext>
            </a:extLst>
          </p:cNvPr>
          <p:cNvGrpSpPr/>
          <p:nvPr/>
        </p:nvGrpSpPr>
        <p:grpSpPr>
          <a:xfrm>
            <a:off x="1259031" y="3202120"/>
            <a:ext cx="2974922" cy="831984"/>
            <a:chOff x="607541" y="4641320"/>
            <a:chExt cx="4565182" cy="1276725"/>
          </a:xfrm>
        </p:grpSpPr>
        <p:pic>
          <p:nvPicPr>
            <p:cNvPr id="16" name="Google Shape;394;g1e50cfe7f26_0_39">
              <a:extLst>
                <a:ext uri="{FF2B5EF4-FFF2-40B4-BE49-F238E27FC236}">
                  <a16:creationId xmlns:a16="http://schemas.microsoft.com/office/drawing/2014/main" id="{BBC0C9D3-1DD0-1532-DB54-521867A55B8C}"/>
                </a:ext>
              </a:extLst>
            </p:cNvPr>
            <p:cNvPicPr preferRelativeResize="0"/>
            <p:nvPr/>
          </p:nvPicPr>
          <p:blipFill rotWithShape="1">
            <a:blip r:embed="rId5">
              <a:alphaModFix amt="35000"/>
            </a:blip>
            <a:srcRect/>
            <a:stretch/>
          </p:blipFill>
          <p:spPr>
            <a:xfrm>
              <a:off x="607541" y="4641320"/>
              <a:ext cx="1125974" cy="11425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398;g1e50cfe7f26_0_39">
              <a:extLst>
                <a:ext uri="{FF2B5EF4-FFF2-40B4-BE49-F238E27FC236}">
                  <a16:creationId xmlns:a16="http://schemas.microsoft.com/office/drawing/2014/main" id="{84227071-B181-CF8F-A202-51ABF2D7E5DA}"/>
                </a:ext>
              </a:extLst>
            </p:cNvPr>
            <p:cNvSpPr/>
            <p:nvPr/>
          </p:nvSpPr>
          <p:spPr>
            <a:xfrm>
              <a:off x="2024523" y="4691345"/>
              <a:ext cx="3148200" cy="122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050" b="1" i="0" u="none" strike="noStrike" cap="none">
                  <a:solidFill>
                    <a:srgbClr val="14B29E"/>
                  </a:solidFill>
                  <a:latin typeface="Open Sans"/>
                  <a:ea typeface="Open Sans"/>
                  <a:cs typeface="Open Sans"/>
                  <a:sym typeface="Open Sans"/>
                </a:rPr>
                <a:t>Indisponibilité des systèmes d’information</a:t>
              </a:r>
              <a:endParaRPr sz="1050" b="1" i="0" u="none" strike="noStrike" cap="none">
                <a:solidFill>
                  <a:srgbClr val="14B29E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900" b="0" i="0" u="none" strike="noStrike" cap="none">
                  <a:solidFill>
                    <a:srgbClr val="14B29E"/>
                  </a:solidFill>
                  <a:latin typeface="Open Sans"/>
                  <a:ea typeface="Open Sans"/>
                  <a:cs typeface="Open Sans"/>
                  <a:sym typeface="Open Sans"/>
                </a:rPr>
                <a:t>(panne informatique, cyberattaque, panne électrique, …)</a:t>
              </a:r>
              <a:endParaRPr sz="900" b="0" i="0" u="none" strike="noStrike" cap="none">
                <a:solidFill>
                  <a:srgbClr val="14B29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4368DD4-3271-5C9E-8676-3A2B54122F68}"/>
              </a:ext>
            </a:extLst>
          </p:cNvPr>
          <p:cNvGrpSpPr/>
          <p:nvPr/>
        </p:nvGrpSpPr>
        <p:grpSpPr>
          <a:xfrm>
            <a:off x="4720671" y="3174688"/>
            <a:ext cx="3058685" cy="799383"/>
            <a:chOff x="6065243" y="4685115"/>
            <a:chExt cx="4693721" cy="1226698"/>
          </a:xfrm>
        </p:grpSpPr>
        <p:pic>
          <p:nvPicPr>
            <p:cNvPr id="19" name="Google Shape;396;g1e50cfe7f26_0_39">
              <a:extLst>
                <a:ext uri="{FF2B5EF4-FFF2-40B4-BE49-F238E27FC236}">
                  <a16:creationId xmlns:a16="http://schemas.microsoft.com/office/drawing/2014/main" id="{BF9F625B-428A-B9EF-6E9D-D340516AE730}"/>
                </a:ext>
              </a:extLst>
            </p:cNvPr>
            <p:cNvPicPr preferRelativeResize="0"/>
            <p:nvPr/>
          </p:nvPicPr>
          <p:blipFill rotWithShape="1">
            <a:blip r:embed="rId6">
              <a:alphaModFix amt="28000"/>
            </a:blip>
            <a:srcRect/>
            <a:stretch/>
          </p:blipFill>
          <p:spPr>
            <a:xfrm rot="5400000">
              <a:off x="6122875" y="4856030"/>
              <a:ext cx="968195" cy="10834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399;g1e50cfe7f26_0_39">
              <a:extLst>
                <a:ext uri="{FF2B5EF4-FFF2-40B4-BE49-F238E27FC236}">
                  <a16:creationId xmlns:a16="http://schemas.microsoft.com/office/drawing/2014/main" id="{81FFFC1D-4CC3-40CC-6C11-33CFA50F904B}"/>
                </a:ext>
              </a:extLst>
            </p:cNvPr>
            <p:cNvSpPr/>
            <p:nvPr/>
          </p:nvSpPr>
          <p:spPr>
            <a:xfrm>
              <a:off x="7371685" y="4685115"/>
              <a:ext cx="3387279" cy="1226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1050" b="1" i="0" u="none" strike="noStrike" cap="none">
                  <a:solidFill>
                    <a:srgbClr val="E0DA2A"/>
                  </a:solidFill>
                  <a:latin typeface="Open Sans"/>
                  <a:ea typeface="Open Sans"/>
                  <a:cs typeface="Open Sans"/>
                  <a:sym typeface="Open Sans"/>
                </a:rPr>
                <a:t>Indisponibilité des fournisseurs</a:t>
              </a:r>
              <a:endParaRPr sz="1050" b="1" i="0" u="none" strike="noStrike" cap="none">
                <a:solidFill>
                  <a:srgbClr val="E0DA2A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fr-FR" sz="900" b="0" i="0" u="none" strike="noStrike" cap="none">
                  <a:solidFill>
                    <a:srgbClr val="E0DA2A"/>
                  </a:solidFill>
                  <a:latin typeface="Open Sans"/>
                  <a:ea typeface="Open Sans"/>
                  <a:cs typeface="Open Sans"/>
                  <a:sym typeface="Open Sans"/>
                </a:rPr>
                <a:t>(pénurie, dysfonctionnement de la chaîne d’approvisionnement, crise interne, …)</a:t>
              </a:r>
              <a:endParaRPr sz="900" b="0" i="0" u="none" strike="noStrike" cap="none">
                <a:solidFill>
                  <a:srgbClr val="E0DA2A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6605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D2B974-78EB-5FA1-AF9D-914D15F78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80AA06D-E80F-3AA7-DF76-540F0289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Approche méthodologique</a:t>
            </a:r>
          </a:p>
        </p:txBody>
      </p:sp>
      <p:pic>
        <p:nvPicPr>
          <p:cNvPr id="3" name="Image 2" descr="Une image contenant capture d’écran, Graphique, clipart, graphisme&#10;&#10;Le contenu généré par l’IA peut être incorrect.">
            <a:extLst>
              <a:ext uri="{FF2B5EF4-FFF2-40B4-BE49-F238E27FC236}">
                <a16:creationId xmlns:a16="http://schemas.microsoft.com/office/drawing/2014/main" id="{CBF9795E-3B33-6EEA-4B2B-F2DA74B88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527" y="1592221"/>
            <a:ext cx="680605" cy="68060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E14814-F439-C3F1-1E69-34D0E71834A3}"/>
              </a:ext>
            </a:extLst>
          </p:cNvPr>
          <p:cNvSpPr txBox="1"/>
          <p:nvPr/>
        </p:nvSpPr>
        <p:spPr>
          <a:xfrm>
            <a:off x="2143991" y="1476247"/>
            <a:ext cx="5964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1 réunion de lancement (1h)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4 ateliers de construction par établissement (2h)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9525CA4-B609-FD2C-BCD7-8AA21838FB06}"/>
              </a:ext>
            </a:extLst>
          </p:cNvPr>
          <p:cNvSpPr txBox="1"/>
          <p:nvPr/>
        </p:nvSpPr>
        <p:spPr>
          <a:xfrm>
            <a:off x="2143991" y="2907409"/>
            <a:ext cx="645968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Découpage fonctionnel de l’activité du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Inventaire du matériel administratif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Inventaire des logiciels métier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Inventaire des dépendances internes (services) et externes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Découpage par poste</a:t>
            </a:r>
          </a:p>
        </p:txBody>
      </p:sp>
      <p:pic>
        <p:nvPicPr>
          <p:cNvPr id="10" name="Image 9" descr="Une image contenant Graphique, clipart, conception&#10;&#10;Le contenu généré par l’IA peut être incorrect.">
            <a:extLst>
              <a:ext uri="{FF2B5EF4-FFF2-40B4-BE49-F238E27FC236}">
                <a16:creationId xmlns:a16="http://schemas.microsoft.com/office/drawing/2014/main" id="{7B730799-58AE-A86B-A6F3-918CB42DA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528" y="3296255"/>
            <a:ext cx="680605" cy="68060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5DA202E-6C82-F02C-6200-3A92BDD03EC1}"/>
              </a:ext>
            </a:extLst>
          </p:cNvPr>
          <p:cNvSpPr txBox="1"/>
          <p:nvPr/>
        </p:nvSpPr>
        <p:spPr>
          <a:xfrm>
            <a:off x="983670" y="2907409"/>
            <a:ext cx="1297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Etapes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6D47F4D-44F4-A32C-978F-391D6C6114AC}"/>
              </a:ext>
            </a:extLst>
          </p:cNvPr>
          <p:cNvSpPr txBox="1"/>
          <p:nvPr/>
        </p:nvSpPr>
        <p:spPr>
          <a:xfrm>
            <a:off x="983669" y="1203375"/>
            <a:ext cx="12971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97781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BBA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A0155C-E720-E70E-8DD4-85E29FA3D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">
            <a:extLst>
              <a:ext uri="{FF2B5EF4-FFF2-40B4-BE49-F238E27FC236}">
                <a16:creationId xmlns:a16="http://schemas.microsoft.com/office/drawing/2014/main" id="{55292E45-7F3F-1473-A40F-A90399772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/>
              <a:t>Présentation du BIA</a:t>
            </a:r>
          </a:p>
        </p:txBody>
      </p:sp>
      <p:pic>
        <p:nvPicPr>
          <p:cNvPr id="14" name="Image 13" descr="Une image contenant texte, capture d’écran, Parallèle, diagramme&#10;&#10;Le contenu généré par l’IA peut être incorrect.">
            <a:extLst>
              <a:ext uri="{FF2B5EF4-FFF2-40B4-BE49-F238E27FC236}">
                <a16:creationId xmlns:a16="http://schemas.microsoft.com/office/drawing/2014/main" id="{D1376283-C973-9D74-E6B0-7700AD262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779662"/>
            <a:ext cx="6876256" cy="2771339"/>
          </a:xfrm>
          <a:prstGeom prst="rect">
            <a:avLst/>
          </a:prstGeom>
        </p:spPr>
      </p:pic>
      <p:sp>
        <p:nvSpPr>
          <p:cNvPr id="17" name="Accolade ouvrante 16">
            <a:extLst>
              <a:ext uri="{FF2B5EF4-FFF2-40B4-BE49-F238E27FC236}">
                <a16:creationId xmlns:a16="http://schemas.microsoft.com/office/drawing/2014/main" id="{359AB9FF-D070-50C1-0134-03C1187B3B85}"/>
              </a:ext>
            </a:extLst>
          </p:cNvPr>
          <p:cNvSpPr/>
          <p:nvPr/>
        </p:nvSpPr>
        <p:spPr>
          <a:xfrm>
            <a:off x="1367644" y="2150120"/>
            <a:ext cx="144016" cy="2411299"/>
          </a:xfrm>
          <a:prstGeom prst="leftBrace">
            <a:avLst/>
          </a:prstGeom>
          <a:ln>
            <a:solidFill>
              <a:srgbClr val="175C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FFBB79-8ED4-A664-F0D6-09414429D287}"/>
              </a:ext>
            </a:extLst>
          </p:cNvPr>
          <p:cNvSpPr txBox="1"/>
          <p:nvPr/>
        </p:nvSpPr>
        <p:spPr>
          <a:xfrm>
            <a:off x="184244" y="3032603"/>
            <a:ext cx="118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rgbClr val="175C7B"/>
                </a:solidFill>
              </a:rPr>
              <a:t>Inventaire </a:t>
            </a:r>
            <a:br>
              <a:rPr lang="fr-FR" sz="1600">
                <a:solidFill>
                  <a:srgbClr val="175C7B"/>
                </a:solidFill>
              </a:rPr>
            </a:br>
            <a:r>
              <a:rPr lang="fr-FR" sz="1600">
                <a:solidFill>
                  <a:srgbClr val="175C7B"/>
                </a:solidFill>
              </a:rPr>
              <a:t>fonctionnel</a:t>
            </a:r>
          </a:p>
        </p:txBody>
      </p:sp>
      <p:sp>
        <p:nvSpPr>
          <p:cNvPr id="19" name="Accolade ouvrante 18">
            <a:extLst>
              <a:ext uri="{FF2B5EF4-FFF2-40B4-BE49-F238E27FC236}">
                <a16:creationId xmlns:a16="http://schemas.microsoft.com/office/drawing/2014/main" id="{3F11F621-455C-0DB2-70C4-0BD11CA80D9A}"/>
              </a:ext>
            </a:extLst>
          </p:cNvPr>
          <p:cNvSpPr/>
          <p:nvPr/>
        </p:nvSpPr>
        <p:spPr>
          <a:xfrm rot="5400000">
            <a:off x="4463988" y="-200558"/>
            <a:ext cx="144017" cy="3672409"/>
          </a:xfrm>
          <a:prstGeom prst="leftBrace">
            <a:avLst/>
          </a:prstGeom>
          <a:ln>
            <a:solidFill>
              <a:srgbClr val="14B29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1250F43-3B02-0F04-273D-67D8F0FE772A}"/>
              </a:ext>
            </a:extLst>
          </p:cNvPr>
          <p:cNvSpPr txBox="1"/>
          <p:nvPr/>
        </p:nvSpPr>
        <p:spPr>
          <a:xfrm>
            <a:off x="2627784" y="1142333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rgbClr val="14B29E"/>
                </a:solidFill>
              </a:rPr>
              <a:t>Durée Maximum d’Interruption Admissible</a:t>
            </a:r>
          </a:p>
        </p:txBody>
      </p:sp>
      <p:pic>
        <p:nvPicPr>
          <p:cNvPr id="3" name="Image 2" descr="Une image contenant Graphique, clipart, graphism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64238DD-56F1-B387-8105-EFE1DDE7A0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932" y="555526"/>
            <a:ext cx="843728" cy="84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53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34</Slides>
  <Notes>15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Thème Office</vt:lpstr>
      <vt:lpstr>1_Thème Office</vt:lpstr>
      <vt:lpstr>PowerPoint Presentation</vt:lpstr>
      <vt:lpstr>PowerPoint Presentation</vt:lpstr>
      <vt:lpstr>Introduction</vt:lpstr>
      <vt:lpstr>Contexte</vt:lpstr>
      <vt:lpstr>Objectif : limiter l’impact</vt:lpstr>
      <vt:lpstr>Approche par analyse d’impact</vt:lpstr>
      <vt:lpstr>Scénarios d’indisponibilités</vt:lpstr>
      <vt:lpstr>Approche méthodologique</vt:lpstr>
      <vt:lpstr>Présentation du BIA</vt:lpstr>
      <vt:lpstr>Résultats</vt:lpstr>
      <vt:lpstr>Scénario indisponibilité compétences</vt:lpstr>
      <vt:lpstr>Scénario indisponibilité compétences</vt:lpstr>
      <vt:lpstr>Scénario indisponibilité SI</vt:lpstr>
      <vt:lpstr>Conclusion</vt:lpstr>
      <vt:lpstr>PowerPoint Presentation</vt:lpstr>
      <vt:lpstr>L'unité de stérilisation du CHD Vendée </vt:lpstr>
      <vt:lpstr>L'unité de stérilisation du CHLVO</vt:lpstr>
      <vt:lpstr>Objectifs</vt:lpstr>
      <vt:lpstr>Méthode</vt:lpstr>
      <vt:lpstr>Méthode </vt:lpstr>
      <vt:lpstr>Exemples de critères d'évaluation</vt:lpstr>
      <vt:lpstr>Matériel</vt:lpstr>
      <vt:lpstr>Organisation de la simulation jour J</vt:lpstr>
      <vt:lpstr>PowerPoint Presentation</vt:lpstr>
      <vt:lpstr>Perte de nos logiciels</vt:lpstr>
      <vt:lpstr>Organisation générale et communication</vt:lpstr>
      <vt:lpstr>PowerPoint Presentation</vt:lpstr>
      <vt:lpstr>Après la prise en charge  d'un cycle complet (de la pré-désinfection à l'étiquetage) :  On annonce la fin de l'exercice. </vt:lpstr>
      <vt:lpstr>Discussion</vt:lpstr>
      <vt:lpstr>Discussion</vt:lpstr>
      <vt:lpstr>Limites</vt:lpstr>
      <vt:lpstr>PowerPoint Presentation</vt:lpstr>
      <vt:lpstr>Conclusion</vt:lpstr>
      <vt:lpstr>PowerPoint Presentation</vt:lpstr>
    </vt:vector>
  </TitlesOfParts>
  <Company>CHU-RENNES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Marion MERCEROLLE</dc:creator>
  <cp:revision>6</cp:revision>
  <dcterms:created xsi:type="dcterms:W3CDTF">2020-01-30T14:19:40Z</dcterms:created>
  <dcterms:modified xsi:type="dcterms:W3CDTF">2026-03-27T16:16:31Z</dcterms:modified>
</cp:coreProperties>
</file>