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7" r:id="rId3"/>
    <p:sldId id="268" r:id="rId4"/>
    <p:sldId id="269" r:id="rId5"/>
    <p:sldId id="270" r:id="rId6"/>
    <p:sldId id="271" r:id="rId7"/>
    <p:sldId id="272" r:id="rId8"/>
    <p:sldId id="277" r:id="rId9"/>
    <p:sldId id="273" r:id="rId10"/>
    <p:sldId id="274" r:id="rId11"/>
    <p:sldId id="275" r:id="rId12"/>
    <p:sldId id="276" r:id="rId13"/>
    <p:sldId id="279" r:id="rId14"/>
    <p:sldId id="278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4029D4-E36B-40CC-AE4F-FB76C8784944}">
          <p14:sldIdLst>
            <p14:sldId id="263"/>
            <p14:sldId id="267"/>
            <p14:sldId id="268"/>
            <p14:sldId id="269"/>
            <p14:sldId id="270"/>
            <p14:sldId id="271"/>
            <p14:sldId id="272"/>
            <p14:sldId id="277"/>
            <p14:sldId id="273"/>
            <p14:sldId id="274"/>
            <p14:sldId id="275"/>
            <p14:sldId id="276"/>
            <p14:sldId id="279"/>
            <p14:sldId id="278"/>
          </p14:sldIdLst>
        </p14:section>
        <p14:section name="Section sans titre" id="{4B6E66E4-73AC-42AC-9C75-278A63A9D5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072"/>
    <a:srgbClr val="009900"/>
    <a:srgbClr val="D6D1B8"/>
    <a:srgbClr val="C9BBA1"/>
    <a:srgbClr val="407D7F"/>
    <a:srgbClr val="96C9CA"/>
    <a:srgbClr val="529BB2"/>
    <a:srgbClr val="337779"/>
    <a:srgbClr val="3E7C7F"/>
    <a:srgbClr val="4F9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614" autoAdjust="0"/>
  </p:normalViewPr>
  <p:slideViewPr>
    <p:cSldViewPr>
      <p:cViewPr>
        <p:scale>
          <a:sx n="125" d="100"/>
          <a:sy n="125" d="100"/>
        </p:scale>
        <p:origin x="1194" y="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55F8-5121-4EED-803C-7D72D2FED4B6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636D-E002-4323-A6A5-AB038A451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5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0D48-9934-4F1C-8685-D0C6055FEA5D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E2E7-7463-4B86-95CA-ED5D9DC42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9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73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7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9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90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0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0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1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0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2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4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6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7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2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2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7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66A-6F10-4CCE-AFE4-A5FB406AE6C0}" type="datetimeFigureOut">
              <a:rPr lang="fr-FR" smtClean="0"/>
              <a:t>28/03/2026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9BBA1"/>
            </a:gs>
            <a:gs pos="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427984" y="1563638"/>
            <a:ext cx="446449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bg1"/>
                </a:solidFill>
              </a:rPr>
              <a:t>S</a:t>
            </a:r>
            <a:r>
              <a:rPr lang="fr-FR" sz="3600" dirty="0" smtClean="0">
                <a:solidFill>
                  <a:schemeClr val="bg1"/>
                </a:solidFill>
              </a:rPr>
              <a:t>térilisation </a:t>
            </a:r>
            <a:r>
              <a:rPr lang="fr-FR" sz="3600" dirty="0">
                <a:solidFill>
                  <a:schemeClr val="bg1"/>
                </a:solidFill>
              </a:rPr>
              <a:t>tout feu tout </a:t>
            </a:r>
            <a:r>
              <a:rPr lang="fr-FR" sz="3600" dirty="0" smtClean="0">
                <a:solidFill>
                  <a:schemeClr val="bg1"/>
                </a:solidFill>
              </a:rPr>
              <a:t>flamme!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Continuité </a:t>
            </a:r>
            <a:r>
              <a:rPr lang="fr-FR" sz="2400" dirty="0">
                <a:solidFill>
                  <a:schemeClr val="bg1"/>
                </a:solidFill>
              </a:rPr>
              <a:t>et </a:t>
            </a:r>
            <a:r>
              <a:rPr lang="fr-FR" sz="2400" dirty="0" smtClean="0">
                <a:solidFill>
                  <a:schemeClr val="bg1"/>
                </a:solidFill>
              </a:rPr>
              <a:t>Reprise d’activité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4423886" y="3848310"/>
            <a:ext cx="4464495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700" i="1" dirty="0" smtClean="0">
                <a:solidFill>
                  <a:schemeClr val="bg1"/>
                </a:solidFill>
              </a:rPr>
              <a:t>Florence OLLIVIER</a:t>
            </a:r>
          </a:p>
          <a:p>
            <a:pPr marL="0" indent="0" algn="ctr">
              <a:buNone/>
            </a:pPr>
            <a:r>
              <a:rPr lang="fr-FR" sz="1700" i="1" dirty="0" smtClean="0">
                <a:solidFill>
                  <a:schemeClr val="bg1"/>
                </a:solidFill>
              </a:rPr>
              <a:t>Pharmacien </a:t>
            </a:r>
          </a:p>
          <a:p>
            <a:pPr marL="0" indent="0" algn="ctr">
              <a:buNone/>
            </a:pPr>
            <a:r>
              <a:rPr lang="fr-FR" sz="1700" i="1" dirty="0" smtClean="0">
                <a:solidFill>
                  <a:schemeClr val="bg1"/>
                </a:solidFill>
              </a:rPr>
              <a:t>Santé Atlantique-Saint Herblain</a:t>
            </a:r>
          </a:p>
          <a:p>
            <a:pPr marL="0" indent="0" algn="ctr">
              <a:buNone/>
            </a:pP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282004" y="72009"/>
            <a:ext cx="3589634" cy="4948013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184269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604" y="346211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79512" y="19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/>
              <a:t>Continuité d’activité - Les points forts</a:t>
            </a:r>
            <a:endParaRPr lang="fr-FR" sz="3200" dirty="0"/>
          </a:p>
        </p:txBody>
      </p:sp>
      <p:sp>
        <p:nvSpPr>
          <p:cNvPr id="15" name="Espace réservé du contenu 2"/>
          <p:cNvSpPr txBox="1">
            <a:spLocks noGrp="1"/>
          </p:cNvSpPr>
          <p:nvPr>
            <p:ph idx="1"/>
          </p:nvPr>
        </p:nvSpPr>
        <p:spPr>
          <a:xfrm>
            <a:off x="260180" y="981540"/>
            <a:ext cx="856029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Activité </a:t>
            </a:r>
            <a:r>
              <a:rPr lang="fr-FR" sz="1400" dirty="0" smtClean="0"/>
              <a:t>Opératoire=&gt;</a:t>
            </a:r>
            <a:r>
              <a:rPr lang="fr-FR" sz="1400" dirty="0" smtClean="0"/>
              <a:t>Maintien de l’ensemble de l’activité Maternité + Urgences Main</a:t>
            </a:r>
            <a:endParaRPr lang="fr-FR" sz="14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34212"/>
              </p:ext>
            </p:extLst>
          </p:nvPr>
        </p:nvGraphicFramePr>
        <p:xfrm>
          <a:off x="600117" y="1375122"/>
          <a:ext cx="7403863" cy="35720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856416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24960868"/>
                    </a:ext>
                  </a:extLst>
                </a:gridCol>
                <a:gridCol w="1163572">
                  <a:extLst>
                    <a:ext uri="{9D8B030D-6E8A-4147-A177-3AD203B41FA5}">
                      <a16:colId xmlns:a16="http://schemas.microsoft.com/office/drawing/2014/main" val="382780682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290228571"/>
                    </a:ext>
                  </a:extLst>
                </a:gridCol>
                <a:gridCol w="911700">
                  <a:extLst>
                    <a:ext uri="{9D8B030D-6E8A-4147-A177-3AD203B41FA5}">
                      <a16:colId xmlns:a16="http://schemas.microsoft.com/office/drawing/2014/main" val="3263792280"/>
                    </a:ext>
                  </a:extLst>
                </a:gridCol>
              </a:tblGrid>
              <a:tr h="261562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Date</a:t>
                      </a:r>
                      <a:endParaRPr lang="fr-F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Bloc A/B</a:t>
                      </a:r>
                    </a:p>
                    <a:p>
                      <a:pPr algn="ctr"/>
                      <a:r>
                        <a:rPr lang="fr-FR" sz="1100" dirty="0" smtClean="0"/>
                        <a:t>Ortho/Ophtalmo/</a:t>
                      </a:r>
                      <a:r>
                        <a:rPr lang="fr-FR" sz="1100" dirty="0" err="1" smtClean="0"/>
                        <a:t>Esthetique</a:t>
                      </a:r>
                      <a:r>
                        <a:rPr lang="fr-FR" sz="1100" dirty="0" smtClean="0"/>
                        <a:t>/Main/</a:t>
                      </a:r>
                    </a:p>
                    <a:p>
                      <a:pPr algn="ctr"/>
                      <a:r>
                        <a:rPr lang="fr-FR" sz="1100" dirty="0" smtClean="0"/>
                        <a:t>Rachis/CMF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Bloc </a:t>
                      </a:r>
                      <a:r>
                        <a:rPr lang="fr-FR" sz="1100" dirty="0" smtClean="0"/>
                        <a:t>F</a:t>
                      </a:r>
                    </a:p>
                    <a:p>
                      <a:pPr algn="ctr"/>
                      <a:r>
                        <a:rPr lang="fr-FR" sz="1100" dirty="0" err="1" smtClean="0"/>
                        <a:t>Uro</a:t>
                      </a:r>
                      <a:r>
                        <a:rPr lang="fr-FR" sz="1100" dirty="0" smtClean="0"/>
                        <a:t>/</a:t>
                      </a:r>
                      <a:r>
                        <a:rPr lang="fr-FR" sz="1100" dirty="0" err="1" smtClean="0"/>
                        <a:t>Gyneco</a:t>
                      </a:r>
                      <a:r>
                        <a:rPr lang="fr-FR" sz="1100" dirty="0" smtClean="0"/>
                        <a:t>/</a:t>
                      </a:r>
                      <a:r>
                        <a:rPr lang="fr-FR" sz="1100" dirty="0" err="1" smtClean="0"/>
                        <a:t>Vascu</a:t>
                      </a:r>
                      <a:r>
                        <a:rPr lang="fr-FR" sz="1100" dirty="0" smtClean="0"/>
                        <a:t>/Endoscopie/Gastro/Digestif/Radio</a:t>
                      </a:r>
                      <a:r>
                        <a:rPr lang="fr-FR" sz="1100" baseline="0" dirty="0" smtClean="0"/>
                        <a:t> inter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Bloc E</a:t>
                      </a:r>
                    </a:p>
                    <a:p>
                      <a:pPr algn="ctr"/>
                      <a:r>
                        <a:rPr lang="fr-FR" sz="1100" dirty="0" smtClean="0"/>
                        <a:t>Maternité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94442"/>
                  </a:ext>
                </a:extLst>
              </a:tr>
              <a:tr h="283683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Programme</a:t>
                      </a:r>
                      <a:r>
                        <a:rPr lang="fr-FR" sz="1000" b="1" baseline="0" dirty="0" smtClean="0"/>
                        <a:t> Froid</a:t>
                      </a:r>
                      <a:endParaRPr lang="fr-FR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Urgences</a:t>
                      </a:r>
                      <a:r>
                        <a:rPr lang="fr-FR" sz="1000" b="1" baseline="0" dirty="0" smtClean="0"/>
                        <a:t> Main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Programme</a:t>
                      </a:r>
                      <a:r>
                        <a:rPr lang="fr-FR" sz="1000" b="1" baseline="0" dirty="0" smtClean="0"/>
                        <a:t> </a:t>
                      </a:r>
                      <a:r>
                        <a:rPr lang="fr-FR" sz="1000" b="1" baseline="0" dirty="0" smtClean="0"/>
                        <a:t>Froid</a:t>
                      </a:r>
                      <a:endParaRPr lang="fr-FR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12441"/>
                  </a:ext>
                </a:extLst>
              </a:tr>
              <a:tr h="318585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Mardi</a:t>
                      </a:r>
                      <a:r>
                        <a:rPr lang="fr-FR" sz="1050" baseline="0" dirty="0" smtClean="0"/>
                        <a:t> </a:t>
                      </a:r>
                      <a:r>
                        <a:rPr lang="fr-FR" sz="1050" baseline="0" dirty="0" smtClean="0"/>
                        <a:t>3</a:t>
                      </a:r>
                      <a:endParaRPr lang="fr-FR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Déprogrammation </a:t>
                      </a:r>
                      <a:r>
                        <a:rPr lang="fr-FR" sz="1050" dirty="0" smtClean="0"/>
                        <a:t>Après</a:t>
                      </a:r>
                      <a:r>
                        <a:rPr lang="fr-FR" sz="1050" baseline="0" dirty="0" smtClean="0"/>
                        <a:t>-midi</a:t>
                      </a:r>
                      <a:endParaRPr lang="fr-FR" sz="1050" baseline="0" dirty="0" smtClean="0"/>
                    </a:p>
                    <a:p>
                      <a:pPr algn="ctr"/>
                      <a:r>
                        <a:rPr lang="fr-FR" sz="1050" baseline="0" dirty="0" smtClean="0"/>
                        <a:t>=&gt;Suspicion fumée</a:t>
                      </a:r>
                      <a:endParaRPr lang="fr-F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OK</a:t>
                      </a:r>
                    </a:p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100%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19313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Mercredi 4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OK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33944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Jeudi 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OK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100%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50% </a:t>
                      </a:r>
                      <a:r>
                        <a:rPr lang="fr-FR" sz="1050" dirty="0" smtClean="0"/>
                        <a:t>+ </a:t>
                      </a:r>
                      <a:r>
                        <a:rPr lang="fr-FR" sz="1050" dirty="0" smtClean="0"/>
                        <a:t>urgences (patient douloureux, </a:t>
                      </a:r>
                      <a:r>
                        <a:rPr lang="fr-FR" sz="1050" dirty="0" err="1" smtClean="0"/>
                        <a:t>cancéro</a:t>
                      </a:r>
                      <a:r>
                        <a:rPr lang="fr-FR" sz="1050" dirty="0" smtClean="0"/>
                        <a:t>, reprises</a:t>
                      </a:r>
                      <a:r>
                        <a:rPr lang="fr-FR" sz="1050" dirty="0" smtClean="0"/>
                        <a:t>..)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100%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86758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Vendredi</a:t>
                      </a:r>
                      <a:r>
                        <a:rPr lang="fr-FR" sz="1050" baseline="0" dirty="0" smtClean="0"/>
                        <a:t> 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Déprogrammation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100%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50% + urgences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100%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380778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Samedi 7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Fermé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Fermé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6899"/>
                  </a:ext>
                </a:extLst>
              </a:tr>
              <a:tr h="29309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Dimanche 8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Fermé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Fermé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1571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Lundi 9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50%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100%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50% + urgences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100%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633544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Mardi 8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50% + urgences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34996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Mercredi 9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50% + urgences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4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11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/>
              <a:t>Reprise d’activité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11318" y="-283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Reprise d’activité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67544" y="1146001"/>
            <a:ext cx="8496944" cy="5318228"/>
          </a:xfrm>
        </p:spPr>
        <p:txBody>
          <a:bodyPr>
            <a:normAutofit/>
          </a:bodyPr>
          <a:lstStyle/>
          <a:p>
            <a:r>
              <a:rPr lang="fr-FR" sz="1600" dirty="0" smtClean="0"/>
              <a:t>Travaux sur cabine de lavage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600" dirty="0" smtClean="0"/>
              <a:t>Travail sur les réseaux d’air, nettoyage des gaines</a:t>
            </a:r>
          </a:p>
          <a:p>
            <a:endParaRPr lang="fr-FR" sz="800" dirty="0"/>
          </a:p>
          <a:p>
            <a:r>
              <a:rPr lang="fr-FR" sz="1600" dirty="0" smtClean="0"/>
              <a:t>Changement de l’ensemble des filtres=&gt;Problème d’approvisionnement en urgence sur références non stockées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600" dirty="0" smtClean="0"/>
              <a:t>Evacuation de l’ensemble des consommables impactés par les fumées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600" dirty="0" err="1" smtClean="0"/>
              <a:t>Bionettoyage</a:t>
            </a:r>
            <a:r>
              <a:rPr lang="fr-FR" sz="1600" dirty="0" smtClean="0"/>
              <a:t> OXYFLOOR de l’ensemble sols /surfaces/ murs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600" dirty="0" smtClean="0"/>
              <a:t>Désinfection de la totalité des équipements tablettes/rangements/matériels de </a:t>
            </a:r>
            <a:r>
              <a:rPr lang="fr-FR" sz="1600" dirty="0" smtClean="0"/>
              <a:t>stockage</a:t>
            </a:r>
          </a:p>
          <a:p>
            <a:endParaRPr lang="fr-FR" sz="800" dirty="0"/>
          </a:p>
          <a:p>
            <a:r>
              <a:rPr lang="fr-FR" sz="1600" dirty="0" smtClean="0"/>
              <a:t>Réinstallation de l’ensemble du matériel</a:t>
            </a:r>
            <a:endParaRPr lang="fr-FR" sz="1600" dirty="0" smtClean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		</a:t>
            </a:r>
          </a:p>
          <a:p>
            <a:pPr marL="0" indent="0">
              <a:buNone/>
            </a:pPr>
            <a:endParaRPr lang="fr-FR" sz="1200" dirty="0" smtClean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0509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11318" y="-283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Reprise d’activité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58809" y="1203598"/>
            <a:ext cx="8427991" cy="5318228"/>
          </a:xfrm>
        </p:spPr>
        <p:txBody>
          <a:bodyPr>
            <a:normAutofit/>
          </a:bodyPr>
          <a:lstStyle/>
          <a:p>
            <a:r>
              <a:rPr lang="fr-FR" sz="1600" dirty="0"/>
              <a:t>Requalification=&gt; Prélèvements le samedi matin 7 septembre </a:t>
            </a:r>
            <a:r>
              <a:rPr lang="fr-FR" sz="1600" dirty="0" err="1"/>
              <a:t>Aérobio</a:t>
            </a:r>
            <a:r>
              <a:rPr lang="fr-FR" sz="1600" dirty="0"/>
              <a:t> + surfaces</a:t>
            </a:r>
          </a:p>
          <a:p>
            <a:pPr marL="0" indent="0">
              <a:buNone/>
            </a:pPr>
            <a:r>
              <a:rPr lang="fr-FR" sz="1600" dirty="0"/>
              <a:t>	Et faut le temps que ça pousse…. Ou pas… </a:t>
            </a:r>
            <a:r>
              <a:rPr lang="fr-FR" sz="1600" dirty="0" err="1"/>
              <a:t>Bacério</a:t>
            </a:r>
            <a:r>
              <a:rPr lang="fr-FR" sz="1600" dirty="0"/>
              <a:t> ET </a:t>
            </a:r>
            <a:r>
              <a:rPr lang="fr-FR" sz="1600" dirty="0" err="1"/>
              <a:t>fongie</a:t>
            </a:r>
            <a:endParaRPr lang="fr-FR" sz="1600" dirty="0"/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400" dirty="0"/>
              <a:t>		</a:t>
            </a:r>
            <a:r>
              <a:rPr lang="fr-FR" sz="1400" dirty="0" smtClean="0"/>
              <a:t>				 </a:t>
            </a:r>
            <a:r>
              <a:rPr lang="fr-FR" sz="1400" dirty="0" smtClean="0">
                <a:solidFill>
                  <a:srgbClr val="009900"/>
                </a:solidFill>
              </a:rPr>
              <a:t>TEMPS INCOMPRESSIBLE</a:t>
            </a:r>
            <a:endParaRPr lang="fr-FR" sz="1600" dirty="0" smtClean="0">
              <a:solidFill>
                <a:srgbClr val="009900"/>
              </a:solidFill>
            </a:endParaRPr>
          </a:p>
          <a:p>
            <a:r>
              <a:rPr lang="fr-FR" sz="1600" dirty="0" smtClean="0"/>
              <a:t>Circuit de prise de décision méconnu sur activité de stérilisation</a:t>
            </a:r>
          </a:p>
          <a:p>
            <a:endParaRPr lang="fr-FR" sz="1600" dirty="0" smtClean="0"/>
          </a:p>
          <a:p>
            <a:r>
              <a:rPr lang="fr-FR" sz="1600" dirty="0" smtClean="0"/>
              <a:t>Gestion </a:t>
            </a:r>
            <a:r>
              <a:rPr lang="fr-FR" sz="1600" dirty="0" smtClean="0"/>
              <a:t>des plannings </a:t>
            </a:r>
            <a:r>
              <a:rPr lang="fr-FR" sz="1600" dirty="0" smtClean="0"/>
              <a:t>RH en stérilisation=&gt;</a:t>
            </a:r>
            <a:r>
              <a:rPr lang="fr-FR" sz="1600" dirty="0" smtClean="0"/>
              <a:t>Réintégration des équipes </a:t>
            </a:r>
            <a:r>
              <a:rPr lang="fr-FR" sz="1600" dirty="0" smtClean="0"/>
              <a:t>déportées/modifications horaires avec </a:t>
            </a:r>
            <a:r>
              <a:rPr lang="fr-FR" sz="1600" dirty="0" smtClean="0"/>
              <a:t>contraintes repos</a:t>
            </a:r>
          </a:p>
          <a:p>
            <a:endParaRPr lang="fr-FR" sz="1600" dirty="0" smtClean="0"/>
          </a:p>
          <a:p>
            <a:r>
              <a:rPr lang="fr-FR" sz="1600" dirty="0" smtClean="0"/>
              <a:t>Difficultés sur les plannings de bloc pour les reprogrammation des patients annulés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 smtClean="0"/>
              <a:t>Modification de l’ensemble des dates de péremptions</a:t>
            </a:r>
          </a:p>
          <a:p>
            <a:pPr marL="457200" lvl="1" indent="0">
              <a:buNone/>
            </a:pPr>
            <a:r>
              <a:rPr lang="fr-FR" sz="1600" dirty="0" smtClean="0"/>
              <a:t>=&gt;Pic d’activité ultérieur à </a:t>
            </a:r>
            <a:r>
              <a:rPr lang="fr-FR" sz="1600" dirty="0" smtClean="0"/>
              <a:t>anticiper</a:t>
            </a:r>
          </a:p>
          <a:p>
            <a:pPr marL="457200" lvl="1" indent="0">
              <a:buNone/>
            </a:pPr>
            <a:endParaRPr lang="fr-FR" sz="1600" dirty="0"/>
          </a:p>
          <a:p>
            <a:pPr marL="457200" lvl="1" indent="0">
              <a:buNone/>
            </a:pPr>
            <a:endParaRPr lang="fr-FR" sz="1600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032" y="1912595"/>
            <a:ext cx="772578" cy="2840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717" y="915566"/>
            <a:ext cx="888771" cy="13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2983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fr-FR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29830" y="1172776"/>
            <a:ext cx="8427991" cy="5318228"/>
          </a:xfrm>
        </p:spPr>
        <p:txBody>
          <a:bodyPr>
            <a:normAutofit/>
          </a:bodyPr>
          <a:lstStyle/>
          <a:p>
            <a:r>
              <a:rPr lang="fr-FR" sz="1600" dirty="0" smtClean="0"/>
              <a:t>Epreuve très constructive et formatrice</a:t>
            </a:r>
          </a:p>
          <a:p>
            <a:endParaRPr lang="fr-FR" sz="1600" dirty="0"/>
          </a:p>
          <a:p>
            <a:r>
              <a:rPr lang="fr-FR" sz="1600" dirty="0" smtClean="0"/>
              <a:t>Amélioration de nos modes dégradés en stérilisation</a:t>
            </a:r>
          </a:p>
          <a:p>
            <a:endParaRPr lang="fr-FR" sz="1600" dirty="0"/>
          </a:p>
          <a:p>
            <a:r>
              <a:rPr lang="fr-FR" sz="1600" dirty="0" smtClean="0"/>
              <a:t>Travail d’équipe remarquable</a:t>
            </a:r>
            <a:endParaRPr lang="fr-FR" sz="1600" dirty="0"/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400" dirty="0"/>
              <a:t>		</a:t>
            </a:r>
            <a:r>
              <a:rPr lang="fr-FR" sz="1400" dirty="0" smtClean="0"/>
              <a:t>				</a:t>
            </a:r>
            <a:endParaRPr lang="fr-FR" sz="1600" dirty="0" smtClean="0">
              <a:solidFill>
                <a:srgbClr val="009900"/>
              </a:solidFill>
            </a:endParaRPr>
          </a:p>
          <a:p>
            <a:r>
              <a:rPr lang="fr-FR" sz="1600" dirty="0" smtClean="0"/>
              <a:t>Belle solidarité Pharmaceutique Régionale</a:t>
            </a:r>
          </a:p>
          <a:p>
            <a:endParaRPr lang="fr-FR" sz="1600" dirty="0" smtClean="0"/>
          </a:p>
          <a:p>
            <a:r>
              <a:rPr lang="fr-FR" sz="1600" dirty="0" smtClean="0"/>
              <a:t>Reconnaissance de la Communauté Médicale</a:t>
            </a:r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rgbClr val="307072"/>
                </a:solidFill>
              </a:rPr>
              <a:t>Prise de conscience de l’importance du service de stérilisation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307072"/>
                </a:solidFill>
              </a:rPr>
              <a:t>	</a:t>
            </a:r>
            <a:r>
              <a:rPr lang="fr-FR" sz="1600" b="1" dirty="0" smtClean="0">
                <a:solidFill>
                  <a:srgbClr val="307072"/>
                </a:solidFill>
              </a:rPr>
              <a:t>*Talon d’Achille des Blocs Opératoires</a:t>
            </a:r>
            <a:endParaRPr lang="fr-FR" sz="1600" b="1" dirty="0">
              <a:solidFill>
                <a:srgbClr val="307072"/>
              </a:solidFill>
            </a:endParaRPr>
          </a:p>
          <a:p>
            <a:pPr marL="457200" lvl="1" indent="0">
              <a:buNone/>
            </a:pPr>
            <a:endParaRPr lang="fr-FR" sz="1600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898" y="683970"/>
            <a:ext cx="2276521" cy="20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8420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47842" y="2139702"/>
            <a:ext cx="4124158" cy="651719"/>
          </a:xfrm>
        </p:spPr>
        <p:txBody>
          <a:bodyPr>
            <a:normAutofit fontScale="90000"/>
          </a:bodyPr>
          <a:lstStyle/>
          <a:p>
            <a:r>
              <a:rPr lang="fr-FR" dirty="0"/>
              <a:t>Merci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438" y="439785"/>
            <a:ext cx="3561660" cy="43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005" y="252781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9" name="ZoneTexte 8"/>
          <p:cNvSpPr txBox="1"/>
          <p:nvPr/>
        </p:nvSpPr>
        <p:spPr>
          <a:xfrm>
            <a:off x="248767" y="1697743"/>
            <a:ext cx="5126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Etablissement </a:t>
            </a:r>
            <a:r>
              <a:rPr lang="fr-FR" b="1" dirty="0" smtClean="0"/>
              <a:t>privé</a:t>
            </a:r>
            <a:r>
              <a:rPr lang="fr-FR" dirty="0"/>
              <a:t> </a:t>
            </a:r>
            <a:r>
              <a:rPr lang="fr-FR" b="1" dirty="0" smtClean="0"/>
              <a:t>MCO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95 000 patients/an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DMS 3 jours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Activités chirurgicales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78 800 séjours </a:t>
            </a:r>
            <a:r>
              <a:rPr lang="fr-FR" dirty="0"/>
              <a:t>(</a:t>
            </a:r>
            <a:r>
              <a:rPr lang="fr-FR" dirty="0" smtClean="0"/>
              <a:t>83% </a:t>
            </a:r>
            <a:r>
              <a:rPr lang="fr-FR" dirty="0" smtClean="0"/>
              <a:t>activité)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3 Plateaux techniques</a:t>
            </a:r>
            <a:r>
              <a:rPr lang="fr-FR" dirty="0" smtClean="0"/>
              <a:t>=&gt; 40 </a:t>
            </a:r>
            <a:r>
              <a:rPr lang="fr-FR" dirty="0" smtClean="0"/>
              <a:t>salles de bloc opératoire</a:t>
            </a:r>
          </a:p>
          <a:p>
            <a:endParaRPr lang="fr-FR" dirty="0"/>
          </a:p>
          <a:p>
            <a:r>
              <a:rPr lang="fr-FR" b="1" dirty="0" smtClean="0"/>
              <a:t>Maternité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3 200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smtClean="0"/>
              <a:t>naissances/an</a:t>
            </a:r>
            <a:endParaRPr lang="fr-FR" dirty="0"/>
          </a:p>
          <a:p>
            <a:endParaRPr lang="fr-FR" dirty="0"/>
          </a:p>
        </p:txBody>
      </p:sp>
      <p:sp>
        <p:nvSpPr>
          <p:cNvPr id="20" name="ZoneTexte 6"/>
          <p:cNvSpPr txBox="1"/>
          <p:nvPr/>
        </p:nvSpPr>
        <p:spPr>
          <a:xfrm>
            <a:off x="3336656" y="1285585"/>
            <a:ext cx="26648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/>
              <a:t>Polyclinique de l’Atlantique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/>
              <a:t>Clinique Jeanne d’Arc (Institut de la main)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/>
              <a:t>Clinique St Augustin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/>
              <a:t>Clinique </a:t>
            </a:r>
            <a:r>
              <a:rPr lang="fr-FR" sz="1400" dirty="0" err="1"/>
              <a:t>Sourdille</a:t>
            </a:r>
            <a:endParaRPr lang="fr-FR" sz="1400" dirty="0"/>
          </a:p>
        </p:txBody>
      </p:sp>
      <p:sp>
        <p:nvSpPr>
          <p:cNvPr id="21" name="Flèche droite 20"/>
          <p:cNvSpPr/>
          <p:nvPr/>
        </p:nvSpPr>
        <p:spPr>
          <a:xfrm>
            <a:off x="6001527" y="1697743"/>
            <a:ext cx="930229" cy="345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1131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</a:rPr>
              <a:t>Santé Atlantique</a:t>
            </a: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74" y="1046265"/>
            <a:ext cx="1648188" cy="164818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816" y="2791276"/>
            <a:ext cx="1999483" cy="4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11318" y="-283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La stérilisation à Santé Atlantique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4441" y="1058422"/>
            <a:ext cx="583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7h-4h du matin du lundi au samedi +astreinte le dimanche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5894" y="1733860"/>
            <a:ext cx="694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Activité Santé Atlantique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5" y="1713750"/>
            <a:ext cx="359579" cy="359579"/>
          </a:xfrm>
          <a:prstGeom prst="rect">
            <a:avLst/>
          </a:prstGeom>
        </p:spPr>
      </p:pic>
      <p:sp>
        <p:nvSpPr>
          <p:cNvPr id="17" name="Espace réservé du contenu 4"/>
          <p:cNvSpPr>
            <a:spLocks noGrp="1"/>
          </p:cNvSpPr>
          <p:nvPr/>
        </p:nvSpPr>
        <p:spPr>
          <a:xfrm>
            <a:off x="755576" y="2074245"/>
            <a:ext cx="5438692" cy="19183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Amplitude 7h-2h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450 </a:t>
            </a:r>
            <a:r>
              <a:rPr lang="fr-FR" sz="1200" dirty="0" smtClean="0"/>
              <a:t>EB/jour</a:t>
            </a: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100 000 </a:t>
            </a:r>
            <a:r>
              <a:rPr lang="fr-FR" sz="1200" dirty="0" smtClean="0"/>
              <a:t>EB/an</a:t>
            </a: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48 agents de stérilisation SA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2 référentes techniques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Encadrement MVO-5personnes</a:t>
            </a: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29" y="1705965"/>
            <a:ext cx="406583" cy="40658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497782" y="1758540"/>
            <a:ext cx="267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Activité Clinique </a:t>
            </a:r>
            <a:r>
              <a:rPr lang="fr-FR" sz="1600" dirty="0" err="1" smtClean="0">
                <a:solidFill>
                  <a:srgbClr val="C00000"/>
                </a:solidFill>
              </a:rPr>
              <a:t>Brétéché</a:t>
            </a:r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4"/>
          <p:cNvSpPr>
            <a:spLocks noGrp="1"/>
          </p:cNvSpPr>
          <p:nvPr/>
        </p:nvSpPr>
        <p:spPr>
          <a:xfrm>
            <a:off x="5226820" y="2190259"/>
            <a:ext cx="5438692" cy="19183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Amplitude 20h-4h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50EB/jour</a:t>
            </a:r>
            <a:endParaRPr lang="fr-FR" sz="12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14 000 </a:t>
            </a:r>
            <a:r>
              <a:rPr lang="fr-FR" sz="1200" dirty="0" smtClean="0"/>
              <a:t>EB/an</a:t>
            </a: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5 agents de stérilisation MVO</a:t>
            </a: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Encadrement MVO-1 personne</a:t>
            </a:r>
            <a:endParaRPr lang="fr-FR" sz="1200" dirty="0"/>
          </a:p>
          <a:p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23528" y="4059180"/>
            <a:ext cx="457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Matériel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Espace réservé du contenu 4"/>
          <p:cNvSpPr>
            <a:spLocks noGrp="1"/>
          </p:cNvSpPr>
          <p:nvPr/>
        </p:nvSpPr>
        <p:spPr>
          <a:xfrm>
            <a:off x="1322442" y="3744629"/>
            <a:ext cx="5438692" cy="114997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1 cabine de lavage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4 laveurs tunnel </a:t>
            </a:r>
            <a:r>
              <a:rPr lang="fr-FR" sz="1200" dirty="0" err="1" smtClean="0"/>
              <a:t>steelco</a:t>
            </a: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7 stérilisateurs vapeurs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1 stérilisateur basse température</a:t>
            </a: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1200" dirty="0" smtClean="0"/>
              <a:t>11 postes de recomposition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fr-FR" sz="160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778989" y="4026166"/>
            <a:ext cx="457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Logiciel OPTIM Vs 4,5</a:t>
            </a:r>
          </a:p>
        </p:txBody>
      </p:sp>
    </p:spTree>
    <p:extLst>
      <p:ext uri="{BB962C8B-B14F-4D97-AF65-F5344CB8AC3E}">
        <p14:creationId xmlns:p14="http://schemas.microsoft.com/office/powerpoint/2010/main" val="143956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369" y="295734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79512" y="-21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Et le mardi 3 septembre 2024, à 10h15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79512" y="1310109"/>
            <a:ext cx="10515600" cy="4638786"/>
          </a:xfrm>
        </p:spPr>
        <p:txBody>
          <a:bodyPr>
            <a:normAutofit/>
          </a:bodyPr>
          <a:lstStyle/>
          <a:p>
            <a:r>
              <a:rPr lang="fr-FR" sz="1600" dirty="0" smtClean="0"/>
              <a:t>Entretien/maintenance de la cabine de lavage par </a:t>
            </a:r>
            <a:r>
              <a:rPr lang="fr-FR" sz="1600" dirty="0" smtClean="0"/>
              <a:t>prestataire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600" dirty="0" smtClean="0"/>
              <a:t>Départ de feu lié à une </a:t>
            </a:r>
            <a:r>
              <a:rPr lang="fr-FR" sz="1600" dirty="0" smtClean="0"/>
              <a:t>résistance</a:t>
            </a:r>
          </a:p>
          <a:p>
            <a:endParaRPr lang="fr-FR" sz="800" dirty="0" smtClean="0"/>
          </a:p>
          <a:p>
            <a:r>
              <a:rPr lang="fr-FR" sz="1600" dirty="0" smtClean="0"/>
              <a:t>Alarme- Procédure secours </a:t>
            </a:r>
            <a:r>
              <a:rPr lang="fr-FR" sz="1600" dirty="0" smtClean="0"/>
              <a:t>incendie</a:t>
            </a:r>
          </a:p>
          <a:p>
            <a:endParaRPr lang="fr-FR" sz="800" dirty="0" smtClean="0"/>
          </a:p>
          <a:p>
            <a:r>
              <a:rPr lang="fr-FR" sz="1600" dirty="0" smtClean="0"/>
              <a:t>Intervention du PC </a:t>
            </a:r>
            <a:r>
              <a:rPr lang="fr-FR" sz="1600" dirty="0" smtClean="0"/>
              <a:t>sécurité</a:t>
            </a:r>
          </a:p>
          <a:p>
            <a:endParaRPr lang="fr-FR" sz="800" dirty="0" smtClean="0"/>
          </a:p>
          <a:p>
            <a:r>
              <a:rPr lang="fr-FR" sz="1600" dirty="0" smtClean="0"/>
              <a:t>Intervention des </a:t>
            </a:r>
            <a:r>
              <a:rPr lang="fr-FR" sz="1600" dirty="0" smtClean="0"/>
              <a:t>pompiers</a:t>
            </a:r>
          </a:p>
          <a:p>
            <a:endParaRPr lang="fr-FR" sz="800" dirty="0" smtClean="0"/>
          </a:p>
          <a:p>
            <a:r>
              <a:rPr lang="fr-FR" sz="1600" dirty="0" smtClean="0"/>
              <a:t>Cellule de </a:t>
            </a:r>
            <a:r>
              <a:rPr lang="fr-FR" sz="1600" dirty="0" smtClean="0"/>
              <a:t>crise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600" dirty="0" smtClean="0"/>
              <a:t>Lien avec ARS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l="7148"/>
          <a:stretch/>
        </p:blipFill>
        <p:spPr>
          <a:xfrm>
            <a:off x="4148088" y="1981447"/>
            <a:ext cx="4816400" cy="290750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432063"/>
            <a:ext cx="1247800" cy="5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8568" y="289807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9562" y="-3081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323528" y="663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Continuité d’activité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30607" y="458036"/>
            <a:ext cx="3159173" cy="461665"/>
          </a:xfrm>
          <a:prstGeom prst="rect">
            <a:avLst/>
          </a:prstGeom>
          <a:solidFill>
            <a:srgbClr val="D6D1B8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JOUR J =&gt; Plan d’action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9370" y="1421820"/>
            <a:ext cx="1104436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Sollicitation des stérilisations voisines pour production stérile de nos boites en activité nocturne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Déploiement de notre personnel sur différents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Disponibilités des armoires pour assurer les flux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Sollicitation de prestataires pour assurer les transports d’armoires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Recherche de référence d’usage unique pour la chirurgie de la </a:t>
            </a:r>
            <a:r>
              <a:rPr lang="fr-FR" sz="1100" dirty="0" smtClean="0"/>
              <a:t>main + maternité</a:t>
            </a:r>
            <a:endParaRPr lang="fr-FR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2792101" y="1037983"/>
            <a:ext cx="2789227" cy="2769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Pharmaciens + MVO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13375" y="3085734"/>
            <a:ext cx="4856260" cy="27699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Direction plateaux techniques </a:t>
            </a:r>
            <a:r>
              <a:rPr lang="fr-FR" sz="1200" b="1" dirty="0" smtClean="0"/>
              <a:t>Santé </a:t>
            </a:r>
            <a:r>
              <a:rPr lang="fr-FR" sz="1200" b="1" dirty="0" smtClean="0"/>
              <a:t>Atlantique + Clinique </a:t>
            </a:r>
            <a:r>
              <a:rPr lang="fr-FR" sz="1200" b="1" dirty="0" err="1" smtClean="0"/>
              <a:t>Brétéché</a:t>
            </a:r>
            <a:endParaRPr lang="fr-FR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309370" y="3453430"/>
            <a:ext cx="1152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200" dirty="0"/>
              <a:t>Adaptation du capacitaire des blocs opératoire à évaluer au regard de la prise en charge des boites au jour le </a:t>
            </a:r>
            <a:r>
              <a:rPr lang="fr-FR" sz="1200" dirty="0" smtClean="0"/>
              <a:t>jour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200" dirty="0" smtClean="0"/>
              <a:t>Priorisation des interventions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050696" y="4038205"/>
            <a:ext cx="2780855" cy="2769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Direction Générale</a:t>
            </a:r>
            <a:endParaRPr lang="fr-FR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309370" y="4347453"/>
            <a:ext cx="1152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200" dirty="0" smtClean="0"/>
              <a:t>Lien avec ARS pour capacitaire à gérer Urgences 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200" dirty="0" smtClean="0"/>
              <a:t>Communication avec la communauté médicale/chirurgicale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554" y="3159497"/>
            <a:ext cx="519226" cy="51786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687" y="4208414"/>
            <a:ext cx="1123325" cy="27807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5946" y="1287156"/>
            <a:ext cx="597842" cy="68592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984" y="2253853"/>
            <a:ext cx="601796" cy="3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79512" y="-26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Continuité d’activité - Déploiement régional</a:t>
            </a: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481525"/>
              </p:ext>
            </p:extLst>
          </p:nvPr>
        </p:nvGraphicFramePr>
        <p:xfrm>
          <a:off x="330522" y="947983"/>
          <a:ext cx="7536436" cy="3714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440">
                  <a:extLst>
                    <a:ext uri="{9D8B030D-6E8A-4147-A177-3AD203B41FA5}">
                      <a16:colId xmlns:a16="http://schemas.microsoft.com/office/drawing/2014/main" val="1329864934"/>
                    </a:ext>
                  </a:extLst>
                </a:gridCol>
                <a:gridCol w="605176">
                  <a:extLst>
                    <a:ext uri="{9D8B030D-6E8A-4147-A177-3AD203B41FA5}">
                      <a16:colId xmlns:a16="http://schemas.microsoft.com/office/drawing/2014/main" val="849777500"/>
                    </a:ext>
                  </a:extLst>
                </a:gridCol>
                <a:gridCol w="622578">
                  <a:extLst>
                    <a:ext uri="{9D8B030D-6E8A-4147-A177-3AD203B41FA5}">
                      <a16:colId xmlns:a16="http://schemas.microsoft.com/office/drawing/2014/main" val="1097976003"/>
                    </a:ext>
                  </a:extLst>
                </a:gridCol>
                <a:gridCol w="616760">
                  <a:extLst>
                    <a:ext uri="{9D8B030D-6E8A-4147-A177-3AD203B41FA5}">
                      <a16:colId xmlns:a16="http://schemas.microsoft.com/office/drawing/2014/main" val="2247637386"/>
                    </a:ext>
                  </a:extLst>
                </a:gridCol>
                <a:gridCol w="651671">
                  <a:extLst>
                    <a:ext uri="{9D8B030D-6E8A-4147-A177-3AD203B41FA5}">
                      <a16:colId xmlns:a16="http://schemas.microsoft.com/office/drawing/2014/main" val="2824040682"/>
                    </a:ext>
                  </a:extLst>
                </a:gridCol>
                <a:gridCol w="605122">
                  <a:extLst>
                    <a:ext uri="{9D8B030D-6E8A-4147-A177-3AD203B41FA5}">
                      <a16:colId xmlns:a16="http://schemas.microsoft.com/office/drawing/2014/main" val="156023952"/>
                    </a:ext>
                  </a:extLst>
                </a:gridCol>
                <a:gridCol w="667629">
                  <a:extLst>
                    <a:ext uri="{9D8B030D-6E8A-4147-A177-3AD203B41FA5}">
                      <a16:colId xmlns:a16="http://schemas.microsoft.com/office/drawing/2014/main" val="2557848315"/>
                    </a:ext>
                  </a:extLst>
                </a:gridCol>
                <a:gridCol w="589165">
                  <a:extLst>
                    <a:ext uri="{9D8B030D-6E8A-4147-A177-3AD203B41FA5}">
                      <a16:colId xmlns:a16="http://schemas.microsoft.com/office/drawing/2014/main" val="23533064"/>
                    </a:ext>
                  </a:extLst>
                </a:gridCol>
                <a:gridCol w="651671">
                  <a:extLst>
                    <a:ext uri="{9D8B030D-6E8A-4147-A177-3AD203B41FA5}">
                      <a16:colId xmlns:a16="http://schemas.microsoft.com/office/drawing/2014/main" val="2405098466"/>
                    </a:ext>
                  </a:extLst>
                </a:gridCol>
                <a:gridCol w="617583">
                  <a:extLst>
                    <a:ext uri="{9D8B030D-6E8A-4147-A177-3AD203B41FA5}">
                      <a16:colId xmlns:a16="http://schemas.microsoft.com/office/drawing/2014/main" val="3353970176"/>
                    </a:ext>
                  </a:extLst>
                </a:gridCol>
                <a:gridCol w="522235">
                  <a:extLst>
                    <a:ext uri="{9D8B030D-6E8A-4147-A177-3AD203B41FA5}">
                      <a16:colId xmlns:a16="http://schemas.microsoft.com/office/drawing/2014/main" val="2828785479"/>
                    </a:ext>
                  </a:extLst>
                </a:gridCol>
                <a:gridCol w="28406">
                  <a:extLst>
                    <a:ext uri="{9D8B030D-6E8A-4147-A177-3AD203B41FA5}">
                      <a16:colId xmlns:a16="http://schemas.microsoft.com/office/drawing/2014/main" val="2344875494"/>
                    </a:ext>
                  </a:extLst>
                </a:gridCol>
              </a:tblGrid>
              <a:tr h="31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Nombre</a:t>
                      </a:r>
                      <a:r>
                        <a:rPr lang="fr-F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d’agents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772413"/>
                  </a:ext>
                </a:extLst>
              </a:tr>
              <a:tr h="31852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ETABLISSEMENTS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03/09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04/09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05/09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06/09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07/09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08/09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09/09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10/09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11/09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12/09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3394085"/>
                  </a:ext>
                </a:extLst>
              </a:tr>
              <a:tr h="207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Mardi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Mercredi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Jeudi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Vendredi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Samedi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Dimanche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Lundi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Mardi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Mercredi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Jeudi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8813057"/>
                  </a:ext>
                </a:extLst>
              </a:tr>
              <a:tr h="31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Clinique</a:t>
                      </a:r>
                      <a:r>
                        <a:rPr lang="fr-FR" sz="1100" baseline="0" dirty="0" smtClean="0">
                          <a:effectLst/>
                        </a:rPr>
                        <a:t> Jules </a:t>
                      </a:r>
                      <a:r>
                        <a:rPr lang="fr-FR" sz="1100" dirty="0" smtClean="0">
                          <a:effectLst/>
                        </a:rPr>
                        <a:t>Verne </a:t>
                      </a:r>
                      <a:r>
                        <a:rPr lang="fr-FR" sz="1100" dirty="0">
                          <a:effectLst/>
                        </a:rPr>
                        <a:t>matin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674063"/>
                  </a:ext>
                </a:extLst>
              </a:tr>
              <a:tr h="31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Clinique</a:t>
                      </a:r>
                      <a:r>
                        <a:rPr lang="fr-FR" sz="1100" baseline="0" dirty="0" smtClean="0">
                          <a:effectLst/>
                        </a:rPr>
                        <a:t> J</a:t>
                      </a:r>
                      <a:r>
                        <a:rPr lang="fr-FR" sz="1100" dirty="0" smtClean="0">
                          <a:effectLst/>
                        </a:rPr>
                        <a:t>ules Verne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nuit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42135"/>
                  </a:ext>
                </a:extLst>
              </a:tr>
              <a:tr h="159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CHU </a:t>
                      </a:r>
                      <a:r>
                        <a:rPr lang="fr-FR" sz="1100" dirty="0" smtClean="0">
                          <a:effectLst/>
                        </a:rPr>
                        <a:t>Nantes nuit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4419402"/>
                  </a:ext>
                </a:extLst>
              </a:tr>
              <a:tr h="159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Clinique Confluent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598274"/>
                  </a:ext>
                </a:extLst>
              </a:tr>
              <a:tr h="159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Clinique de l’Anjou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6364567"/>
                  </a:ext>
                </a:extLst>
              </a:tr>
              <a:tr h="31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Pôle</a:t>
                      </a:r>
                      <a:r>
                        <a:rPr lang="fr-FR" sz="1100" baseline="0" dirty="0" smtClean="0">
                          <a:effectLst/>
                        </a:rPr>
                        <a:t> Santé Sud </a:t>
                      </a:r>
                      <a:endParaRPr lang="fr-FR" sz="11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</a:rPr>
                        <a:t>L</a:t>
                      </a:r>
                      <a:r>
                        <a:rPr lang="fr-FR" sz="1100" dirty="0" smtClean="0">
                          <a:effectLst/>
                        </a:rPr>
                        <a:t>e </a:t>
                      </a:r>
                      <a:r>
                        <a:rPr lang="fr-FR" sz="1100" dirty="0">
                          <a:effectLst/>
                        </a:rPr>
                        <a:t>Mans soir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2690621"/>
                  </a:ext>
                </a:extLst>
              </a:tr>
              <a:tr h="31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Pôle Santé Sud </a:t>
                      </a:r>
                      <a:endParaRPr lang="fr-FR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Le </a:t>
                      </a:r>
                      <a:r>
                        <a:rPr lang="fr-FR" sz="1100" dirty="0">
                          <a:effectLst/>
                        </a:rPr>
                        <a:t>Mans matin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389588"/>
                  </a:ext>
                </a:extLst>
              </a:tr>
              <a:tr h="16383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Santé Atlantique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 </a:t>
                      </a:r>
                      <a:endParaRPr lang="fr-FR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Rangement </a:t>
                      </a:r>
                      <a:r>
                        <a:rPr lang="fr-FR" sz="800" dirty="0">
                          <a:effectLst/>
                        </a:rPr>
                        <a:t>arsenal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1878381"/>
                  </a:ext>
                </a:extLst>
              </a:tr>
              <a:tr h="1836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586862"/>
                  </a:ext>
                </a:extLst>
              </a:tr>
              <a:tr h="144784"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9602528"/>
                  </a:ext>
                </a:extLst>
              </a:tr>
              <a:tr h="31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Nb Armoires=Nb Agents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8493980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Nb</a:t>
                      </a:r>
                      <a:r>
                        <a:rPr lang="fr-F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EB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60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200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220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200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80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190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200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200 EB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97" marR="42697" marT="0" marB="0" anchor="ctr"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697" marR="42697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604655"/>
                  </a:ext>
                </a:extLst>
              </a:tr>
            </a:tbl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720" y="-5641"/>
            <a:ext cx="1259632" cy="1209247"/>
          </a:xfrm>
          <a:prstGeom prst="rect">
            <a:avLst/>
          </a:prstGeom>
        </p:spPr>
      </p:pic>
      <p:sp>
        <p:nvSpPr>
          <p:cNvPr id="2" name="Flèche vers le haut 1"/>
          <p:cNvSpPr/>
          <p:nvPr/>
        </p:nvSpPr>
        <p:spPr>
          <a:xfrm>
            <a:off x="7547992" y="2067694"/>
            <a:ext cx="144016" cy="24624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220102" y="4609998"/>
            <a:ext cx="100811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83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305514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29" y="22632"/>
            <a:ext cx="971600" cy="282882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10014" y="-1072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Problématiques annexes</a:t>
            </a:r>
            <a:endParaRPr lang="fr-FR" sz="3200" dirty="0" smtClean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51520" y="899662"/>
            <a:ext cx="8254903" cy="5598278"/>
          </a:xfrm>
        </p:spPr>
        <p:txBody>
          <a:bodyPr>
            <a:norm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</a:rPr>
              <a:t>Gestion des conventions de dépannage entre établissement </a:t>
            </a:r>
            <a:r>
              <a:rPr lang="fr-FR" sz="1200" b="1" dirty="0" smtClean="0">
                <a:solidFill>
                  <a:schemeClr val="tx2"/>
                </a:solidFill>
              </a:rPr>
              <a:t>ARS/Inspection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200" b="1" dirty="0" smtClean="0">
                <a:solidFill>
                  <a:schemeClr val="tx2"/>
                </a:solidFill>
              </a:rPr>
              <a:t>Organisationnel/Logistiques</a:t>
            </a:r>
            <a:endParaRPr lang="fr-FR" sz="1200" b="1" dirty="0" smtClean="0">
              <a:solidFill>
                <a:schemeClr val="tx2"/>
              </a:solidFill>
            </a:endParaRPr>
          </a:p>
          <a:p>
            <a:pPr lvl="1"/>
            <a:r>
              <a:rPr lang="fr-FR" sz="1200" dirty="0"/>
              <a:t>Gestion des flux des DMRS </a:t>
            </a:r>
            <a:r>
              <a:rPr lang="fr-FR" sz="1200" dirty="0" smtClean="0"/>
              <a:t>sales en bacs de </a:t>
            </a:r>
            <a:r>
              <a:rPr lang="fr-FR" sz="1200" dirty="0" err="1" smtClean="0"/>
              <a:t>prédeconta</a:t>
            </a:r>
            <a:endParaRPr lang="fr-FR" sz="1200" dirty="0"/>
          </a:p>
          <a:p>
            <a:pPr lvl="1"/>
            <a:r>
              <a:rPr lang="fr-FR" sz="1200" dirty="0" smtClean="0"/>
              <a:t>Gestion des préparations de plateaux/boites/conteneurs </a:t>
            </a:r>
            <a:r>
              <a:rPr lang="fr-FR" sz="1200" dirty="0" err="1" smtClean="0"/>
              <a:t>prédécontaminés</a:t>
            </a:r>
            <a:endParaRPr lang="fr-FR" sz="1200" dirty="0" smtClean="0"/>
          </a:p>
          <a:p>
            <a:pPr marL="457200" lvl="1" indent="0">
              <a:buNone/>
            </a:pPr>
            <a:r>
              <a:rPr lang="fr-FR" sz="1200" dirty="0"/>
              <a:t>	</a:t>
            </a:r>
            <a:r>
              <a:rPr lang="fr-FR" sz="1200" dirty="0" smtClean="0"/>
              <a:t>=&gt; Où?  Locaux adaptés spacieux</a:t>
            </a:r>
          </a:p>
          <a:p>
            <a:pPr marL="457200" lvl="1" indent="0">
              <a:buNone/>
            </a:pPr>
            <a:r>
              <a:rPr lang="fr-FR" sz="1200" dirty="0"/>
              <a:t>	</a:t>
            </a:r>
            <a:r>
              <a:rPr lang="fr-FR" sz="1200" dirty="0" smtClean="0"/>
              <a:t>=&gt; Aménagement d’espaces dédié permettant les flux sales</a:t>
            </a:r>
          </a:p>
          <a:p>
            <a:pPr marL="457200" lvl="1" indent="0">
              <a:buNone/>
            </a:pPr>
            <a:r>
              <a:rPr lang="fr-FR" sz="1200" dirty="0"/>
              <a:t>	</a:t>
            </a:r>
            <a:r>
              <a:rPr lang="fr-FR" sz="1200" dirty="0" smtClean="0"/>
              <a:t>=&gt; Zone de remplissage des armoires</a:t>
            </a:r>
          </a:p>
          <a:p>
            <a:pPr lvl="1"/>
            <a:r>
              <a:rPr lang="fr-FR" sz="1200" dirty="0" smtClean="0"/>
              <a:t>Gestion </a:t>
            </a:r>
            <a:r>
              <a:rPr lang="fr-FR" sz="1200" dirty="0"/>
              <a:t>des flux des </a:t>
            </a:r>
            <a:r>
              <a:rPr lang="fr-FR" sz="1200" dirty="0" smtClean="0"/>
              <a:t>armoires =&gt; Zones de chargement Départ « Flux Sales »</a:t>
            </a:r>
            <a:endParaRPr lang="fr-FR" sz="1200" dirty="0"/>
          </a:p>
          <a:p>
            <a:pPr lvl="1"/>
            <a:r>
              <a:rPr lang="fr-FR" sz="1200" dirty="0" smtClean="0"/>
              <a:t>Retour des flux d’armoires « Flux propres »=&gt;Déchargement pour rangement bloc</a:t>
            </a:r>
          </a:p>
          <a:p>
            <a:pPr lvl="1"/>
            <a:r>
              <a:rPr lang="fr-FR" sz="1200" dirty="0" smtClean="0"/>
              <a:t>Réorganisation des ressources humaines au regard des nouveaux flux</a:t>
            </a:r>
          </a:p>
          <a:p>
            <a:pPr marL="457200" lvl="1" indent="0">
              <a:buNone/>
            </a:pPr>
            <a:endParaRPr lang="fr-FR" sz="800" dirty="0"/>
          </a:p>
          <a:p>
            <a:r>
              <a:rPr lang="fr-FR" sz="1200" b="1" dirty="0">
                <a:solidFill>
                  <a:schemeClr val="tx2"/>
                </a:solidFill>
              </a:rPr>
              <a:t>Réorganisation des sites d’accueil </a:t>
            </a:r>
            <a:r>
              <a:rPr lang="fr-FR" sz="1200" dirty="0"/>
              <a:t>pour intégrer l’activité Santé </a:t>
            </a:r>
            <a:r>
              <a:rPr lang="fr-FR" sz="1200" dirty="0" smtClean="0"/>
              <a:t>Atlantique (Nuit ou Jour)</a:t>
            </a:r>
            <a:endParaRPr lang="fr-FR" sz="1200" dirty="0"/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200" b="1" dirty="0" smtClean="0">
                <a:solidFill>
                  <a:schemeClr val="tx2"/>
                </a:solidFill>
              </a:rPr>
              <a:t>Coordination </a:t>
            </a:r>
            <a:r>
              <a:rPr lang="fr-FR" sz="1200" b="1" dirty="0" smtClean="0">
                <a:solidFill>
                  <a:schemeClr val="tx2"/>
                </a:solidFill>
              </a:rPr>
              <a:t>des activités déportées </a:t>
            </a:r>
            <a:r>
              <a:rPr lang="fr-FR" sz="1200" b="1" dirty="0" smtClean="0">
                <a:solidFill>
                  <a:schemeClr val="tx2"/>
                </a:solidFill>
              </a:rPr>
              <a:t>sur les différents sites</a:t>
            </a:r>
            <a:endParaRPr lang="fr-FR" sz="1200" b="1" dirty="0" smtClean="0">
              <a:solidFill>
                <a:schemeClr val="tx2"/>
              </a:solidFill>
            </a:endParaRPr>
          </a:p>
          <a:p>
            <a:pPr lvl="1"/>
            <a:r>
              <a:rPr lang="fr-FR" sz="1200" dirty="0" smtClean="0"/>
              <a:t>Avoir les bon outils</a:t>
            </a:r>
          </a:p>
          <a:p>
            <a:pPr lvl="1"/>
            <a:r>
              <a:rPr lang="fr-FR" sz="1200" dirty="0" smtClean="0"/>
              <a:t>Les consommables=&gt;Disponibilité des consommables sur sites associés= gestion des stocks</a:t>
            </a:r>
          </a:p>
          <a:p>
            <a:pPr lvl="1"/>
            <a:r>
              <a:rPr lang="fr-FR" sz="1200" dirty="0" smtClean="0"/>
              <a:t>Disponibilités des listings</a:t>
            </a:r>
          </a:p>
          <a:p>
            <a:pPr lvl="1"/>
            <a:r>
              <a:rPr lang="fr-FR" sz="1200" dirty="0" smtClean="0"/>
              <a:t>Assurer les consignes d’accès pour le personnel et pour les </a:t>
            </a:r>
            <a:r>
              <a:rPr lang="fr-FR" sz="1200" dirty="0" smtClean="0"/>
              <a:t>flux</a:t>
            </a:r>
          </a:p>
          <a:p>
            <a:pPr marL="0" indent="0">
              <a:buNone/>
            </a:pPr>
            <a:endParaRPr lang="fr-FR" sz="1200" dirty="0" smtClean="0"/>
          </a:p>
          <a:p>
            <a:endParaRPr lang="fr-FR" sz="12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85904"/>
            <a:ext cx="1154469" cy="12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604" y="45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79512" y="-1329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Problématiques annexes</a:t>
            </a:r>
            <a:endParaRPr lang="fr-FR" sz="3200" dirty="0" smtClean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51520" y="615302"/>
            <a:ext cx="8291264" cy="5295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1200" b="1" dirty="0" smtClean="0">
                <a:solidFill>
                  <a:schemeClr val="tx2"/>
                </a:solidFill>
              </a:rPr>
              <a:t>Informatique</a:t>
            </a:r>
          </a:p>
          <a:p>
            <a:pPr marL="0" indent="0">
              <a:buNone/>
            </a:pPr>
            <a:r>
              <a:rPr lang="fr-FR" sz="1200" dirty="0"/>
              <a:t>	</a:t>
            </a:r>
            <a:r>
              <a:rPr lang="fr-FR" sz="1200" dirty="0" smtClean="0"/>
              <a:t>=&gt;</a:t>
            </a:r>
            <a:r>
              <a:rPr lang="fr-FR" sz="1200" dirty="0"/>
              <a:t>Accessibilité aux bases OPTIM pour sécurisation des processus de recomposition (accès/codes…)</a:t>
            </a:r>
          </a:p>
          <a:p>
            <a:pPr marL="0" indent="0">
              <a:buNone/>
            </a:pPr>
            <a:r>
              <a:rPr lang="fr-FR" sz="1200" dirty="0"/>
              <a:t>	</a:t>
            </a:r>
            <a:r>
              <a:rPr lang="fr-FR" sz="1200" dirty="0" smtClean="0"/>
              <a:t>=&gt; </a:t>
            </a:r>
            <a:r>
              <a:rPr lang="fr-FR" sz="1200" dirty="0"/>
              <a:t>Matériel informatique disponible pour déploiement sur autres site (Clés USB/Ordinateurs avec logiciels…)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sz="1200" b="1" dirty="0">
                <a:solidFill>
                  <a:schemeClr val="tx2"/>
                </a:solidFill>
              </a:rPr>
              <a:t>Question RH </a:t>
            </a:r>
          </a:p>
          <a:p>
            <a:pPr lvl="1"/>
            <a:r>
              <a:rPr lang="fr-FR" sz="1200" dirty="0" smtClean="0"/>
              <a:t>Santé </a:t>
            </a:r>
            <a:r>
              <a:rPr lang="fr-FR" sz="1200" dirty="0"/>
              <a:t>Atlantique=&gt;Disponibilité sur base du volontariat pour </a:t>
            </a:r>
            <a:r>
              <a:rPr lang="fr-FR" sz="1200" dirty="0" smtClean="0"/>
              <a:t>déplacements</a:t>
            </a:r>
            <a:r>
              <a:rPr lang="fr-FR" sz="1200" dirty="0"/>
              <a:t>=&gt;Quelle prime, quelles </a:t>
            </a:r>
            <a:r>
              <a:rPr lang="fr-FR" sz="1200" dirty="0" smtClean="0"/>
              <a:t>assurances?</a:t>
            </a:r>
          </a:p>
          <a:p>
            <a:pPr lvl="1"/>
            <a:r>
              <a:rPr lang="fr-FR" sz="1200" dirty="0" smtClean="0"/>
              <a:t>Sur </a:t>
            </a:r>
            <a:r>
              <a:rPr lang="fr-FR" sz="1200" dirty="0"/>
              <a:t>autres </a:t>
            </a:r>
            <a:r>
              <a:rPr lang="fr-FR" sz="1200" dirty="0" smtClean="0"/>
              <a:t>sites =&gt; Disponibilité </a:t>
            </a:r>
            <a:r>
              <a:rPr lang="fr-FR" sz="1200" dirty="0"/>
              <a:t>du personnel pour accompagner </a:t>
            </a:r>
            <a:r>
              <a:rPr lang="fr-FR" sz="1200" dirty="0" err="1"/>
              <a:t>process</a:t>
            </a:r>
            <a:r>
              <a:rPr lang="fr-FR" sz="1200" dirty="0"/>
              <a:t> </a:t>
            </a:r>
            <a:r>
              <a:rPr lang="fr-FR" sz="1200" dirty="0" smtClean="0"/>
              <a:t>SA =&gt; Quels horaires, Quelle prime?</a:t>
            </a:r>
          </a:p>
          <a:p>
            <a:pPr lvl="1"/>
            <a:r>
              <a:rPr lang="fr-FR" sz="1200" dirty="0" smtClean="0"/>
              <a:t>Adaptation </a:t>
            </a:r>
            <a:r>
              <a:rPr lang="fr-FR" sz="1200" dirty="0"/>
              <a:t>des ressources bloc aux déprogrammations =&gt;Récupérations/Congés</a:t>
            </a:r>
          </a:p>
          <a:p>
            <a:endParaRPr lang="fr-FR" sz="1200" dirty="0"/>
          </a:p>
          <a:p>
            <a:r>
              <a:rPr lang="fr-FR" sz="1200" b="1" dirty="0" smtClean="0">
                <a:solidFill>
                  <a:schemeClr val="tx2"/>
                </a:solidFill>
              </a:rPr>
              <a:t>Dans les blocs opératoires</a:t>
            </a:r>
          </a:p>
          <a:p>
            <a:pPr lvl="1"/>
            <a:r>
              <a:rPr lang="fr-FR" sz="1200" dirty="0" smtClean="0"/>
              <a:t>Augmentation </a:t>
            </a:r>
            <a:r>
              <a:rPr lang="fr-FR" sz="1200" dirty="0"/>
              <a:t>des boites </a:t>
            </a:r>
            <a:r>
              <a:rPr lang="fr-FR" sz="1200" dirty="0" smtClean="0"/>
              <a:t>percées </a:t>
            </a:r>
          </a:p>
          <a:p>
            <a:pPr lvl="1"/>
            <a:r>
              <a:rPr lang="fr-FR" sz="1200" dirty="0" smtClean="0"/>
              <a:t>Rangement des boites complexe sans géolocalisation</a:t>
            </a: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r>
              <a:rPr lang="fr-FR" sz="1200" b="1" dirty="0">
                <a:solidFill>
                  <a:schemeClr val="tx2"/>
                </a:solidFill>
              </a:rPr>
              <a:t>Incompréhension interne </a:t>
            </a:r>
            <a:r>
              <a:rPr lang="fr-FR" sz="1200" dirty="0"/>
              <a:t>des contraintes opératoires </a:t>
            </a:r>
            <a:r>
              <a:rPr lang="fr-FR" sz="1200" dirty="0" smtClean="0"/>
              <a:t>dans les blocs, engendrées </a:t>
            </a:r>
            <a:r>
              <a:rPr lang="fr-FR" sz="1200" dirty="0"/>
              <a:t>par la fermeture de </a:t>
            </a:r>
            <a:r>
              <a:rPr lang="fr-FR" sz="1200" dirty="0" smtClean="0"/>
              <a:t>stérilisation</a:t>
            </a:r>
          </a:p>
          <a:p>
            <a:pPr marL="0" indent="0">
              <a:buNone/>
            </a:pPr>
            <a:r>
              <a:rPr lang="fr-FR" sz="1200" dirty="0" smtClean="0"/>
              <a:t>	=&gt;Communication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	=&gt; </a:t>
            </a:r>
            <a:r>
              <a:rPr lang="fr-FR" sz="1200" dirty="0" smtClean="0"/>
              <a:t>CME exceptionnelle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sz="1200" b="1" dirty="0" smtClean="0">
                <a:solidFill>
                  <a:schemeClr val="tx2"/>
                </a:solidFill>
              </a:rPr>
              <a:t>Pression </a:t>
            </a:r>
            <a:r>
              <a:rPr lang="fr-FR" sz="1200" b="1" dirty="0" smtClean="0">
                <a:solidFill>
                  <a:schemeClr val="tx2"/>
                </a:solidFill>
              </a:rPr>
              <a:t>à la reprise d’activité de la stérilisation</a:t>
            </a:r>
          </a:p>
          <a:p>
            <a:endParaRPr lang="fr-FR" sz="1200" dirty="0" smtClean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907" y="351390"/>
            <a:ext cx="1154469" cy="12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7428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79512" y="-9254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Continuité d’activité </a:t>
            </a:r>
            <a:r>
              <a:rPr lang="fr-FR" sz="3200" dirty="0" smtClean="0"/>
              <a:t>-</a:t>
            </a:r>
            <a:r>
              <a:rPr lang="fr-FR" sz="3200" dirty="0"/>
              <a:t> </a:t>
            </a:r>
            <a:r>
              <a:rPr lang="fr-FR" sz="3200" dirty="0" smtClean="0"/>
              <a:t>Les </a:t>
            </a:r>
            <a:r>
              <a:rPr lang="fr-FR" sz="3200" dirty="0" smtClean="0"/>
              <a:t>points forts</a:t>
            </a:r>
            <a:endParaRPr lang="fr-FR" sz="320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42425" y="1111511"/>
            <a:ext cx="10515600" cy="2976963"/>
          </a:xfrm>
        </p:spPr>
        <p:txBody>
          <a:bodyPr>
            <a:normAutofit fontScale="77500" lnSpcReduction="20000"/>
          </a:bodyPr>
          <a:lstStyle/>
          <a:p>
            <a:r>
              <a:rPr lang="fr-FR" sz="1800" dirty="0" smtClean="0"/>
              <a:t>Mobilisation Régionale des Pharmaciens sollicités</a:t>
            </a:r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dirty="0" smtClean="0"/>
              <a:t>Mobilisation du personnel de la stérilisation dans des conditions de travail </a:t>
            </a:r>
            <a:r>
              <a:rPr lang="fr-FR" sz="1800" dirty="0" smtClean="0"/>
              <a:t>complexes</a:t>
            </a:r>
          </a:p>
          <a:p>
            <a:endParaRPr lang="fr-FR" sz="1800" dirty="0"/>
          </a:p>
          <a:p>
            <a:r>
              <a:rPr lang="fr-FR" sz="1800" dirty="0" smtClean="0"/>
              <a:t>Mobilisation des services techniques/logistiques/encadrement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dirty="0" smtClean="0"/>
              <a:t>Partenariat avec MVO, implanté dans les établissements de santé de la Région</a:t>
            </a:r>
          </a:p>
          <a:p>
            <a:pPr lvl="1"/>
            <a:r>
              <a:rPr lang="fr-FR" sz="1800" dirty="0" smtClean="0"/>
              <a:t>Dynamisme, réactivité, </a:t>
            </a:r>
          </a:p>
          <a:p>
            <a:pPr lvl="1"/>
            <a:r>
              <a:rPr lang="fr-FR" sz="1800" dirty="0" smtClean="0"/>
              <a:t>Harmonisation des </a:t>
            </a:r>
            <a:r>
              <a:rPr lang="fr-FR" sz="1800" dirty="0" smtClean="0"/>
              <a:t>processus </a:t>
            </a:r>
            <a:r>
              <a:rPr lang="fr-FR" sz="1800" dirty="0" smtClean="0"/>
              <a:t>entre leurs sites</a:t>
            </a:r>
            <a:r>
              <a:rPr lang="fr-FR" sz="1800" dirty="0" smtClean="0"/>
              <a:t>=&gt;Facilitant </a:t>
            </a:r>
            <a:endParaRPr lang="fr-FR" sz="1800" dirty="0" smtClean="0"/>
          </a:p>
          <a:p>
            <a:pPr lvl="2"/>
            <a:r>
              <a:rPr lang="fr-FR" sz="1800" dirty="0" smtClean="0"/>
              <a:t>Consommables</a:t>
            </a:r>
          </a:p>
          <a:p>
            <a:pPr lvl="2"/>
            <a:r>
              <a:rPr lang="fr-FR" sz="1800" dirty="0" smtClean="0"/>
              <a:t>Equipements</a:t>
            </a:r>
          </a:p>
          <a:p>
            <a:pPr lvl="2"/>
            <a:r>
              <a:rPr lang="fr-FR" sz="1800" dirty="0" smtClean="0"/>
              <a:t>Base </a:t>
            </a:r>
            <a:r>
              <a:rPr lang="fr-FR" sz="1800" dirty="0" err="1"/>
              <a:t>O</a:t>
            </a:r>
            <a:r>
              <a:rPr lang="fr-FR" sz="1800" dirty="0" err="1" smtClean="0"/>
              <a:t>ptim</a:t>
            </a:r>
            <a:endParaRPr lang="fr-FR" sz="1800" dirty="0" smtClean="0"/>
          </a:p>
          <a:p>
            <a:pPr lvl="1"/>
            <a:r>
              <a:rPr lang="fr-FR" sz="1800" dirty="0" smtClean="0"/>
              <a:t>Disponibilité de leur personnel sur sites déportés</a:t>
            </a:r>
          </a:p>
          <a:p>
            <a:pPr lvl="1"/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42425" y="4088474"/>
            <a:ext cx="10515600" cy="70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Soutien de l’Inspection </a:t>
            </a:r>
            <a:r>
              <a:rPr lang="fr-FR" sz="1400" dirty="0" smtClean="0"/>
              <a:t>pharmaceutique sur requalification et reprise d’activité</a:t>
            </a:r>
            <a:endParaRPr lang="fr-FR" sz="1400" dirty="0" smtClean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47946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1336</Words>
  <Application>Microsoft Office PowerPoint</Application>
  <PresentationFormat>Affichage à l'écran (16:9)</PresentationFormat>
  <Paragraphs>420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Continuité d’activité - Les points forts</vt:lpstr>
      <vt:lpstr>Présentation PowerPoint</vt:lpstr>
      <vt:lpstr>Présentation PowerPoint</vt:lpstr>
      <vt:lpstr>Présentation PowerPoint</vt:lpstr>
      <vt:lpstr>Présentation PowerPoint</vt:lpstr>
      <vt:lpstr>Merci  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MERCEROLLE</dc:creator>
  <cp:lastModifiedBy>Florence OLLIVIER</cp:lastModifiedBy>
  <cp:revision>64</cp:revision>
  <dcterms:created xsi:type="dcterms:W3CDTF">2020-01-30T14:19:40Z</dcterms:created>
  <dcterms:modified xsi:type="dcterms:W3CDTF">2026-03-30T14:32:48Z</dcterms:modified>
</cp:coreProperties>
</file>