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1" r:id="rId2"/>
    <p:sldId id="266" r:id="rId3"/>
    <p:sldId id="272" r:id="rId4"/>
    <p:sldId id="275" r:id="rId5"/>
    <p:sldId id="276" r:id="rId6"/>
    <p:sldId id="274" r:id="rId7"/>
    <p:sldId id="273" r:id="rId8"/>
    <p:sldId id="277" r:id="rId9"/>
    <p:sldId id="279" r:id="rId10"/>
    <p:sldId id="287" r:id="rId11"/>
    <p:sldId id="289" r:id="rId12"/>
    <p:sldId id="281" r:id="rId13"/>
    <p:sldId id="283" r:id="rId14"/>
    <p:sldId id="282" r:id="rId15"/>
    <p:sldId id="285" r:id="rId16"/>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AA9D"/>
    <a:srgbClr val="66A2AD"/>
    <a:srgbClr val="8AB7BA"/>
    <a:srgbClr val="35656F"/>
    <a:srgbClr val="008080"/>
    <a:srgbClr val="FBE8DA"/>
    <a:srgbClr val="F1D5BD"/>
    <a:srgbClr val="C0CFC8"/>
    <a:srgbClr val="71A7AB"/>
    <a:srgbClr val="E7E1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81" autoAdjust="0"/>
  </p:normalViewPr>
  <p:slideViewPr>
    <p:cSldViewPr snapToGrid="0">
      <p:cViewPr varScale="1">
        <p:scale>
          <a:sx n="74" d="100"/>
          <a:sy n="74" d="100"/>
        </p:scale>
        <p:origin x="379" y="10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srvpvm-lvofiles\Partages$\docs_communs_pharmaste\Pharmacie\Pharmacie%20clinique\REVUES%20DE%20PRESCRIPTION\Projet%20EHPAD%20La%20Cap'Line\Bilan%20-%20APH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35675C"/>
              </a:solidFill>
              <a:ln w="19050">
                <a:solidFill>
                  <a:schemeClr val="lt1"/>
                </a:solidFill>
              </a:ln>
              <a:effectLst/>
            </c:spPr>
            <c:extLst>
              <c:ext xmlns:c16="http://schemas.microsoft.com/office/drawing/2014/chart" uri="{C3380CC4-5D6E-409C-BE32-E72D297353CC}">
                <c16:uniqueId val="{00000001-A08A-4D03-9DF4-3702C2E70A76}"/>
              </c:ext>
            </c:extLst>
          </c:dPt>
          <c:dPt>
            <c:idx val="1"/>
            <c:bubble3D val="0"/>
            <c:spPr>
              <a:solidFill>
                <a:srgbClr val="8AB7BA"/>
              </a:solidFill>
              <a:ln w="19050">
                <a:solidFill>
                  <a:schemeClr val="lt1"/>
                </a:solidFill>
              </a:ln>
              <a:effectLst/>
            </c:spPr>
            <c:extLst>
              <c:ext xmlns:c16="http://schemas.microsoft.com/office/drawing/2014/chart" uri="{C3380CC4-5D6E-409C-BE32-E72D297353CC}">
                <c16:uniqueId val="{00000003-A08A-4D03-9DF4-3702C2E70A76}"/>
              </c:ext>
            </c:extLst>
          </c:dPt>
          <c:dPt>
            <c:idx val="2"/>
            <c:bubble3D val="0"/>
            <c:spPr>
              <a:solidFill>
                <a:srgbClr val="C9BBA1"/>
              </a:solidFill>
              <a:ln w="19050">
                <a:solidFill>
                  <a:schemeClr val="lt1"/>
                </a:solidFill>
              </a:ln>
              <a:effectLst/>
            </c:spPr>
            <c:extLst>
              <c:ext xmlns:c16="http://schemas.microsoft.com/office/drawing/2014/chart" uri="{C3380CC4-5D6E-409C-BE32-E72D297353CC}">
                <c16:uniqueId val="{00000005-A08A-4D03-9DF4-3702C2E70A76}"/>
              </c:ext>
            </c:extLst>
          </c:dPt>
          <c:dLbls>
            <c:dLbl>
              <c:idx val="0"/>
              <c:layout>
                <c:manualLayout>
                  <c:x val="-0.15591353264648253"/>
                  <c:y val="-9.4644947966916138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8A-4D03-9DF4-3702C2E70A76}"/>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8A-4D03-9DF4-3702C2E70A76}"/>
                </c:ext>
              </c:extLst>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8A-4D03-9DF4-3702C2E70A7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(Statistiques!$A$30,Statistiques!$A$33:$A$34)</c:f>
              <c:strCache>
                <c:ptCount val="3"/>
                <c:pt idx="0">
                  <c:v> -&gt; overuse </c:v>
                </c:pt>
                <c:pt idx="1">
                  <c:v> -&gt; misuse poso, modalités d'admin…</c:v>
                </c:pt>
                <c:pt idx="2">
                  <c:v> -&gt; underuse ajout, indication non traitée</c:v>
                </c:pt>
              </c:strCache>
            </c:strRef>
          </c:cat>
          <c:val>
            <c:numRef>
              <c:f>(Statistiques!$C$30,Statistiques!$C$33:$C$34)</c:f>
              <c:numCache>
                <c:formatCode>0%</c:formatCode>
                <c:ptCount val="3"/>
                <c:pt idx="0">
                  <c:v>0.66666666666666663</c:v>
                </c:pt>
                <c:pt idx="1">
                  <c:v>0.25</c:v>
                </c:pt>
                <c:pt idx="2">
                  <c:v>8.3333333333333329E-2</c:v>
                </c:pt>
              </c:numCache>
            </c:numRef>
          </c:val>
          <c:extLst>
            <c:ext xmlns:c16="http://schemas.microsoft.com/office/drawing/2014/chart" uri="{C3380CC4-5D6E-409C-BE32-E72D297353CC}">
              <c16:uniqueId val="{00000006-A08A-4D03-9DF4-3702C2E70A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Statistiques!$A$38:$A$43</cx:f>
        <cx:lvl ptCount="6">
          <cx:pt idx="0">Posologie</cx:pt>
          <cx:pt idx="1">Arrêt ttt</cx:pt>
          <cx:pt idx="2">Optimisation schéma de prise</cx:pt>
          <cx:pt idx="3">Surveillance biologique</cx:pt>
          <cx:pt idx="4">Passage en SB</cx:pt>
          <cx:pt idx="5">Ajout ttt</cx:pt>
        </cx:lvl>
      </cx:strDim>
      <cx:numDim type="size">
        <cx:f>Statistiques!$C$38:$C$43</cx:f>
        <cx:lvl ptCount="6" formatCode="0%">
          <cx:pt idx="0">0.36842105263157893</cx:pt>
          <cx:pt idx="1">0.31578947368421051</cx:pt>
          <cx:pt idx="2">0.15789473684210525</cx:pt>
          <cx:pt idx="3">0.052631578947368418</cx:pt>
          <cx:pt idx="4">0.052631578947368418</cx:pt>
          <cx:pt idx="5">0.052631578947368418</cx:pt>
        </cx:lvl>
      </cx:numDim>
    </cx:data>
  </cx:chartData>
  <cx:chart>
    <cx:plotArea>
      <cx:plotAreaRegion>
        <cx:series layoutId="sunburst" uniqueId="{CD7B2EA8-962D-4C4E-9019-6DC0BF80256C}">
          <cx:dataPt idx="0">
            <cx:spPr>
              <a:solidFill>
                <a:srgbClr val="35656F"/>
              </a:solidFill>
            </cx:spPr>
          </cx:dataPt>
          <cx:dataPt idx="1">
            <cx:spPr>
              <a:solidFill>
                <a:srgbClr val="66A2AD"/>
              </a:solidFill>
            </cx:spPr>
          </cx:dataPt>
          <cx:dataPt idx="2">
            <cx:spPr>
              <a:solidFill>
                <a:srgbClr val="8AB7BA"/>
              </a:solidFill>
            </cx:spPr>
          </cx:dataPt>
          <cx:dataPt idx="3">
            <cx:spPr>
              <a:solidFill>
                <a:srgbClr val="FBE8DA"/>
              </a:solidFill>
            </cx:spPr>
          </cx:dataPt>
          <cx:dataPt idx="4">
            <cx:spPr>
              <a:solidFill>
                <a:srgbClr val="F1D5BD"/>
              </a:solidFill>
            </cx:spPr>
          </cx:dataPt>
          <cx:dataPt idx="5">
            <cx:spPr>
              <a:solidFill>
                <a:srgbClr val="C0CFC8"/>
              </a:solidFill>
            </cx:spPr>
          </cx:dataPt>
          <cx:dataLabels pos="ctr">
            <cx:txPr>
              <a:bodyPr spcFirstLastPara="1" vertOverflow="ellipsis" horzOverflow="overflow" wrap="square" lIns="0" tIns="0" rIns="0" bIns="0" anchor="ctr" anchorCtr="1"/>
              <a:lstStyle/>
              <a:p>
                <a:pPr algn="ctr" rtl="0">
                  <a:defRPr sz="1600" b="1"/>
                </a:pPr>
                <a:endParaRPr lang="fr-FR" sz="1600" b="1" i="0" u="none" strike="noStrike" baseline="0">
                  <a:solidFill>
                    <a:prstClr val="white"/>
                  </a:solidFill>
                  <a:latin typeface="Calibri"/>
                </a:endParaRPr>
              </a:p>
            </cx:txPr>
            <cx:visibility seriesName="0" categoryName="1" value="0"/>
            <cx:dataLabelHidden idx="0"/>
            <cx:dataLabelHidden idx="1"/>
            <cx:dataLabelHidden idx="2"/>
            <cx:dataLabelHidden idx="3"/>
            <cx:dataLabelHidden idx="4"/>
            <cx:dataLabelHidden idx="5"/>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42A78-0BE0-44CF-A62D-C540EAEE5C9E}" type="doc">
      <dgm:prSet loTypeId="urn:microsoft.com/office/officeart/2005/8/layout/hProcess4" loCatId="process" qsTypeId="urn:microsoft.com/office/officeart/2005/8/quickstyle/simple5" qsCatId="simple" csTypeId="urn:microsoft.com/office/officeart/2005/8/colors/accent0_3" csCatId="mainScheme" phldr="1"/>
      <dgm:spPr/>
      <dgm:t>
        <a:bodyPr/>
        <a:lstStyle/>
        <a:p>
          <a:endParaRPr lang="fr-FR"/>
        </a:p>
      </dgm:t>
    </dgm:pt>
    <dgm:pt modelId="{1F758AE7-B7B8-4695-83BF-1BFCF871945D}">
      <dgm:prSet phldrT="[Texte]"/>
      <dgm:spPr>
        <a:solidFill>
          <a:srgbClr val="008080"/>
        </a:solidFill>
      </dgm:spPr>
      <dgm:t>
        <a:bodyPr/>
        <a:lstStyle/>
        <a:p>
          <a:pPr>
            <a:buNone/>
          </a:pPr>
          <a:r>
            <a:rPr lang="fr-FR">
              <a:latin typeface="Calibri" panose="020F0502020204030204"/>
              <a:ea typeface="+mn-ea"/>
              <a:cs typeface="+mn-cs"/>
            </a:rPr>
            <a:t>Eté 2025</a:t>
          </a:r>
          <a:endParaRPr lang="fr-FR" dirty="0"/>
        </a:p>
      </dgm:t>
    </dgm:pt>
    <dgm:pt modelId="{5831DCB5-29D1-4189-B8DA-EC86A96948B9}" type="parTrans" cxnId="{519778E8-E983-4D5F-B458-F32DFF1A5855}">
      <dgm:prSet/>
      <dgm:spPr/>
      <dgm:t>
        <a:bodyPr/>
        <a:lstStyle/>
        <a:p>
          <a:endParaRPr lang="fr-FR"/>
        </a:p>
      </dgm:t>
    </dgm:pt>
    <dgm:pt modelId="{9673FD3B-7A9E-412A-97DF-0F99503E6053}" type="sibTrans" cxnId="{519778E8-E983-4D5F-B458-F32DFF1A5855}">
      <dgm:prSet>
        <dgm:style>
          <a:lnRef idx="0">
            <a:scrgbClr r="0" g="0" b="0"/>
          </a:lnRef>
          <a:fillRef idx="0">
            <a:scrgbClr r="0" g="0" b="0"/>
          </a:fillRef>
          <a:effectRef idx="0">
            <a:scrgbClr r="0" g="0" b="0"/>
          </a:effectRef>
          <a:fontRef idx="minor">
            <a:schemeClr val="lt1"/>
          </a:fontRef>
        </dgm:style>
      </dgm:prSet>
      <dgm:spPr>
        <a:solidFill>
          <a:srgbClr val="8AB7BA"/>
        </a:solidFill>
        <a:ln>
          <a:noFill/>
        </a:ln>
      </dgm:spPr>
      <dgm:t>
        <a:bodyPr/>
        <a:lstStyle/>
        <a:p>
          <a:endParaRPr lang="fr-FR"/>
        </a:p>
      </dgm:t>
    </dgm:pt>
    <dgm:pt modelId="{887CBE8C-CB44-4FB6-AC76-03BF04FA1E79}">
      <dgm:prSet phldrT="[Texte]" custT="1"/>
      <dgm:spPr>
        <a:solidFill>
          <a:srgbClr val="D6CBB8"/>
        </a:solidFill>
        <a:ln>
          <a:solidFill>
            <a:srgbClr val="C9BBA1"/>
          </a:solidFill>
        </a:ln>
        <a:effectLst>
          <a:outerShdw blurRad="50800" dist="38100" dir="13500000" algn="br" rotWithShape="0">
            <a:prstClr val="black">
              <a:alpha val="40000"/>
            </a:prstClr>
          </a:outerShdw>
        </a:effectLst>
      </dgm:spPr>
      <dgm:t>
        <a:bodyPr/>
        <a:lstStyle/>
        <a:p>
          <a:pPr>
            <a:buChar char="•"/>
          </a:pPr>
          <a:r>
            <a:rPr lang="fr-FR" sz="1700" dirty="0">
              <a:solidFill>
                <a:srgbClr val="35675C"/>
              </a:solidFill>
              <a:latin typeface="Calibri" panose="020F0502020204030204"/>
              <a:ea typeface="+mn-ea"/>
              <a:cs typeface="+mn-cs"/>
            </a:rPr>
            <a:t>Transmissions des sources habituellement utilisées, </a:t>
          </a:r>
          <a:r>
            <a:rPr lang="fr-FR" sz="1700" dirty="0" err="1">
              <a:solidFill>
                <a:srgbClr val="35675C"/>
              </a:solidFill>
              <a:latin typeface="Calibri" panose="020F0502020204030204"/>
              <a:ea typeface="+mn-ea"/>
              <a:cs typeface="+mn-cs"/>
            </a:rPr>
            <a:t>ref</a:t>
          </a:r>
          <a:r>
            <a:rPr lang="fr-FR" sz="1700" dirty="0">
              <a:solidFill>
                <a:srgbClr val="35675C"/>
              </a:solidFill>
              <a:latin typeface="Calibri" panose="020F0502020204030204"/>
              <a:ea typeface="+mn-ea"/>
              <a:cs typeface="+mn-cs"/>
            </a:rPr>
            <a:t> biblio et procédure interne de revue de prescription au pharmacien d’officine et à l’IPA</a:t>
          </a:r>
          <a:endParaRPr lang="fr-FR" sz="1700" dirty="0">
            <a:solidFill>
              <a:srgbClr val="35675C"/>
            </a:solidFill>
          </a:endParaRPr>
        </a:p>
      </dgm:t>
    </dgm:pt>
    <dgm:pt modelId="{D7D5343F-08C2-45CB-8A0A-2FEECF118231}" type="parTrans" cxnId="{119720F4-631D-414A-B165-0356C1ECC3F3}">
      <dgm:prSet/>
      <dgm:spPr/>
      <dgm:t>
        <a:bodyPr/>
        <a:lstStyle/>
        <a:p>
          <a:endParaRPr lang="fr-FR"/>
        </a:p>
      </dgm:t>
    </dgm:pt>
    <dgm:pt modelId="{8B9104BB-9BA8-4F19-A213-8C5AEFF60BFB}" type="sibTrans" cxnId="{119720F4-631D-414A-B165-0356C1ECC3F3}">
      <dgm:prSet/>
      <dgm:spPr/>
      <dgm:t>
        <a:bodyPr/>
        <a:lstStyle/>
        <a:p>
          <a:endParaRPr lang="fr-FR"/>
        </a:p>
      </dgm:t>
    </dgm:pt>
    <dgm:pt modelId="{A199DC6D-DF06-48BD-B1C2-1FEBDB02459D}">
      <dgm:prSet phldrT="[Texte]"/>
      <dgm:spPr>
        <a:solidFill>
          <a:srgbClr val="008080"/>
        </a:solidFill>
      </dgm:spPr>
      <dgm:t>
        <a:bodyPr/>
        <a:lstStyle/>
        <a:p>
          <a:pPr>
            <a:buNone/>
          </a:pPr>
          <a:r>
            <a:rPr lang="fr-FR">
              <a:latin typeface="Calibri" panose="020F0502020204030204"/>
              <a:ea typeface="+mn-ea"/>
              <a:cs typeface="+mn-cs"/>
            </a:rPr>
            <a:t>Octobre 2025</a:t>
          </a:r>
          <a:endParaRPr lang="fr-FR" dirty="0"/>
        </a:p>
      </dgm:t>
    </dgm:pt>
    <dgm:pt modelId="{7F2DDFE8-03DF-4149-9BBA-123F7A9274FE}" type="parTrans" cxnId="{132D9040-856C-411E-AC81-8F41064939BD}">
      <dgm:prSet/>
      <dgm:spPr/>
      <dgm:t>
        <a:bodyPr/>
        <a:lstStyle/>
        <a:p>
          <a:endParaRPr lang="fr-FR"/>
        </a:p>
      </dgm:t>
    </dgm:pt>
    <dgm:pt modelId="{04F1D572-DFF6-41CD-A74C-C56243FAA6C1}" type="sibTrans" cxnId="{132D9040-856C-411E-AC81-8F41064939BD}">
      <dgm:prSet>
        <dgm:style>
          <a:lnRef idx="0">
            <a:scrgbClr r="0" g="0" b="0"/>
          </a:lnRef>
          <a:fillRef idx="0">
            <a:scrgbClr r="0" g="0" b="0"/>
          </a:fillRef>
          <a:effectRef idx="0">
            <a:scrgbClr r="0" g="0" b="0"/>
          </a:effectRef>
          <a:fontRef idx="minor">
            <a:schemeClr val="lt1"/>
          </a:fontRef>
        </dgm:style>
      </dgm:prSet>
      <dgm:spPr>
        <a:solidFill>
          <a:srgbClr val="8AB7BA"/>
        </a:solidFill>
        <a:ln>
          <a:noFill/>
        </a:ln>
      </dgm:spPr>
      <dgm:t>
        <a:bodyPr/>
        <a:lstStyle/>
        <a:p>
          <a:endParaRPr lang="fr-FR"/>
        </a:p>
      </dgm:t>
    </dgm:pt>
    <dgm:pt modelId="{58FB7A3F-BCEA-4B19-9FB4-46A82EB0D8C7}">
      <dgm:prSet phldrT="[Texte]"/>
      <dgm:spPr>
        <a:solidFill>
          <a:srgbClr val="D6CBB8">
            <a:alpha val="90000"/>
          </a:srgbClr>
        </a:solidFill>
        <a:ln>
          <a:solidFill>
            <a:srgbClr val="C9BBA1"/>
          </a:solidFill>
        </a:ln>
        <a:effectLst>
          <a:outerShdw blurRad="50800" dist="38100" dir="13500000" algn="br" rotWithShape="0">
            <a:prstClr val="black">
              <a:alpha val="40000"/>
            </a:prstClr>
          </a:outerShdw>
        </a:effectLst>
      </dgm:spPr>
      <dgm:t>
        <a:bodyPr/>
        <a:lstStyle/>
        <a:p>
          <a:pPr>
            <a:buChar char="•"/>
          </a:pPr>
          <a:r>
            <a:rPr lang="fr-FR" dirty="0">
              <a:solidFill>
                <a:srgbClr val="35675C"/>
              </a:solidFill>
              <a:latin typeface="Calibri" panose="020F0502020204030204"/>
              <a:ea typeface="+mn-ea"/>
              <a:cs typeface="+mn-cs"/>
            </a:rPr>
            <a:t>Récupération des 4 dossiers (</a:t>
          </a:r>
          <a:r>
            <a:rPr lang="fr-FR" dirty="0" err="1">
              <a:solidFill>
                <a:srgbClr val="35675C"/>
              </a:solidFill>
              <a:latin typeface="Calibri" panose="020F0502020204030204"/>
              <a:ea typeface="+mn-ea"/>
              <a:cs typeface="+mn-cs"/>
            </a:rPr>
            <a:t>presc</a:t>
          </a:r>
          <a:r>
            <a:rPr lang="fr-FR" dirty="0">
              <a:solidFill>
                <a:srgbClr val="35675C"/>
              </a:solidFill>
              <a:latin typeface="Calibri" panose="020F0502020204030204"/>
              <a:ea typeface="+mn-ea"/>
              <a:cs typeface="+mn-cs"/>
            </a:rPr>
            <a:t>°, bio, ATCD, </a:t>
          </a:r>
          <a:r>
            <a:rPr lang="fr-FR" dirty="0" err="1">
              <a:solidFill>
                <a:srgbClr val="35675C"/>
              </a:solidFill>
              <a:latin typeface="Calibri" panose="020F0502020204030204"/>
              <a:ea typeface="+mn-ea"/>
              <a:cs typeface="+mn-cs"/>
            </a:rPr>
            <a:t>observ</a:t>
          </a:r>
          <a:r>
            <a:rPr lang="fr-FR" dirty="0">
              <a:solidFill>
                <a:srgbClr val="35675C"/>
              </a:solidFill>
              <a:latin typeface="Calibri" panose="020F0502020204030204"/>
              <a:ea typeface="+mn-ea"/>
              <a:cs typeface="+mn-cs"/>
            </a:rPr>
            <a:t> médicales et </a:t>
          </a:r>
          <a:r>
            <a:rPr lang="fr-FR" dirty="0" err="1">
              <a:solidFill>
                <a:srgbClr val="35675C"/>
              </a:solidFill>
              <a:latin typeface="Calibri" panose="020F0502020204030204"/>
              <a:ea typeface="+mn-ea"/>
              <a:cs typeface="+mn-cs"/>
            </a:rPr>
            <a:t>paramed</a:t>
          </a:r>
          <a:r>
            <a:rPr lang="fr-FR" dirty="0">
              <a:solidFill>
                <a:srgbClr val="35675C"/>
              </a:solidFill>
              <a:latin typeface="Calibri" panose="020F0502020204030204"/>
              <a:ea typeface="+mn-ea"/>
              <a:cs typeface="+mn-cs"/>
            </a:rPr>
            <a:t>, </a:t>
          </a:r>
          <a:r>
            <a:rPr lang="fr-FR" dirty="0" err="1">
              <a:solidFill>
                <a:srgbClr val="35675C"/>
              </a:solidFill>
              <a:latin typeface="Calibri" panose="020F0502020204030204"/>
              <a:ea typeface="+mn-ea"/>
              <a:cs typeface="+mn-cs"/>
            </a:rPr>
            <a:t>vacc</a:t>
          </a:r>
          <a:r>
            <a:rPr lang="fr-FR" dirty="0">
              <a:solidFill>
                <a:srgbClr val="35675C"/>
              </a:solidFill>
              <a:latin typeface="Calibri" panose="020F0502020204030204"/>
              <a:ea typeface="+mn-ea"/>
              <a:cs typeface="+mn-cs"/>
            </a:rPr>
            <a:t>°, infos pancarte)</a:t>
          </a:r>
          <a:endParaRPr lang="fr-FR" dirty="0">
            <a:solidFill>
              <a:srgbClr val="35675C"/>
            </a:solidFill>
          </a:endParaRPr>
        </a:p>
      </dgm:t>
    </dgm:pt>
    <dgm:pt modelId="{9B9224AB-A8C7-4E4D-BE64-1F9B0EA68F32}" type="parTrans" cxnId="{BA717472-A5B8-492D-A513-DCAFFA02A776}">
      <dgm:prSet/>
      <dgm:spPr/>
      <dgm:t>
        <a:bodyPr/>
        <a:lstStyle/>
        <a:p>
          <a:endParaRPr lang="fr-FR"/>
        </a:p>
      </dgm:t>
    </dgm:pt>
    <dgm:pt modelId="{0F046D9E-2632-47B3-A036-9147046D2B25}" type="sibTrans" cxnId="{BA717472-A5B8-492D-A513-DCAFFA02A776}">
      <dgm:prSet/>
      <dgm:spPr/>
      <dgm:t>
        <a:bodyPr/>
        <a:lstStyle/>
        <a:p>
          <a:endParaRPr lang="fr-FR"/>
        </a:p>
      </dgm:t>
    </dgm:pt>
    <dgm:pt modelId="{B775DD11-7C15-4C6A-94E4-E49B502311E1}">
      <dgm:prSet phldrT="[Texte]"/>
      <dgm:spPr>
        <a:solidFill>
          <a:srgbClr val="008080"/>
        </a:solidFill>
      </dgm:spPr>
      <dgm:t>
        <a:bodyPr/>
        <a:lstStyle/>
        <a:p>
          <a:pPr>
            <a:buNone/>
          </a:pPr>
          <a:r>
            <a:rPr lang="fr-FR" dirty="0">
              <a:latin typeface="Calibri" panose="020F0502020204030204"/>
              <a:ea typeface="+mn-ea"/>
              <a:cs typeface="+mn-cs"/>
            </a:rPr>
            <a:t>Novembre 2025</a:t>
          </a:r>
          <a:endParaRPr lang="fr-FR" dirty="0"/>
        </a:p>
      </dgm:t>
    </dgm:pt>
    <dgm:pt modelId="{A56DD349-4F2D-48B1-88F4-9B679A2284C2}" type="parTrans" cxnId="{2059450C-390C-4374-AA2B-CA95C32C39D0}">
      <dgm:prSet/>
      <dgm:spPr/>
      <dgm:t>
        <a:bodyPr/>
        <a:lstStyle/>
        <a:p>
          <a:endParaRPr lang="fr-FR"/>
        </a:p>
      </dgm:t>
    </dgm:pt>
    <dgm:pt modelId="{D21CC3B5-D810-4559-9307-8B34969E41CE}" type="sibTrans" cxnId="{2059450C-390C-4374-AA2B-CA95C32C39D0}">
      <dgm:prSet/>
      <dgm:spPr/>
      <dgm:t>
        <a:bodyPr/>
        <a:lstStyle/>
        <a:p>
          <a:endParaRPr lang="fr-FR"/>
        </a:p>
      </dgm:t>
    </dgm:pt>
    <dgm:pt modelId="{4328ADF1-DC88-487F-B470-9F47D06BC28E}">
      <dgm:prSet phldrT="[Texte]"/>
      <dgm:spPr>
        <a:solidFill>
          <a:srgbClr val="D6CBB8">
            <a:alpha val="90000"/>
          </a:srgbClr>
        </a:solidFill>
        <a:ln>
          <a:solidFill>
            <a:srgbClr val="C9BBA1"/>
          </a:solidFill>
        </a:ln>
        <a:effectLst>
          <a:outerShdw blurRad="50800" dist="38100" dir="13500000" algn="br" rotWithShape="0">
            <a:prstClr val="black">
              <a:alpha val="40000"/>
            </a:prstClr>
          </a:outerShdw>
        </a:effectLst>
      </dgm:spPr>
      <dgm:t>
        <a:bodyPr/>
        <a:lstStyle/>
        <a:p>
          <a:pPr>
            <a:buChar char="•"/>
          </a:pPr>
          <a:r>
            <a:rPr lang="fr-FR" dirty="0">
              <a:solidFill>
                <a:srgbClr val="35675C"/>
              </a:solidFill>
              <a:latin typeface="Calibri" panose="020F0502020204030204"/>
              <a:ea typeface="+mn-ea"/>
              <a:cs typeface="+mn-cs"/>
            </a:rPr>
            <a:t>Rencontre </a:t>
          </a:r>
          <a:r>
            <a:rPr lang="fr-FR" dirty="0" err="1">
              <a:solidFill>
                <a:srgbClr val="35675C"/>
              </a:solidFill>
              <a:latin typeface="Calibri" panose="020F0502020204030204"/>
              <a:ea typeface="+mn-ea"/>
              <a:cs typeface="+mn-cs"/>
            </a:rPr>
            <a:t>phien</a:t>
          </a:r>
          <a:r>
            <a:rPr lang="fr-FR" dirty="0">
              <a:solidFill>
                <a:srgbClr val="35675C"/>
              </a:solidFill>
              <a:latin typeface="Calibri" panose="020F0502020204030204"/>
              <a:ea typeface="+mn-ea"/>
              <a:cs typeface="+mn-cs"/>
            </a:rPr>
            <a:t> hospitalier, </a:t>
          </a:r>
          <a:r>
            <a:rPr lang="fr-FR" dirty="0" err="1">
              <a:solidFill>
                <a:srgbClr val="35675C"/>
              </a:solidFill>
              <a:latin typeface="Calibri" panose="020F0502020204030204"/>
              <a:ea typeface="+mn-ea"/>
              <a:cs typeface="+mn-cs"/>
            </a:rPr>
            <a:t>phien</a:t>
          </a:r>
          <a:r>
            <a:rPr lang="fr-FR" dirty="0">
              <a:solidFill>
                <a:srgbClr val="35675C"/>
              </a:solidFill>
              <a:latin typeface="Calibri" panose="020F0502020204030204"/>
              <a:ea typeface="+mn-ea"/>
              <a:cs typeface="+mn-cs"/>
            </a:rPr>
            <a:t> officinal et IPA</a:t>
          </a:r>
          <a:endParaRPr lang="fr-FR" dirty="0">
            <a:solidFill>
              <a:srgbClr val="35675C"/>
            </a:solidFill>
          </a:endParaRPr>
        </a:p>
      </dgm:t>
    </dgm:pt>
    <dgm:pt modelId="{AD63F483-2298-4B9B-8FEE-53AE96974C53}" type="parTrans" cxnId="{9FFEA7FB-5F4A-4BE3-9070-A444B52B201C}">
      <dgm:prSet/>
      <dgm:spPr/>
      <dgm:t>
        <a:bodyPr/>
        <a:lstStyle/>
        <a:p>
          <a:endParaRPr lang="fr-FR"/>
        </a:p>
      </dgm:t>
    </dgm:pt>
    <dgm:pt modelId="{4CE1A0A8-1AEA-4549-A9C3-87BCDCB7CD73}" type="sibTrans" cxnId="{9FFEA7FB-5F4A-4BE3-9070-A444B52B201C}">
      <dgm:prSet/>
      <dgm:spPr/>
      <dgm:t>
        <a:bodyPr/>
        <a:lstStyle/>
        <a:p>
          <a:endParaRPr lang="fr-FR"/>
        </a:p>
      </dgm:t>
    </dgm:pt>
    <dgm:pt modelId="{C78AD79C-6B1D-4FE1-9AF8-A6080DC17559}">
      <dgm:prSet/>
      <dgm:spPr>
        <a:solidFill>
          <a:srgbClr val="D6CBB8">
            <a:alpha val="90000"/>
          </a:srgbClr>
        </a:solidFill>
        <a:ln>
          <a:solidFill>
            <a:srgbClr val="C9BBA1"/>
          </a:solidFill>
        </a:ln>
        <a:effectLst>
          <a:outerShdw blurRad="50800" dist="38100" dir="13500000" algn="br" rotWithShape="0">
            <a:prstClr val="black">
              <a:alpha val="40000"/>
            </a:prstClr>
          </a:outerShdw>
        </a:effectLst>
      </dgm:spPr>
      <dgm:t>
        <a:bodyPr/>
        <a:lstStyle/>
        <a:p>
          <a:r>
            <a:rPr lang="fr-FR" dirty="0">
              <a:solidFill>
                <a:srgbClr val="35675C"/>
              </a:solidFill>
              <a:latin typeface="Calibri" panose="020F0502020204030204"/>
              <a:ea typeface="+mn-ea"/>
              <a:cs typeface="+mn-cs"/>
            </a:rPr>
            <a:t>Analyse des dossiers</a:t>
          </a:r>
        </a:p>
      </dgm:t>
    </dgm:pt>
    <dgm:pt modelId="{C37DB403-0DBF-4384-8247-B54939C58A8B}" type="parTrans" cxnId="{36F73FDD-30E1-4B63-971C-EFA661CECC7A}">
      <dgm:prSet/>
      <dgm:spPr/>
      <dgm:t>
        <a:bodyPr/>
        <a:lstStyle/>
        <a:p>
          <a:endParaRPr lang="fr-FR"/>
        </a:p>
      </dgm:t>
    </dgm:pt>
    <dgm:pt modelId="{EA629F73-FE8E-42F4-A34F-028D579A68F7}" type="sibTrans" cxnId="{36F73FDD-30E1-4B63-971C-EFA661CECC7A}">
      <dgm:prSet/>
      <dgm:spPr/>
      <dgm:t>
        <a:bodyPr/>
        <a:lstStyle/>
        <a:p>
          <a:endParaRPr lang="fr-FR"/>
        </a:p>
      </dgm:t>
    </dgm:pt>
    <dgm:pt modelId="{E24D0BD2-7069-499B-A5D8-49DD107953AF}">
      <dgm:prSet phldrT="[Texte]"/>
      <dgm:spPr>
        <a:solidFill>
          <a:srgbClr val="D6CBB8">
            <a:alpha val="90000"/>
          </a:srgbClr>
        </a:solidFill>
        <a:ln>
          <a:solidFill>
            <a:srgbClr val="C9BBA1"/>
          </a:solidFill>
        </a:ln>
        <a:effectLst>
          <a:outerShdw blurRad="50800" dist="38100" dir="13500000" algn="br" rotWithShape="0">
            <a:prstClr val="black">
              <a:alpha val="40000"/>
            </a:prstClr>
          </a:outerShdw>
        </a:effectLst>
      </dgm:spPr>
      <dgm:t>
        <a:bodyPr/>
        <a:lstStyle/>
        <a:p>
          <a:pPr>
            <a:buChar char="•"/>
          </a:pPr>
          <a:r>
            <a:rPr lang="fr-FR" dirty="0">
              <a:solidFill>
                <a:srgbClr val="35675C"/>
              </a:solidFill>
              <a:latin typeface="Calibri" panose="020F0502020204030204"/>
              <a:ea typeface="+mn-ea"/>
              <a:cs typeface="+mn-cs"/>
            </a:rPr>
            <a:t>Mise en commun des analyses de dossiers</a:t>
          </a:r>
          <a:endParaRPr lang="fr-FR" dirty="0">
            <a:solidFill>
              <a:srgbClr val="35675C"/>
            </a:solidFill>
          </a:endParaRPr>
        </a:p>
      </dgm:t>
    </dgm:pt>
    <dgm:pt modelId="{49B1A3E3-A1E4-404D-9DD8-B5859FCAF561}" type="parTrans" cxnId="{9F807F29-484D-4092-B68A-7D85A05F7BEE}">
      <dgm:prSet/>
      <dgm:spPr/>
      <dgm:t>
        <a:bodyPr/>
        <a:lstStyle/>
        <a:p>
          <a:endParaRPr lang="fr-FR"/>
        </a:p>
      </dgm:t>
    </dgm:pt>
    <dgm:pt modelId="{61BB161A-DFBC-4642-9549-07BFB9111380}" type="sibTrans" cxnId="{9F807F29-484D-4092-B68A-7D85A05F7BEE}">
      <dgm:prSet/>
      <dgm:spPr/>
      <dgm:t>
        <a:bodyPr/>
        <a:lstStyle/>
        <a:p>
          <a:endParaRPr lang="fr-FR"/>
        </a:p>
      </dgm:t>
    </dgm:pt>
    <dgm:pt modelId="{06AC009F-8E86-42A8-927F-34BDAB1CB77A}" type="pres">
      <dgm:prSet presAssocID="{66B42A78-0BE0-44CF-A62D-C540EAEE5C9E}" presName="Name0" presStyleCnt="0">
        <dgm:presLayoutVars>
          <dgm:dir/>
          <dgm:animLvl val="lvl"/>
          <dgm:resizeHandles val="exact"/>
        </dgm:presLayoutVars>
      </dgm:prSet>
      <dgm:spPr/>
    </dgm:pt>
    <dgm:pt modelId="{5FD05223-D503-42C6-8BC2-8B4BA571C864}" type="pres">
      <dgm:prSet presAssocID="{66B42A78-0BE0-44CF-A62D-C540EAEE5C9E}" presName="tSp" presStyleCnt="0"/>
      <dgm:spPr/>
    </dgm:pt>
    <dgm:pt modelId="{04E3FE07-20B0-4C5B-B6EB-4B6A02A112DF}" type="pres">
      <dgm:prSet presAssocID="{66B42A78-0BE0-44CF-A62D-C540EAEE5C9E}" presName="bSp" presStyleCnt="0"/>
      <dgm:spPr/>
    </dgm:pt>
    <dgm:pt modelId="{BF8B981E-475C-47EA-BA33-451F1803D0CB}" type="pres">
      <dgm:prSet presAssocID="{66B42A78-0BE0-44CF-A62D-C540EAEE5C9E}" presName="process" presStyleCnt="0"/>
      <dgm:spPr/>
    </dgm:pt>
    <dgm:pt modelId="{B983DE86-F71C-40EC-843E-4E501EBAE53D}" type="pres">
      <dgm:prSet presAssocID="{1F758AE7-B7B8-4695-83BF-1BFCF871945D}" presName="composite1" presStyleCnt="0"/>
      <dgm:spPr/>
    </dgm:pt>
    <dgm:pt modelId="{BC691E32-D46B-4959-9898-E132C99640A6}" type="pres">
      <dgm:prSet presAssocID="{1F758AE7-B7B8-4695-83BF-1BFCF871945D}" presName="dummyNode1" presStyleLbl="node1" presStyleIdx="0" presStyleCnt="3"/>
      <dgm:spPr/>
    </dgm:pt>
    <dgm:pt modelId="{06805E3B-0BD7-4946-8DA0-F49365188258}" type="pres">
      <dgm:prSet presAssocID="{1F758AE7-B7B8-4695-83BF-1BFCF871945D}" presName="childNode1" presStyleLbl="bgAcc1" presStyleIdx="0" presStyleCnt="3">
        <dgm:presLayoutVars>
          <dgm:bulletEnabled val="1"/>
        </dgm:presLayoutVars>
      </dgm:prSet>
      <dgm:spPr/>
    </dgm:pt>
    <dgm:pt modelId="{3F60357A-D980-4B42-97E1-A78ED19E9F25}" type="pres">
      <dgm:prSet presAssocID="{1F758AE7-B7B8-4695-83BF-1BFCF871945D}" presName="childNode1tx" presStyleLbl="bgAcc1" presStyleIdx="0" presStyleCnt="3">
        <dgm:presLayoutVars>
          <dgm:bulletEnabled val="1"/>
        </dgm:presLayoutVars>
      </dgm:prSet>
      <dgm:spPr/>
    </dgm:pt>
    <dgm:pt modelId="{21512625-15F5-4CC0-861B-7DB648740303}" type="pres">
      <dgm:prSet presAssocID="{1F758AE7-B7B8-4695-83BF-1BFCF871945D}" presName="parentNode1" presStyleLbl="node1" presStyleIdx="0" presStyleCnt="3">
        <dgm:presLayoutVars>
          <dgm:chMax val="1"/>
          <dgm:bulletEnabled val="1"/>
        </dgm:presLayoutVars>
      </dgm:prSet>
      <dgm:spPr/>
    </dgm:pt>
    <dgm:pt modelId="{6315DB14-DE6C-4119-B161-1080B2ED3EC0}" type="pres">
      <dgm:prSet presAssocID="{1F758AE7-B7B8-4695-83BF-1BFCF871945D}" presName="connSite1" presStyleCnt="0"/>
      <dgm:spPr/>
    </dgm:pt>
    <dgm:pt modelId="{C554065B-A9B5-421A-B4C5-2E59ECD11549}" type="pres">
      <dgm:prSet presAssocID="{9673FD3B-7A9E-412A-97DF-0F99503E6053}" presName="Name9" presStyleLbl="sibTrans2D1" presStyleIdx="0" presStyleCnt="2"/>
      <dgm:spPr/>
    </dgm:pt>
    <dgm:pt modelId="{122BCFF4-0D0D-4574-A5EA-5BE7F5894DB6}" type="pres">
      <dgm:prSet presAssocID="{A199DC6D-DF06-48BD-B1C2-1FEBDB02459D}" presName="composite2" presStyleCnt="0"/>
      <dgm:spPr/>
    </dgm:pt>
    <dgm:pt modelId="{B6A1B541-B08A-4977-BD22-B8BB8A051BA7}" type="pres">
      <dgm:prSet presAssocID="{A199DC6D-DF06-48BD-B1C2-1FEBDB02459D}" presName="dummyNode2" presStyleLbl="node1" presStyleIdx="0" presStyleCnt="3"/>
      <dgm:spPr/>
    </dgm:pt>
    <dgm:pt modelId="{3713545F-C96B-4BEE-8931-60C1A3123188}" type="pres">
      <dgm:prSet presAssocID="{A199DC6D-DF06-48BD-B1C2-1FEBDB02459D}" presName="childNode2" presStyleLbl="bgAcc1" presStyleIdx="1" presStyleCnt="3">
        <dgm:presLayoutVars>
          <dgm:bulletEnabled val="1"/>
        </dgm:presLayoutVars>
      </dgm:prSet>
      <dgm:spPr/>
    </dgm:pt>
    <dgm:pt modelId="{8743B6D0-6920-4FB4-A877-3118F78CECFB}" type="pres">
      <dgm:prSet presAssocID="{A199DC6D-DF06-48BD-B1C2-1FEBDB02459D}" presName="childNode2tx" presStyleLbl="bgAcc1" presStyleIdx="1" presStyleCnt="3">
        <dgm:presLayoutVars>
          <dgm:bulletEnabled val="1"/>
        </dgm:presLayoutVars>
      </dgm:prSet>
      <dgm:spPr/>
    </dgm:pt>
    <dgm:pt modelId="{849E0C3D-1C62-4297-AB9F-29054EB4E0A4}" type="pres">
      <dgm:prSet presAssocID="{A199DC6D-DF06-48BD-B1C2-1FEBDB02459D}" presName="parentNode2" presStyleLbl="node1" presStyleIdx="1" presStyleCnt="3">
        <dgm:presLayoutVars>
          <dgm:chMax val="0"/>
          <dgm:bulletEnabled val="1"/>
        </dgm:presLayoutVars>
      </dgm:prSet>
      <dgm:spPr/>
    </dgm:pt>
    <dgm:pt modelId="{23E0C984-D776-4BC5-B1EA-645EB4D76E05}" type="pres">
      <dgm:prSet presAssocID="{A199DC6D-DF06-48BD-B1C2-1FEBDB02459D}" presName="connSite2" presStyleCnt="0"/>
      <dgm:spPr/>
    </dgm:pt>
    <dgm:pt modelId="{F4D3528A-D3A2-4C57-846C-668B6B7B46FA}" type="pres">
      <dgm:prSet presAssocID="{04F1D572-DFF6-41CD-A74C-C56243FAA6C1}" presName="Name18" presStyleLbl="sibTrans2D1" presStyleIdx="1" presStyleCnt="2"/>
      <dgm:spPr/>
    </dgm:pt>
    <dgm:pt modelId="{8094215C-9130-4548-9C62-356A15E1751E}" type="pres">
      <dgm:prSet presAssocID="{B775DD11-7C15-4C6A-94E4-E49B502311E1}" presName="composite1" presStyleCnt="0"/>
      <dgm:spPr/>
    </dgm:pt>
    <dgm:pt modelId="{10B618C0-C55E-4FDF-9565-9A8660CBF947}" type="pres">
      <dgm:prSet presAssocID="{B775DD11-7C15-4C6A-94E4-E49B502311E1}" presName="dummyNode1" presStyleLbl="node1" presStyleIdx="1" presStyleCnt="3"/>
      <dgm:spPr/>
    </dgm:pt>
    <dgm:pt modelId="{77A190B4-DA19-40D7-AFD9-0FC6C69AAE9A}" type="pres">
      <dgm:prSet presAssocID="{B775DD11-7C15-4C6A-94E4-E49B502311E1}" presName="childNode1" presStyleLbl="bgAcc1" presStyleIdx="2" presStyleCnt="3">
        <dgm:presLayoutVars>
          <dgm:bulletEnabled val="1"/>
        </dgm:presLayoutVars>
      </dgm:prSet>
      <dgm:spPr/>
    </dgm:pt>
    <dgm:pt modelId="{28057D08-9E06-45DA-B061-18EE757F3CF7}" type="pres">
      <dgm:prSet presAssocID="{B775DD11-7C15-4C6A-94E4-E49B502311E1}" presName="childNode1tx" presStyleLbl="bgAcc1" presStyleIdx="2" presStyleCnt="3">
        <dgm:presLayoutVars>
          <dgm:bulletEnabled val="1"/>
        </dgm:presLayoutVars>
      </dgm:prSet>
      <dgm:spPr/>
    </dgm:pt>
    <dgm:pt modelId="{AD447072-6D91-4A72-9D50-8685AD1550CC}" type="pres">
      <dgm:prSet presAssocID="{B775DD11-7C15-4C6A-94E4-E49B502311E1}" presName="parentNode1" presStyleLbl="node1" presStyleIdx="2" presStyleCnt="3">
        <dgm:presLayoutVars>
          <dgm:chMax val="1"/>
          <dgm:bulletEnabled val="1"/>
        </dgm:presLayoutVars>
      </dgm:prSet>
      <dgm:spPr/>
    </dgm:pt>
    <dgm:pt modelId="{F5A5CAC3-D74E-48A5-8E01-E1403EEBBAA1}" type="pres">
      <dgm:prSet presAssocID="{B775DD11-7C15-4C6A-94E4-E49B502311E1}" presName="connSite1" presStyleCnt="0"/>
      <dgm:spPr/>
    </dgm:pt>
  </dgm:ptLst>
  <dgm:cxnLst>
    <dgm:cxn modelId="{7C7C2C0B-8FE2-45F1-A186-0B43BE9F6E65}" type="presOf" srcId="{9673FD3B-7A9E-412A-97DF-0F99503E6053}" destId="{C554065B-A9B5-421A-B4C5-2E59ECD11549}" srcOrd="0" destOrd="0" presId="urn:microsoft.com/office/officeart/2005/8/layout/hProcess4"/>
    <dgm:cxn modelId="{1758200C-4111-4397-8293-51B878BA7179}" type="presOf" srcId="{C78AD79C-6B1D-4FE1-9AF8-A6080DC17559}" destId="{3713545F-C96B-4BEE-8931-60C1A3123188}" srcOrd="0" destOrd="1" presId="urn:microsoft.com/office/officeart/2005/8/layout/hProcess4"/>
    <dgm:cxn modelId="{2059450C-390C-4374-AA2B-CA95C32C39D0}" srcId="{66B42A78-0BE0-44CF-A62D-C540EAEE5C9E}" destId="{B775DD11-7C15-4C6A-94E4-E49B502311E1}" srcOrd="2" destOrd="0" parTransId="{A56DD349-4F2D-48B1-88F4-9B679A2284C2}" sibTransId="{D21CC3B5-D810-4559-9307-8B34969E41CE}"/>
    <dgm:cxn modelId="{4CE8EF13-E054-4F0C-B82E-370C96BCB801}" type="presOf" srcId="{1F758AE7-B7B8-4695-83BF-1BFCF871945D}" destId="{21512625-15F5-4CC0-861B-7DB648740303}" srcOrd="0" destOrd="0" presId="urn:microsoft.com/office/officeart/2005/8/layout/hProcess4"/>
    <dgm:cxn modelId="{D42BC321-BA7A-4ABE-BE71-148D8890180B}" type="presOf" srcId="{4328ADF1-DC88-487F-B470-9F47D06BC28E}" destId="{28057D08-9E06-45DA-B061-18EE757F3CF7}" srcOrd="1" destOrd="0" presId="urn:microsoft.com/office/officeart/2005/8/layout/hProcess4"/>
    <dgm:cxn modelId="{9F807F29-484D-4092-B68A-7D85A05F7BEE}" srcId="{B775DD11-7C15-4C6A-94E4-E49B502311E1}" destId="{E24D0BD2-7069-499B-A5D8-49DD107953AF}" srcOrd="1" destOrd="0" parTransId="{49B1A3E3-A1E4-404D-9DD8-B5859FCAF561}" sibTransId="{61BB161A-DFBC-4642-9549-07BFB9111380}"/>
    <dgm:cxn modelId="{132D9040-856C-411E-AC81-8F41064939BD}" srcId="{66B42A78-0BE0-44CF-A62D-C540EAEE5C9E}" destId="{A199DC6D-DF06-48BD-B1C2-1FEBDB02459D}" srcOrd="1" destOrd="0" parTransId="{7F2DDFE8-03DF-4149-9BBA-123F7A9274FE}" sibTransId="{04F1D572-DFF6-41CD-A74C-C56243FAA6C1}"/>
    <dgm:cxn modelId="{0616B25F-D2D6-4B8F-AC18-BA378EBED432}" type="presOf" srcId="{E24D0BD2-7069-499B-A5D8-49DD107953AF}" destId="{28057D08-9E06-45DA-B061-18EE757F3CF7}" srcOrd="1" destOrd="1" presId="urn:microsoft.com/office/officeart/2005/8/layout/hProcess4"/>
    <dgm:cxn modelId="{89A54970-5CCD-444F-87F4-C78332CCD4B4}" type="presOf" srcId="{58FB7A3F-BCEA-4B19-9FB4-46A82EB0D8C7}" destId="{3713545F-C96B-4BEE-8931-60C1A3123188}" srcOrd="0" destOrd="0" presId="urn:microsoft.com/office/officeart/2005/8/layout/hProcess4"/>
    <dgm:cxn modelId="{BA717472-A5B8-492D-A513-DCAFFA02A776}" srcId="{A199DC6D-DF06-48BD-B1C2-1FEBDB02459D}" destId="{58FB7A3F-BCEA-4B19-9FB4-46A82EB0D8C7}" srcOrd="0" destOrd="0" parTransId="{9B9224AB-A8C7-4E4D-BE64-1F9B0EA68F32}" sibTransId="{0F046D9E-2632-47B3-A036-9147046D2B25}"/>
    <dgm:cxn modelId="{35BA3590-232F-4BD6-B189-06E7B59171FC}" type="presOf" srcId="{887CBE8C-CB44-4FB6-AC76-03BF04FA1E79}" destId="{06805E3B-0BD7-4946-8DA0-F49365188258}" srcOrd="0" destOrd="0" presId="urn:microsoft.com/office/officeart/2005/8/layout/hProcess4"/>
    <dgm:cxn modelId="{E20EF196-5517-4569-BD6A-00B19B82A604}" type="presOf" srcId="{A199DC6D-DF06-48BD-B1C2-1FEBDB02459D}" destId="{849E0C3D-1C62-4297-AB9F-29054EB4E0A4}" srcOrd="0" destOrd="0" presId="urn:microsoft.com/office/officeart/2005/8/layout/hProcess4"/>
    <dgm:cxn modelId="{ACBB7D99-FAEA-443E-A08D-34DB5BF7858A}" type="presOf" srcId="{B775DD11-7C15-4C6A-94E4-E49B502311E1}" destId="{AD447072-6D91-4A72-9D50-8685AD1550CC}" srcOrd="0" destOrd="0" presId="urn:microsoft.com/office/officeart/2005/8/layout/hProcess4"/>
    <dgm:cxn modelId="{89311FA1-16AA-4C4E-844A-A97900D24975}" type="presOf" srcId="{58FB7A3F-BCEA-4B19-9FB4-46A82EB0D8C7}" destId="{8743B6D0-6920-4FB4-A877-3118F78CECFB}" srcOrd="1" destOrd="0" presId="urn:microsoft.com/office/officeart/2005/8/layout/hProcess4"/>
    <dgm:cxn modelId="{41A121A8-B79D-4D8F-AC56-CE52FE7BD1F0}" type="presOf" srcId="{4328ADF1-DC88-487F-B470-9F47D06BC28E}" destId="{77A190B4-DA19-40D7-AFD9-0FC6C69AAE9A}" srcOrd="0" destOrd="0" presId="urn:microsoft.com/office/officeart/2005/8/layout/hProcess4"/>
    <dgm:cxn modelId="{BC40EFA9-81C9-4AC6-B335-29F4E1033BAB}" type="presOf" srcId="{66B42A78-0BE0-44CF-A62D-C540EAEE5C9E}" destId="{06AC009F-8E86-42A8-927F-34BDAB1CB77A}" srcOrd="0" destOrd="0" presId="urn:microsoft.com/office/officeart/2005/8/layout/hProcess4"/>
    <dgm:cxn modelId="{B6C011BB-46C6-4002-BE94-52D3BDCB97EA}" type="presOf" srcId="{04F1D572-DFF6-41CD-A74C-C56243FAA6C1}" destId="{F4D3528A-D3A2-4C57-846C-668B6B7B46FA}" srcOrd="0" destOrd="0" presId="urn:microsoft.com/office/officeart/2005/8/layout/hProcess4"/>
    <dgm:cxn modelId="{C5BB1FBC-F495-4E95-9953-DB9A47DCDE52}" type="presOf" srcId="{887CBE8C-CB44-4FB6-AC76-03BF04FA1E79}" destId="{3F60357A-D980-4B42-97E1-A78ED19E9F25}" srcOrd="1" destOrd="0" presId="urn:microsoft.com/office/officeart/2005/8/layout/hProcess4"/>
    <dgm:cxn modelId="{D26BCDCC-6C9E-4B22-875C-497CA3B4D68D}" type="presOf" srcId="{C78AD79C-6B1D-4FE1-9AF8-A6080DC17559}" destId="{8743B6D0-6920-4FB4-A877-3118F78CECFB}" srcOrd="1" destOrd="1" presId="urn:microsoft.com/office/officeart/2005/8/layout/hProcess4"/>
    <dgm:cxn modelId="{C707E1DC-DAA8-4C7A-9EF2-4C9FB4DD9314}" type="presOf" srcId="{E24D0BD2-7069-499B-A5D8-49DD107953AF}" destId="{77A190B4-DA19-40D7-AFD9-0FC6C69AAE9A}" srcOrd="0" destOrd="1" presId="urn:microsoft.com/office/officeart/2005/8/layout/hProcess4"/>
    <dgm:cxn modelId="{36F73FDD-30E1-4B63-971C-EFA661CECC7A}" srcId="{A199DC6D-DF06-48BD-B1C2-1FEBDB02459D}" destId="{C78AD79C-6B1D-4FE1-9AF8-A6080DC17559}" srcOrd="1" destOrd="0" parTransId="{C37DB403-0DBF-4384-8247-B54939C58A8B}" sibTransId="{EA629F73-FE8E-42F4-A34F-028D579A68F7}"/>
    <dgm:cxn modelId="{519778E8-E983-4D5F-B458-F32DFF1A5855}" srcId="{66B42A78-0BE0-44CF-A62D-C540EAEE5C9E}" destId="{1F758AE7-B7B8-4695-83BF-1BFCF871945D}" srcOrd="0" destOrd="0" parTransId="{5831DCB5-29D1-4189-B8DA-EC86A96948B9}" sibTransId="{9673FD3B-7A9E-412A-97DF-0F99503E6053}"/>
    <dgm:cxn modelId="{119720F4-631D-414A-B165-0356C1ECC3F3}" srcId="{1F758AE7-B7B8-4695-83BF-1BFCF871945D}" destId="{887CBE8C-CB44-4FB6-AC76-03BF04FA1E79}" srcOrd="0" destOrd="0" parTransId="{D7D5343F-08C2-45CB-8A0A-2FEECF118231}" sibTransId="{8B9104BB-9BA8-4F19-A213-8C5AEFF60BFB}"/>
    <dgm:cxn modelId="{9FFEA7FB-5F4A-4BE3-9070-A444B52B201C}" srcId="{B775DD11-7C15-4C6A-94E4-E49B502311E1}" destId="{4328ADF1-DC88-487F-B470-9F47D06BC28E}" srcOrd="0" destOrd="0" parTransId="{AD63F483-2298-4B9B-8FEE-53AE96974C53}" sibTransId="{4CE1A0A8-1AEA-4549-A9C3-87BCDCB7CD73}"/>
    <dgm:cxn modelId="{D2D694FD-F9BC-4586-8415-3A55A4A16252}" type="presParOf" srcId="{06AC009F-8E86-42A8-927F-34BDAB1CB77A}" destId="{5FD05223-D503-42C6-8BC2-8B4BA571C864}" srcOrd="0" destOrd="0" presId="urn:microsoft.com/office/officeart/2005/8/layout/hProcess4"/>
    <dgm:cxn modelId="{669FC0A6-5DF0-4ECF-9898-CE1BB4088466}" type="presParOf" srcId="{06AC009F-8E86-42A8-927F-34BDAB1CB77A}" destId="{04E3FE07-20B0-4C5B-B6EB-4B6A02A112DF}" srcOrd="1" destOrd="0" presId="urn:microsoft.com/office/officeart/2005/8/layout/hProcess4"/>
    <dgm:cxn modelId="{7840B3CE-1673-4341-9D29-8A4914A62021}" type="presParOf" srcId="{06AC009F-8E86-42A8-927F-34BDAB1CB77A}" destId="{BF8B981E-475C-47EA-BA33-451F1803D0CB}" srcOrd="2" destOrd="0" presId="urn:microsoft.com/office/officeart/2005/8/layout/hProcess4"/>
    <dgm:cxn modelId="{3DBB9DD9-8E93-4855-B342-C72BFA4DE619}" type="presParOf" srcId="{BF8B981E-475C-47EA-BA33-451F1803D0CB}" destId="{B983DE86-F71C-40EC-843E-4E501EBAE53D}" srcOrd="0" destOrd="0" presId="urn:microsoft.com/office/officeart/2005/8/layout/hProcess4"/>
    <dgm:cxn modelId="{EBD81BDA-283B-41AB-AF78-20DB5ECAFECC}" type="presParOf" srcId="{B983DE86-F71C-40EC-843E-4E501EBAE53D}" destId="{BC691E32-D46B-4959-9898-E132C99640A6}" srcOrd="0" destOrd="0" presId="urn:microsoft.com/office/officeart/2005/8/layout/hProcess4"/>
    <dgm:cxn modelId="{97B2785E-425E-4C6B-8F1A-1E1FDAE2C38C}" type="presParOf" srcId="{B983DE86-F71C-40EC-843E-4E501EBAE53D}" destId="{06805E3B-0BD7-4946-8DA0-F49365188258}" srcOrd="1" destOrd="0" presId="urn:microsoft.com/office/officeart/2005/8/layout/hProcess4"/>
    <dgm:cxn modelId="{103B87D5-7D14-45E0-B42A-3755163DC9B3}" type="presParOf" srcId="{B983DE86-F71C-40EC-843E-4E501EBAE53D}" destId="{3F60357A-D980-4B42-97E1-A78ED19E9F25}" srcOrd="2" destOrd="0" presId="urn:microsoft.com/office/officeart/2005/8/layout/hProcess4"/>
    <dgm:cxn modelId="{E4014C10-9D4D-4627-AE84-BE413305BBB4}" type="presParOf" srcId="{B983DE86-F71C-40EC-843E-4E501EBAE53D}" destId="{21512625-15F5-4CC0-861B-7DB648740303}" srcOrd="3" destOrd="0" presId="urn:microsoft.com/office/officeart/2005/8/layout/hProcess4"/>
    <dgm:cxn modelId="{D80B9328-21F9-4FEA-9CD7-2522F97EA6FF}" type="presParOf" srcId="{B983DE86-F71C-40EC-843E-4E501EBAE53D}" destId="{6315DB14-DE6C-4119-B161-1080B2ED3EC0}" srcOrd="4" destOrd="0" presId="urn:microsoft.com/office/officeart/2005/8/layout/hProcess4"/>
    <dgm:cxn modelId="{40D22C70-5FE9-40A1-B358-25B8CB85C9E1}" type="presParOf" srcId="{BF8B981E-475C-47EA-BA33-451F1803D0CB}" destId="{C554065B-A9B5-421A-B4C5-2E59ECD11549}" srcOrd="1" destOrd="0" presId="urn:microsoft.com/office/officeart/2005/8/layout/hProcess4"/>
    <dgm:cxn modelId="{710BC9F5-C7A8-44E0-AF65-12AE3933D0CF}" type="presParOf" srcId="{BF8B981E-475C-47EA-BA33-451F1803D0CB}" destId="{122BCFF4-0D0D-4574-A5EA-5BE7F5894DB6}" srcOrd="2" destOrd="0" presId="urn:microsoft.com/office/officeart/2005/8/layout/hProcess4"/>
    <dgm:cxn modelId="{EEE8E01C-0CFC-4524-8AE1-0159D40F3DCF}" type="presParOf" srcId="{122BCFF4-0D0D-4574-A5EA-5BE7F5894DB6}" destId="{B6A1B541-B08A-4977-BD22-B8BB8A051BA7}" srcOrd="0" destOrd="0" presId="urn:microsoft.com/office/officeart/2005/8/layout/hProcess4"/>
    <dgm:cxn modelId="{662B6C41-6E16-417C-8F65-33DEF5C244ED}" type="presParOf" srcId="{122BCFF4-0D0D-4574-A5EA-5BE7F5894DB6}" destId="{3713545F-C96B-4BEE-8931-60C1A3123188}" srcOrd="1" destOrd="0" presId="urn:microsoft.com/office/officeart/2005/8/layout/hProcess4"/>
    <dgm:cxn modelId="{F454E659-9D89-46D4-AEAB-016A84BB2A1B}" type="presParOf" srcId="{122BCFF4-0D0D-4574-A5EA-5BE7F5894DB6}" destId="{8743B6D0-6920-4FB4-A877-3118F78CECFB}" srcOrd="2" destOrd="0" presId="urn:microsoft.com/office/officeart/2005/8/layout/hProcess4"/>
    <dgm:cxn modelId="{AB29AC3B-DED3-4F5E-9BBF-FC99FCD419CF}" type="presParOf" srcId="{122BCFF4-0D0D-4574-A5EA-5BE7F5894DB6}" destId="{849E0C3D-1C62-4297-AB9F-29054EB4E0A4}" srcOrd="3" destOrd="0" presId="urn:microsoft.com/office/officeart/2005/8/layout/hProcess4"/>
    <dgm:cxn modelId="{B256BD10-93C0-4312-95BD-0A035EF847C7}" type="presParOf" srcId="{122BCFF4-0D0D-4574-A5EA-5BE7F5894DB6}" destId="{23E0C984-D776-4BC5-B1EA-645EB4D76E05}" srcOrd="4" destOrd="0" presId="urn:microsoft.com/office/officeart/2005/8/layout/hProcess4"/>
    <dgm:cxn modelId="{B8724C4F-A35F-425C-9F92-F099485DB625}" type="presParOf" srcId="{BF8B981E-475C-47EA-BA33-451F1803D0CB}" destId="{F4D3528A-D3A2-4C57-846C-668B6B7B46FA}" srcOrd="3" destOrd="0" presId="urn:microsoft.com/office/officeart/2005/8/layout/hProcess4"/>
    <dgm:cxn modelId="{718B4FA8-0312-458C-BD6C-49AD038BE162}" type="presParOf" srcId="{BF8B981E-475C-47EA-BA33-451F1803D0CB}" destId="{8094215C-9130-4548-9C62-356A15E1751E}" srcOrd="4" destOrd="0" presId="urn:microsoft.com/office/officeart/2005/8/layout/hProcess4"/>
    <dgm:cxn modelId="{BFABD21B-C254-4C9A-AAE3-6A9762659F2D}" type="presParOf" srcId="{8094215C-9130-4548-9C62-356A15E1751E}" destId="{10B618C0-C55E-4FDF-9565-9A8660CBF947}" srcOrd="0" destOrd="0" presId="urn:microsoft.com/office/officeart/2005/8/layout/hProcess4"/>
    <dgm:cxn modelId="{5BD75936-CDD8-4DA5-A16C-41F0BE353AFE}" type="presParOf" srcId="{8094215C-9130-4548-9C62-356A15E1751E}" destId="{77A190B4-DA19-40D7-AFD9-0FC6C69AAE9A}" srcOrd="1" destOrd="0" presId="urn:microsoft.com/office/officeart/2005/8/layout/hProcess4"/>
    <dgm:cxn modelId="{93795805-2B69-44DF-9E87-6FA698C67CF5}" type="presParOf" srcId="{8094215C-9130-4548-9C62-356A15E1751E}" destId="{28057D08-9E06-45DA-B061-18EE757F3CF7}" srcOrd="2" destOrd="0" presId="urn:microsoft.com/office/officeart/2005/8/layout/hProcess4"/>
    <dgm:cxn modelId="{1B5F95CC-2C13-4FB3-B495-70F3F5988A49}" type="presParOf" srcId="{8094215C-9130-4548-9C62-356A15E1751E}" destId="{AD447072-6D91-4A72-9D50-8685AD1550CC}" srcOrd="3" destOrd="0" presId="urn:microsoft.com/office/officeart/2005/8/layout/hProcess4"/>
    <dgm:cxn modelId="{A0B6D863-37BE-4227-9905-30A974180107}" type="presParOf" srcId="{8094215C-9130-4548-9C62-356A15E1751E}" destId="{F5A5CAC3-D74E-48A5-8E01-E1403EEBBAA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05E3B-0BD7-4946-8DA0-F49365188258}">
      <dsp:nvSpPr>
        <dsp:cNvPr id="0" name=""/>
        <dsp:cNvSpPr/>
      </dsp:nvSpPr>
      <dsp:spPr>
        <a:xfrm>
          <a:off x="456377" y="1154120"/>
          <a:ext cx="2688829" cy="2217721"/>
        </a:xfrm>
        <a:prstGeom prst="roundRect">
          <a:avLst>
            <a:gd name="adj" fmla="val 10000"/>
          </a:avLst>
        </a:prstGeom>
        <a:solidFill>
          <a:srgbClr val="D6CBB8"/>
        </a:solidFill>
        <a:ln w="9525" cap="flat" cmpd="sng" algn="ctr">
          <a:solidFill>
            <a:srgbClr val="C9BBA1"/>
          </a:solidFill>
          <a:prstDash val="solid"/>
        </a:ln>
        <a:effectLst>
          <a:outerShdw blurRad="50800" dist="38100" dir="13500000" algn="b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755650">
            <a:lnSpc>
              <a:spcPct val="90000"/>
            </a:lnSpc>
            <a:spcBef>
              <a:spcPct val="0"/>
            </a:spcBef>
            <a:spcAft>
              <a:spcPct val="15000"/>
            </a:spcAft>
            <a:buChar char="•"/>
          </a:pPr>
          <a:r>
            <a:rPr lang="fr-FR" sz="1700" kern="1200" dirty="0">
              <a:solidFill>
                <a:srgbClr val="35675C"/>
              </a:solidFill>
              <a:latin typeface="Calibri" panose="020F0502020204030204"/>
              <a:ea typeface="+mn-ea"/>
              <a:cs typeface="+mn-cs"/>
            </a:rPr>
            <a:t>Transmissions des sources habituellement utilisées, </a:t>
          </a:r>
          <a:r>
            <a:rPr lang="fr-FR" sz="1700" kern="1200" dirty="0" err="1">
              <a:solidFill>
                <a:srgbClr val="35675C"/>
              </a:solidFill>
              <a:latin typeface="Calibri" panose="020F0502020204030204"/>
              <a:ea typeface="+mn-ea"/>
              <a:cs typeface="+mn-cs"/>
            </a:rPr>
            <a:t>ref</a:t>
          </a:r>
          <a:r>
            <a:rPr lang="fr-FR" sz="1700" kern="1200" dirty="0">
              <a:solidFill>
                <a:srgbClr val="35675C"/>
              </a:solidFill>
              <a:latin typeface="Calibri" panose="020F0502020204030204"/>
              <a:ea typeface="+mn-ea"/>
              <a:cs typeface="+mn-cs"/>
            </a:rPr>
            <a:t> biblio et procédure interne de revue de prescription au pharmacien d’officine et à l’IPA</a:t>
          </a:r>
          <a:endParaRPr lang="fr-FR" sz="1700" kern="1200" dirty="0">
            <a:solidFill>
              <a:srgbClr val="35675C"/>
            </a:solidFill>
          </a:endParaRPr>
        </a:p>
      </dsp:txBody>
      <dsp:txXfrm>
        <a:off x="507413" y="1205156"/>
        <a:ext cx="2586757" cy="1640423"/>
      </dsp:txXfrm>
    </dsp:sp>
    <dsp:sp modelId="{C554065B-A9B5-421A-B4C5-2E59ECD11549}">
      <dsp:nvSpPr>
        <dsp:cNvPr id="0" name=""/>
        <dsp:cNvSpPr/>
      </dsp:nvSpPr>
      <dsp:spPr>
        <a:xfrm>
          <a:off x="1936201" y="1570156"/>
          <a:ext cx="3130967" cy="3130967"/>
        </a:xfrm>
        <a:prstGeom prst="leftCircularArrow">
          <a:avLst>
            <a:gd name="adj1" fmla="val 3680"/>
            <a:gd name="adj2" fmla="val 458551"/>
            <a:gd name="adj3" fmla="val 2234061"/>
            <a:gd name="adj4" fmla="val 9024489"/>
            <a:gd name="adj5" fmla="val 4293"/>
          </a:avLst>
        </a:prstGeom>
        <a:solidFill>
          <a:srgbClr val="8AB7BA"/>
        </a:solidFill>
        <a:ln>
          <a:noFill/>
        </a:ln>
        <a:effectLst/>
      </dsp:spPr>
      <dsp:style>
        <a:lnRef idx="0">
          <a:scrgbClr r="0" g="0" b="0"/>
        </a:lnRef>
        <a:fillRef idx="0">
          <a:scrgbClr r="0" g="0" b="0"/>
        </a:fillRef>
        <a:effectRef idx="0">
          <a:scrgbClr r="0" g="0" b="0"/>
        </a:effectRef>
        <a:fontRef idx="minor">
          <a:schemeClr val="lt1"/>
        </a:fontRef>
      </dsp:style>
    </dsp:sp>
    <dsp:sp modelId="{21512625-15F5-4CC0-861B-7DB648740303}">
      <dsp:nvSpPr>
        <dsp:cNvPr id="0" name=""/>
        <dsp:cNvSpPr/>
      </dsp:nvSpPr>
      <dsp:spPr>
        <a:xfrm>
          <a:off x="1053895" y="2896616"/>
          <a:ext cx="2390070" cy="950452"/>
        </a:xfrm>
        <a:prstGeom prst="roundRect">
          <a:avLst>
            <a:gd name="adj" fmla="val 10000"/>
          </a:avLst>
        </a:prstGeom>
        <a:solidFill>
          <a:srgbClr val="00808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fr-FR" sz="2900" kern="1200">
              <a:latin typeface="Calibri" panose="020F0502020204030204"/>
              <a:ea typeface="+mn-ea"/>
              <a:cs typeface="+mn-cs"/>
            </a:rPr>
            <a:t>Eté 2025</a:t>
          </a:r>
          <a:endParaRPr lang="fr-FR" sz="2900" kern="1200" dirty="0"/>
        </a:p>
      </dsp:txBody>
      <dsp:txXfrm>
        <a:off x="1081733" y="2924454"/>
        <a:ext cx="2334394" cy="894776"/>
      </dsp:txXfrm>
    </dsp:sp>
    <dsp:sp modelId="{3713545F-C96B-4BEE-8931-60C1A3123188}">
      <dsp:nvSpPr>
        <dsp:cNvPr id="0" name=""/>
        <dsp:cNvSpPr/>
      </dsp:nvSpPr>
      <dsp:spPr>
        <a:xfrm>
          <a:off x="3992605" y="1154120"/>
          <a:ext cx="2688829" cy="2217721"/>
        </a:xfrm>
        <a:prstGeom prst="roundRect">
          <a:avLst>
            <a:gd name="adj" fmla="val 10000"/>
          </a:avLst>
        </a:prstGeom>
        <a:solidFill>
          <a:srgbClr val="D6CBB8">
            <a:alpha val="90000"/>
          </a:srgbClr>
        </a:solidFill>
        <a:ln w="9525" cap="flat" cmpd="sng" algn="ctr">
          <a:solidFill>
            <a:srgbClr val="C9BBA1"/>
          </a:solidFill>
          <a:prstDash val="solid"/>
        </a:ln>
        <a:effectLst>
          <a:outerShdw blurRad="50800" dist="38100" dir="13500000" algn="b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fr-FR" sz="1800" kern="1200" dirty="0">
              <a:solidFill>
                <a:srgbClr val="35675C"/>
              </a:solidFill>
              <a:latin typeface="Calibri" panose="020F0502020204030204"/>
              <a:ea typeface="+mn-ea"/>
              <a:cs typeface="+mn-cs"/>
            </a:rPr>
            <a:t>Récupération des 4 dossiers (</a:t>
          </a:r>
          <a:r>
            <a:rPr lang="fr-FR" sz="1800" kern="1200" dirty="0" err="1">
              <a:solidFill>
                <a:srgbClr val="35675C"/>
              </a:solidFill>
              <a:latin typeface="Calibri" panose="020F0502020204030204"/>
              <a:ea typeface="+mn-ea"/>
              <a:cs typeface="+mn-cs"/>
            </a:rPr>
            <a:t>presc</a:t>
          </a:r>
          <a:r>
            <a:rPr lang="fr-FR" sz="1800" kern="1200" dirty="0">
              <a:solidFill>
                <a:srgbClr val="35675C"/>
              </a:solidFill>
              <a:latin typeface="Calibri" panose="020F0502020204030204"/>
              <a:ea typeface="+mn-ea"/>
              <a:cs typeface="+mn-cs"/>
            </a:rPr>
            <a:t>°, bio, ATCD, </a:t>
          </a:r>
          <a:r>
            <a:rPr lang="fr-FR" sz="1800" kern="1200" dirty="0" err="1">
              <a:solidFill>
                <a:srgbClr val="35675C"/>
              </a:solidFill>
              <a:latin typeface="Calibri" panose="020F0502020204030204"/>
              <a:ea typeface="+mn-ea"/>
              <a:cs typeface="+mn-cs"/>
            </a:rPr>
            <a:t>observ</a:t>
          </a:r>
          <a:r>
            <a:rPr lang="fr-FR" sz="1800" kern="1200" dirty="0">
              <a:solidFill>
                <a:srgbClr val="35675C"/>
              </a:solidFill>
              <a:latin typeface="Calibri" panose="020F0502020204030204"/>
              <a:ea typeface="+mn-ea"/>
              <a:cs typeface="+mn-cs"/>
            </a:rPr>
            <a:t> médicales et </a:t>
          </a:r>
          <a:r>
            <a:rPr lang="fr-FR" sz="1800" kern="1200" dirty="0" err="1">
              <a:solidFill>
                <a:srgbClr val="35675C"/>
              </a:solidFill>
              <a:latin typeface="Calibri" panose="020F0502020204030204"/>
              <a:ea typeface="+mn-ea"/>
              <a:cs typeface="+mn-cs"/>
            </a:rPr>
            <a:t>paramed</a:t>
          </a:r>
          <a:r>
            <a:rPr lang="fr-FR" sz="1800" kern="1200" dirty="0">
              <a:solidFill>
                <a:srgbClr val="35675C"/>
              </a:solidFill>
              <a:latin typeface="Calibri" panose="020F0502020204030204"/>
              <a:ea typeface="+mn-ea"/>
              <a:cs typeface="+mn-cs"/>
            </a:rPr>
            <a:t>, </a:t>
          </a:r>
          <a:r>
            <a:rPr lang="fr-FR" sz="1800" kern="1200" dirty="0" err="1">
              <a:solidFill>
                <a:srgbClr val="35675C"/>
              </a:solidFill>
              <a:latin typeface="Calibri" panose="020F0502020204030204"/>
              <a:ea typeface="+mn-ea"/>
              <a:cs typeface="+mn-cs"/>
            </a:rPr>
            <a:t>vacc</a:t>
          </a:r>
          <a:r>
            <a:rPr lang="fr-FR" sz="1800" kern="1200" dirty="0">
              <a:solidFill>
                <a:srgbClr val="35675C"/>
              </a:solidFill>
              <a:latin typeface="Calibri" panose="020F0502020204030204"/>
              <a:ea typeface="+mn-ea"/>
              <a:cs typeface="+mn-cs"/>
            </a:rPr>
            <a:t>°, infos pancarte)</a:t>
          </a:r>
          <a:endParaRPr lang="fr-FR" sz="1800" kern="1200" dirty="0">
            <a:solidFill>
              <a:srgbClr val="35675C"/>
            </a:solidFill>
          </a:endParaRPr>
        </a:p>
        <a:p>
          <a:pPr marL="171450" lvl="1" indent="-171450" algn="l" defTabSz="800100">
            <a:lnSpc>
              <a:spcPct val="90000"/>
            </a:lnSpc>
            <a:spcBef>
              <a:spcPct val="0"/>
            </a:spcBef>
            <a:spcAft>
              <a:spcPct val="15000"/>
            </a:spcAft>
            <a:buChar char="•"/>
          </a:pPr>
          <a:r>
            <a:rPr lang="fr-FR" sz="1800" kern="1200" dirty="0">
              <a:solidFill>
                <a:srgbClr val="35675C"/>
              </a:solidFill>
              <a:latin typeface="Calibri" panose="020F0502020204030204"/>
              <a:ea typeface="+mn-ea"/>
              <a:cs typeface="+mn-cs"/>
            </a:rPr>
            <a:t>Analyse des dossiers</a:t>
          </a:r>
        </a:p>
      </dsp:txBody>
      <dsp:txXfrm>
        <a:off x="4043641" y="1680382"/>
        <a:ext cx="2586757" cy="1640423"/>
      </dsp:txXfrm>
    </dsp:sp>
    <dsp:sp modelId="{F4D3528A-D3A2-4C57-846C-668B6B7B46FA}">
      <dsp:nvSpPr>
        <dsp:cNvPr id="0" name=""/>
        <dsp:cNvSpPr/>
      </dsp:nvSpPr>
      <dsp:spPr>
        <a:xfrm>
          <a:off x="5450023" y="-262116"/>
          <a:ext cx="3474540" cy="3474540"/>
        </a:xfrm>
        <a:prstGeom prst="circularArrow">
          <a:avLst>
            <a:gd name="adj1" fmla="val 3316"/>
            <a:gd name="adj2" fmla="val 409637"/>
            <a:gd name="adj3" fmla="val 19414853"/>
            <a:gd name="adj4" fmla="val 12575511"/>
            <a:gd name="adj5" fmla="val 3869"/>
          </a:avLst>
        </a:prstGeom>
        <a:solidFill>
          <a:srgbClr val="8AB7BA"/>
        </a:solidFill>
        <a:ln>
          <a:noFill/>
        </a:ln>
        <a:effectLst/>
      </dsp:spPr>
      <dsp:style>
        <a:lnRef idx="0">
          <a:scrgbClr r="0" g="0" b="0"/>
        </a:lnRef>
        <a:fillRef idx="0">
          <a:scrgbClr r="0" g="0" b="0"/>
        </a:fillRef>
        <a:effectRef idx="0">
          <a:scrgbClr r="0" g="0" b="0"/>
        </a:effectRef>
        <a:fontRef idx="minor">
          <a:schemeClr val="lt1"/>
        </a:fontRef>
      </dsp:style>
    </dsp:sp>
    <dsp:sp modelId="{849E0C3D-1C62-4297-AB9F-29054EB4E0A4}">
      <dsp:nvSpPr>
        <dsp:cNvPr id="0" name=""/>
        <dsp:cNvSpPr/>
      </dsp:nvSpPr>
      <dsp:spPr>
        <a:xfrm>
          <a:off x="4590123" y="678894"/>
          <a:ext cx="2390070" cy="950452"/>
        </a:xfrm>
        <a:prstGeom prst="roundRect">
          <a:avLst>
            <a:gd name="adj" fmla="val 10000"/>
          </a:avLst>
        </a:prstGeom>
        <a:solidFill>
          <a:srgbClr val="00808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fr-FR" sz="2900" kern="1200">
              <a:latin typeface="Calibri" panose="020F0502020204030204"/>
              <a:ea typeface="+mn-ea"/>
              <a:cs typeface="+mn-cs"/>
            </a:rPr>
            <a:t>Octobre 2025</a:t>
          </a:r>
          <a:endParaRPr lang="fr-FR" sz="2900" kern="1200" dirty="0"/>
        </a:p>
      </dsp:txBody>
      <dsp:txXfrm>
        <a:off x="4617961" y="706732"/>
        <a:ext cx="2334394" cy="894776"/>
      </dsp:txXfrm>
    </dsp:sp>
    <dsp:sp modelId="{77A190B4-DA19-40D7-AFD9-0FC6C69AAE9A}">
      <dsp:nvSpPr>
        <dsp:cNvPr id="0" name=""/>
        <dsp:cNvSpPr/>
      </dsp:nvSpPr>
      <dsp:spPr>
        <a:xfrm>
          <a:off x="7528834" y="1154120"/>
          <a:ext cx="2688829" cy="2217721"/>
        </a:xfrm>
        <a:prstGeom prst="roundRect">
          <a:avLst>
            <a:gd name="adj" fmla="val 10000"/>
          </a:avLst>
        </a:prstGeom>
        <a:solidFill>
          <a:srgbClr val="D6CBB8">
            <a:alpha val="90000"/>
          </a:srgbClr>
        </a:solidFill>
        <a:ln w="9525" cap="flat" cmpd="sng" algn="ctr">
          <a:solidFill>
            <a:srgbClr val="C9BBA1"/>
          </a:solidFill>
          <a:prstDash val="solid"/>
        </a:ln>
        <a:effectLst>
          <a:outerShdw blurRad="50800" dist="38100" dir="13500000" algn="b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fr-FR" sz="1800" kern="1200" dirty="0">
              <a:solidFill>
                <a:srgbClr val="35675C"/>
              </a:solidFill>
              <a:latin typeface="Calibri" panose="020F0502020204030204"/>
              <a:ea typeface="+mn-ea"/>
              <a:cs typeface="+mn-cs"/>
            </a:rPr>
            <a:t>Rencontre </a:t>
          </a:r>
          <a:r>
            <a:rPr lang="fr-FR" sz="1800" kern="1200" dirty="0" err="1">
              <a:solidFill>
                <a:srgbClr val="35675C"/>
              </a:solidFill>
              <a:latin typeface="Calibri" panose="020F0502020204030204"/>
              <a:ea typeface="+mn-ea"/>
              <a:cs typeface="+mn-cs"/>
            </a:rPr>
            <a:t>phien</a:t>
          </a:r>
          <a:r>
            <a:rPr lang="fr-FR" sz="1800" kern="1200" dirty="0">
              <a:solidFill>
                <a:srgbClr val="35675C"/>
              </a:solidFill>
              <a:latin typeface="Calibri" panose="020F0502020204030204"/>
              <a:ea typeface="+mn-ea"/>
              <a:cs typeface="+mn-cs"/>
            </a:rPr>
            <a:t> hospitalier, </a:t>
          </a:r>
          <a:r>
            <a:rPr lang="fr-FR" sz="1800" kern="1200" dirty="0" err="1">
              <a:solidFill>
                <a:srgbClr val="35675C"/>
              </a:solidFill>
              <a:latin typeface="Calibri" panose="020F0502020204030204"/>
              <a:ea typeface="+mn-ea"/>
              <a:cs typeface="+mn-cs"/>
            </a:rPr>
            <a:t>phien</a:t>
          </a:r>
          <a:r>
            <a:rPr lang="fr-FR" sz="1800" kern="1200" dirty="0">
              <a:solidFill>
                <a:srgbClr val="35675C"/>
              </a:solidFill>
              <a:latin typeface="Calibri" panose="020F0502020204030204"/>
              <a:ea typeface="+mn-ea"/>
              <a:cs typeface="+mn-cs"/>
            </a:rPr>
            <a:t> officinal et IPA</a:t>
          </a:r>
          <a:endParaRPr lang="fr-FR" sz="1800" kern="1200" dirty="0">
            <a:solidFill>
              <a:srgbClr val="35675C"/>
            </a:solidFill>
          </a:endParaRPr>
        </a:p>
        <a:p>
          <a:pPr marL="171450" lvl="1" indent="-171450" algn="l" defTabSz="800100">
            <a:lnSpc>
              <a:spcPct val="90000"/>
            </a:lnSpc>
            <a:spcBef>
              <a:spcPct val="0"/>
            </a:spcBef>
            <a:spcAft>
              <a:spcPct val="15000"/>
            </a:spcAft>
            <a:buChar char="•"/>
          </a:pPr>
          <a:r>
            <a:rPr lang="fr-FR" sz="1800" kern="1200" dirty="0">
              <a:solidFill>
                <a:srgbClr val="35675C"/>
              </a:solidFill>
              <a:latin typeface="Calibri" panose="020F0502020204030204"/>
              <a:ea typeface="+mn-ea"/>
              <a:cs typeface="+mn-cs"/>
            </a:rPr>
            <a:t>Mise en commun des analyses de dossiers</a:t>
          </a:r>
          <a:endParaRPr lang="fr-FR" sz="1800" kern="1200" dirty="0">
            <a:solidFill>
              <a:srgbClr val="35675C"/>
            </a:solidFill>
          </a:endParaRPr>
        </a:p>
      </dsp:txBody>
      <dsp:txXfrm>
        <a:off x="7579870" y="1205156"/>
        <a:ext cx="2586757" cy="1640423"/>
      </dsp:txXfrm>
    </dsp:sp>
    <dsp:sp modelId="{AD447072-6D91-4A72-9D50-8685AD1550CC}">
      <dsp:nvSpPr>
        <dsp:cNvPr id="0" name=""/>
        <dsp:cNvSpPr/>
      </dsp:nvSpPr>
      <dsp:spPr>
        <a:xfrm>
          <a:off x="8126351" y="2896616"/>
          <a:ext cx="2390070" cy="950452"/>
        </a:xfrm>
        <a:prstGeom prst="roundRect">
          <a:avLst>
            <a:gd name="adj" fmla="val 10000"/>
          </a:avLst>
        </a:prstGeom>
        <a:solidFill>
          <a:srgbClr val="00808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fr-FR" sz="2900" kern="1200" dirty="0">
              <a:latin typeface="Calibri" panose="020F0502020204030204"/>
              <a:ea typeface="+mn-ea"/>
              <a:cs typeface="+mn-cs"/>
            </a:rPr>
            <a:t>Novembre 2025</a:t>
          </a:r>
          <a:endParaRPr lang="fr-FR" sz="2900" kern="1200" dirty="0"/>
        </a:p>
      </dsp:txBody>
      <dsp:txXfrm>
        <a:off x="8154189" y="2924454"/>
        <a:ext cx="2334394" cy="8947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E835390-3908-4334-A2FD-9D2DEF763442}" type="datetimeFigureOut">
              <a:rPr lang="fr-FR" smtClean="0"/>
              <a:t>24/02/2026</a:t>
            </a:fld>
            <a:endParaRPr lang="fr-FR" dirty="0"/>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2473BCF-D773-467D-89BB-D594FF8EB99C}" type="slidenum">
              <a:rPr lang="fr-FR" smtClean="0"/>
              <a:t>‹N°›</a:t>
            </a:fld>
            <a:endParaRPr lang="fr-FR" dirty="0"/>
          </a:p>
        </p:txBody>
      </p:sp>
    </p:spTree>
    <p:extLst>
      <p:ext uri="{BB962C8B-B14F-4D97-AF65-F5344CB8AC3E}">
        <p14:creationId xmlns:p14="http://schemas.microsoft.com/office/powerpoint/2010/main" val="145260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249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de test stat sur la différence du nombre de lignes, échantillon bcp trop petit ! Mais ça permet de voir que des arrêt de </a:t>
            </a:r>
            <a:r>
              <a:rPr lang="fr-FR" dirty="0" err="1"/>
              <a:t>ttt</a:t>
            </a:r>
            <a:r>
              <a:rPr lang="fr-FR" dirty="0"/>
              <a:t> sont possibles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355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Posologie = mise en conformité avec reco, ou avec </a:t>
            </a:r>
            <a:r>
              <a:rPr lang="fr-FR" dirty="0" err="1"/>
              <a:t>poso</a:t>
            </a:r>
            <a:r>
              <a:rPr lang="fr-FR" dirty="0"/>
              <a:t> recommandée chez &gt; 75 ans, baisse de </a:t>
            </a:r>
            <a:r>
              <a:rPr lang="fr-FR" dirty="0" err="1"/>
              <a:t>poso</a:t>
            </a:r>
            <a:r>
              <a:rPr lang="fr-FR" dirty="0"/>
              <a:t> laxatifs/BZD/statine par ex</a:t>
            </a:r>
          </a:p>
          <a:p>
            <a:r>
              <a:rPr lang="fr-FR" dirty="0"/>
              <a:t>Arrêt </a:t>
            </a:r>
            <a:r>
              <a:rPr lang="fr-FR" dirty="0" err="1"/>
              <a:t>ttt</a:t>
            </a:r>
            <a:r>
              <a:rPr lang="fr-FR" dirty="0"/>
              <a:t> = statine, IPP, hypnotique, </a:t>
            </a:r>
            <a:r>
              <a:rPr lang="fr-FR" dirty="0" err="1"/>
              <a:t>melatonine</a:t>
            </a:r>
            <a:r>
              <a:rPr lang="fr-FR" dirty="0"/>
              <a:t>, </a:t>
            </a:r>
            <a:r>
              <a:rPr lang="fr-FR" dirty="0" err="1"/>
              <a:t>dexeryl</a:t>
            </a:r>
            <a:endParaRPr lang="fr-FR" dirty="0"/>
          </a:p>
          <a:p>
            <a:r>
              <a:rPr lang="fr-FR" dirty="0"/>
              <a:t>Optimisation modalités admin = </a:t>
            </a:r>
            <a:r>
              <a:rPr lang="fr-FR" dirty="0" err="1"/>
              <a:t>cpr</a:t>
            </a:r>
            <a:r>
              <a:rPr lang="fr-FR" dirty="0"/>
              <a:t> orodispersible au lieu de à avaler, fer du midi décalé au matin pour repas plaisir</a:t>
            </a:r>
          </a:p>
          <a:p>
            <a:r>
              <a:rPr lang="fr-FR" dirty="0" err="1"/>
              <a:t>Surv</a:t>
            </a:r>
            <a:r>
              <a:rPr lang="fr-FR" dirty="0"/>
              <a:t> bio = devant </a:t>
            </a:r>
            <a:r>
              <a:rPr lang="fr-FR" dirty="0" err="1"/>
              <a:t>presc</a:t>
            </a:r>
            <a:r>
              <a:rPr lang="fr-FR" dirty="0"/>
              <a:t> long cours fer/acide folique depuis </a:t>
            </a:r>
            <a:r>
              <a:rPr lang="fr-FR" dirty="0" err="1"/>
              <a:t>chir</a:t>
            </a:r>
            <a:r>
              <a:rPr lang="fr-FR" dirty="0"/>
              <a:t> ortho</a:t>
            </a:r>
          </a:p>
          <a:p>
            <a:r>
              <a:rPr lang="fr-FR" dirty="0"/>
              <a:t>Passage SB = paracétamol</a:t>
            </a:r>
          </a:p>
          <a:p>
            <a:r>
              <a:rPr lang="fr-FR" dirty="0"/>
              <a:t>Ajout </a:t>
            </a:r>
            <a:r>
              <a:rPr lang="fr-FR" dirty="0" err="1"/>
              <a:t>ttt</a:t>
            </a:r>
            <a:r>
              <a:rPr lang="fr-FR" dirty="0"/>
              <a:t> = </a:t>
            </a:r>
            <a:r>
              <a:rPr lang="fr-FR" dirty="0" err="1"/>
              <a:t>vacc</a:t>
            </a:r>
            <a:r>
              <a:rPr lang="fr-FR" dirty="0"/>
              <a:t> </a:t>
            </a:r>
            <a:r>
              <a:rPr lang="fr-FR" dirty="0" err="1"/>
              <a:t>anti-pneumococcique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393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Diff de ligne a priori comparable (delta environ de 1)</a:t>
            </a:r>
          </a:p>
          <a:p>
            <a:r>
              <a:rPr lang="fr-FR" dirty="0"/>
              <a:t>- Plus de proposition par résident mais volonté de faire une révision très « poussée » à la </a:t>
            </a:r>
            <a:r>
              <a:rPr lang="fr-FR" dirty="0" err="1"/>
              <a:t>capline</a:t>
            </a:r>
            <a:r>
              <a:rPr lang="fr-FR" dirty="0"/>
              <a:t> : 1</a:t>
            </a:r>
            <a:r>
              <a:rPr lang="fr-FR" baseline="30000" dirty="0"/>
              <a:t>ère</a:t>
            </a:r>
            <a:r>
              <a:rPr lang="fr-FR" dirty="0"/>
              <a:t> fois pour les médecins et habitudes de prescription des Dr non connues par pharmacien hospitalier (avec </a:t>
            </a:r>
            <a:r>
              <a:rPr lang="fr-FR" dirty="0" err="1"/>
              <a:t>Noirmout</a:t>
            </a:r>
            <a:r>
              <a:rPr lang="fr-FR" dirty="0"/>
              <a:t>, pharmaciens et médecins « habitués », on va plus à l’essentiel, et analyse pharmaceutique en routine)</a:t>
            </a:r>
          </a:p>
          <a:p>
            <a:r>
              <a:rPr lang="fr-FR" dirty="0"/>
              <a:t>- Au final, quasi idem sur </a:t>
            </a:r>
            <a:r>
              <a:rPr lang="fr-FR" dirty="0" err="1"/>
              <a:t>nbe</a:t>
            </a:r>
            <a:r>
              <a:rPr lang="fr-FR" dirty="0"/>
              <a:t> de </a:t>
            </a:r>
            <a:r>
              <a:rPr lang="fr-FR" dirty="0" err="1"/>
              <a:t>modif</a:t>
            </a:r>
            <a:r>
              <a:rPr lang="fr-FR" dirty="0"/>
              <a:t> par résident ! 4 pour HN et 5 pour </a:t>
            </a:r>
            <a:r>
              <a:rPr lang="fr-FR" dirty="0" err="1"/>
              <a:t>capline</a:t>
            </a:r>
            <a:endParaRPr lang="fr-FR" dirty="0"/>
          </a:p>
          <a:p>
            <a:pPr marL="171450" indent="-171450">
              <a:buFontTx/>
              <a:buChar char="-"/>
            </a:pPr>
            <a:r>
              <a:rPr lang="fr-FR" dirty="0"/>
              <a:t>% d’acceptation inférieurs mais bcp plus de propositions donc forcément…</a:t>
            </a:r>
          </a:p>
          <a:p>
            <a:pPr marL="171450" indent="-171450">
              <a:buFontTx/>
              <a:buChar char="-"/>
            </a:pPr>
            <a:endParaRPr lang="fr-FR" dirty="0"/>
          </a:p>
          <a:p>
            <a:r>
              <a:rPr lang="fr-FR" dirty="0"/>
              <a:t>/!\ Nature des </a:t>
            </a:r>
            <a:r>
              <a:rPr lang="fr-FR" dirty="0" err="1"/>
              <a:t>modif</a:t>
            </a:r>
            <a:r>
              <a:rPr lang="fr-FR" dirty="0"/>
              <a:t> un peu différent : </a:t>
            </a:r>
          </a:p>
          <a:p>
            <a:r>
              <a:rPr lang="fr-FR" dirty="0" err="1"/>
              <a:t>Noirmout</a:t>
            </a:r>
            <a:r>
              <a:rPr lang="fr-FR" dirty="0"/>
              <a:t>, majoritairement arrêt de </a:t>
            </a:r>
            <a:r>
              <a:rPr lang="fr-FR" dirty="0" err="1"/>
              <a:t>ttt</a:t>
            </a:r>
            <a:r>
              <a:rPr lang="fr-FR" dirty="0"/>
              <a:t> pour 34% (mais biaisé car on met passage en SB dedans, alors pour la </a:t>
            </a:r>
            <a:r>
              <a:rPr lang="fr-FR" dirty="0" err="1"/>
              <a:t>capline</a:t>
            </a:r>
            <a:r>
              <a:rPr lang="fr-FR" dirty="0"/>
              <a:t> j’ai différencié), ensuite </a:t>
            </a:r>
            <a:r>
              <a:rPr lang="fr-FR" dirty="0" err="1"/>
              <a:t>surv</a:t>
            </a:r>
            <a:r>
              <a:rPr lang="fr-FR" dirty="0"/>
              <a:t> bio (15%), </a:t>
            </a:r>
            <a:r>
              <a:rPr lang="fr-FR" dirty="0" err="1"/>
              <a:t>modif</a:t>
            </a:r>
            <a:r>
              <a:rPr lang="fr-FR" dirty="0"/>
              <a:t> </a:t>
            </a:r>
            <a:r>
              <a:rPr lang="fr-FR" dirty="0" err="1"/>
              <a:t>poso</a:t>
            </a:r>
            <a:r>
              <a:rPr lang="fr-FR" dirty="0"/>
              <a:t> (12%)</a:t>
            </a:r>
          </a:p>
          <a:p>
            <a:r>
              <a:rPr lang="fr-FR" dirty="0"/>
              <a:t>Après pas assez de chiffres à la </a:t>
            </a:r>
            <a:r>
              <a:rPr lang="fr-FR" dirty="0" err="1"/>
              <a:t>capline</a:t>
            </a:r>
            <a:r>
              <a:rPr lang="fr-FR" dirty="0"/>
              <a:t> pour comparer de façon fiable…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18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reste en support si besoin</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2003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422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09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86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Discussion avec Dr Brutus, président CPTS, lors d’échanges ville-hôpital (intéressé depuis </a:t>
            </a:r>
            <a:r>
              <a:rPr lang="fr-FR" sz="1050" dirty="0" err="1">
                <a:effectLst/>
                <a:latin typeface="Calibri" panose="020F0502020204030204" pitchFamily="34" charset="0"/>
                <a:ea typeface="Calibri" panose="020F0502020204030204" pitchFamily="34" charset="0"/>
                <a:cs typeface="Times New Roman" panose="02020603050405020304" pitchFamily="18" charset="0"/>
              </a:rPr>
              <a:t>lgtp</a:t>
            </a:r>
            <a:r>
              <a:rPr lang="fr-FR" sz="1050" dirty="0">
                <a:effectLst/>
                <a:latin typeface="Calibri" panose="020F0502020204030204" pitchFamily="34" charset="0"/>
                <a:ea typeface="Calibri" panose="020F0502020204030204" pitchFamily="34" charset="0"/>
                <a:cs typeface="Times New Roman" panose="02020603050405020304" pitchFamily="18" charset="0"/>
              </a:rPr>
              <a:t> par ce type d’échanges entre professionnels, entre ville et hôpital)</a:t>
            </a:r>
          </a:p>
          <a:p>
            <a:pPr>
              <a:lnSpc>
                <a:spcPct val="107000"/>
              </a:lnSpc>
              <a:spcAft>
                <a:spcPts val="80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Rencontre en 2023 à son initiative</a:t>
            </a:r>
          </a:p>
          <a:p>
            <a:pPr>
              <a:lnSpc>
                <a:spcPct val="107000"/>
              </a:lnSpc>
              <a:spcAft>
                <a:spcPts val="80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Pharmacien hospitalier ok, pour initier l’activité, resterait disponible en support si besoin.</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40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effectLst/>
                <a:latin typeface="Calibri" panose="020F0502020204030204" pitchFamily="34" charset="0"/>
                <a:ea typeface="Calibri" panose="020F0502020204030204" pitchFamily="34" charset="0"/>
                <a:cs typeface="Times New Roman" panose="02020603050405020304" pitchFamily="18" charset="0"/>
              </a:rPr>
              <a:t>EHPAD avec équipe médicale, dont médecin </a:t>
            </a:r>
            <a:r>
              <a:rPr lang="fr-FR" sz="1200" i="0" dirty="0" err="1">
                <a:effectLst/>
                <a:latin typeface="Calibri" panose="020F0502020204030204" pitchFamily="34" charset="0"/>
                <a:ea typeface="Calibri" panose="020F0502020204030204" pitchFamily="34" charset="0"/>
                <a:cs typeface="Times New Roman" panose="02020603050405020304" pitchFamily="18" charset="0"/>
              </a:rPr>
              <a:t>co</a:t>
            </a:r>
            <a:r>
              <a:rPr lang="fr-FR" sz="1200" i="0" dirty="0">
                <a:effectLst/>
                <a:latin typeface="Calibri" panose="020F0502020204030204" pitchFamily="34" charset="0"/>
                <a:ea typeface="Calibri" panose="020F0502020204030204" pitchFamily="34" charset="0"/>
                <a:cs typeface="Times New Roman" panose="02020603050405020304" pitchFamily="18" charset="0"/>
              </a:rPr>
              <a:t> très dynamiques, IPA présente, et directeur plutôt investi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Commission de coordination gériatrique. Différents thèmes (infection urinaire et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sur-utilisation</a:t>
            </a:r>
            <a:r>
              <a:rPr lang="fr-FR" sz="1200" dirty="0">
                <a:effectLst/>
                <a:latin typeface="Calibri" panose="020F0502020204030204" pitchFamily="34" charset="0"/>
                <a:ea typeface="Calibri" panose="020F0502020204030204" pitchFamily="34" charset="0"/>
                <a:cs typeface="Times New Roman" panose="02020603050405020304" pitchFamily="18" charset="0"/>
              </a:rPr>
              <a:t> des BU début 2025, avec résultats positifs)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Calibri" panose="020F0502020204030204" pitchFamily="34" charset="0"/>
                <a:ea typeface="Calibri" panose="020F0502020204030204" pitchFamily="34" charset="0"/>
                <a:cs typeface="Times New Roman" panose="02020603050405020304" pitchFamily="18" charset="0"/>
              </a:rPr>
              <a:t>« Cette instance - qui se réunit au minimum deux fois par an et a un rôle consultatif - a vocation à être un lieu d’échanges et de réflexions partagés entre les professionnels salariés et libéraux, dont le médecin traitant, au bénéfice de la qualité de l’accompagnement des résidents au sein de chaque établissement. Cet échange est d’autant plus indispensable au regard de l’évolution de la population accueillie en </a:t>
            </a:r>
            <a:r>
              <a:rPr lang="fr-FR" sz="1200" i="1" dirty="0" err="1">
                <a:effectLst/>
                <a:latin typeface="Calibri" panose="020F0502020204030204" pitchFamily="34" charset="0"/>
                <a:ea typeface="Calibri" panose="020F0502020204030204" pitchFamily="34" charset="0"/>
                <a:cs typeface="Times New Roman" panose="02020603050405020304" pitchFamily="18" charset="0"/>
              </a:rPr>
              <a:t>Ehpad</a:t>
            </a:r>
            <a:r>
              <a:rPr lang="fr-FR" sz="1200" i="1" dirty="0">
                <a:effectLst/>
                <a:latin typeface="Calibri" panose="020F0502020204030204" pitchFamily="34" charset="0"/>
                <a:ea typeface="Calibri" panose="020F0502020204030204" pitchFamily="34" charset="0"/>
                <a:cs typeface="Times New Roman" panose="02020603050405020304" pitchFamily="18" charset="0"/>
              </a:rPr>
              <a:t>, de plus en plus âgée et de plus en plus dépendante. » (HAS)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6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15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Été 2025 : pharmacien hospitalier transmet des documents à IPA et officinal</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Octobre 2025 : EHPAD envoi les dossiers sélectionnés au pharmacien</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Novembre 2025 : rencontre en amont pour discuter de l’analyses de dossier +/- formation à la méthodologie par le pharmacien hospitalier</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1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IDE : apporte des infos du « quotidien » (état du transit, </a:t>
            </a:r>
            <a:r>
              <a:rPr lang="fr-FR" dirty="0" err="1"/>
              <a:t>trbles</a:t>
            </a:r>
            <a:r>
              <a:rPr lang="fr-FR" dirty="0"/>
              <a:t> déglutition, sommeil, anxiété, agitation…) -&gt; très utile !</a:t>
            </a:r>
          </a:p>
          <a:p>
            <a:r>
              <a:rPr lang="fr-FR" dirty="0"/>
              <a:t>- Absence </a:t>
            </a:r>
            <a:r>
              <a:rPr lang="fr-FR" dirty="0" err="1"/>
              <a:t>phien</a:t>
            </a:r>
            <a:r>
              <a:rPr lang="fr-FR" dirty="0"/>
              <a:t> officine : pas eu la raison de son absence, absence non prévue. Empêchement ? Vraiment dommage ! Tout le monde plutôt surpris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1318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 détailler la Commission gériatrique et les résultats de la revue, petite diapo méthodo</a:t>
            </a:r>
          </a:p>
          <a:p>
            <a:pPr marL="171450" indent="-171450">
              <a:buFontTx/>
              <a:buChar char="-"/>
            </a:pPr>
            <a:r>
              <a:rPr lang="fr-FR" dirty="0"/>
              <a:t>Sur quoi porte l’analyse des dossiers et donc les propositions d’optimisation ?</a:t>
            </a:r>
          </a:p>
          <a:p>
            <a:pPr marL="0" indent="0">
              <a:buFontTx/>
              <a:buNone/>
            </a:pPr>
            <a:r>
              <a:rPr lang="fr-FR" dirty="0"/>
              <a:t>Repas plaisir = le fait d’organiser les prises de la journée pour avoir un repas sans aucun médicament. On sait qu’un </a:t>
            </a:r>
            <a:r>
              <a:rPr lang="fr-FR" dirty="0" err="1"/>
              <a:t>nbe</a:t>
            </a:r>
            <a:r>
              <a:rPr lang="fr-FR" dirty="0"/>
              <a:t> trop important de médicament avant le repas joue sur l’appétit…</a:t>
            </a:r>
          </a:p>
          <a:p>
            <a:pPr marL="0" indent="0">
              <a:buFontTx/>
              <a:buNone/>
            </a:pPr>
            <a:r>
              <a:rPr lang="fr-FR" dirty="0"/>
              <a:t>Charge anticholinergique = à partir du calculateur de l’OMEDIT (échelles CIA sur effets périph et ACB sur effets centraux)</a:t>
            </a:r>
          </a:p>
          <a:p>
            <a:r>
              <a:rPr lang="fr-FR" dirty="0"/>
              <a:t>- Exemples de sources utilisées : RCP ; GPR pour </a:t>
            </a:r>
            <a:r>
              <a:rPr lang="fr-FR" dirty="0" err="1"/>
              <a:t>poso</a:t>
            </a:r>
            <a:r>
              <a:rPr lang="fr-FR" dirty="0"/>
              <a:t> et rein ; Guide PAPA ; REMEDI[e]S date de 2020, c’est la dernière version de la liste de </a:t>
            </a:r>
            <a:r>
              <a:rPr lang="fr-FR" dirty="0" err="1"/>
              <a:t>laroche</a:t>
            </a:r>
            <a:r>
              <a:rPr lang="fr-FR" dirty="0"/>
              <a:t> qui datait de 2009 donc ancien ! Bcp plus complète avec critères explicites et implicites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75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err="1"/>
              <a:t>Overuse</a:t>
            </a:r>
            <a:r>
              <a:rPr lang="fr-FR" dirty="0"/>
              <a:t> (« </a:t>
            </a:r>
            <a:r>
              <a:rPr lang="fr-FR" dirty="0" err="1"/>
              <a:t>sur-consommation</a:t>
            </a:r>
            <a:r>
              <a:rPr lang="fr-FR" dirty="0"/>
              <a:t> ») = </a:t>
            </a:r>
            <a:r>
              <a:rPr lang="fr-FR" sz="1800" b="0" i="0" u="none" strike="noStrike" baseline="0" dirty="0">
                <a:solidFill>
                  <a:srgbClr val="000000"/>
                </a:solidFill>
                <a:latin typeface="Calibri" panose="020F0502020204030204" pitchFamily="34" charset="0"/>
              </a:rPr>
              <a:t>utilisation de médicaments prescrits en l’absence d’indication ou d’efficacité démontrée</a:t>
            </a:r>
          </a:p>
          <a:p>
            <a:r>
              <a:rPr lang="fr-FR" dirty="0" err="1"/>
              <a:t>Misuse</a:t>
            </a:r>
            <a:r>
              <a:rPr lang="fr-FR" dirty="0"/>
              <a:t> (« mauvais usage ») = utilisation de médicaments dont les risques dépassent les bénéfices attendus (nous avons mis la dedans les adaptations posologiques au vu de l'âge ou de la fonction rénale et les optimisations des modalités d’administration)</a:t>
            </a:r>
          </a:p>
          <a:p>
            <a:pPr algn="l"/>
            <a:r>
              <a:rPr lang="fr-FR" dirty="0" err="1"/>
              <a:t>Underuse</a:t>
            </a:r>
            <a:r>
              <a:rPr lang="fr-FR" dirty="0"/>
              <a:t> (« sous-consommation ») = </a:t>
            </a:r>
            <a:r>
              <a:rPr lang="fr-FR" sz="1800" b="0" i="0" u="none" strike="noStrike" baseline="0" dirty="0">
                <a:solidFill>
                  <a:srgbClr val="000000"/>
                </a:solidFill>
                <a:latin typeface="Calibri" panose="020F0502020204030204" pitchFamily="34" charset="0"/>
              </a:rPr>
              <a:t>absence d’instauration d’un traitement médicamenteux efficace chez les sujets ayant une pathologie pour laquelle une ou plusieurs classes médicamenteuses ont montré leur efficacité.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E2E7-7463-4B86-95CA-ED5D9DC42C0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40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663B66A-6F10-4CCE-AFE4-A5FB406AE6C0}" type="datetimeFigureOut">
              <a:rPr lang="fr-FR" smtClean="0"/>
              <a:t>24/02/2026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426542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63B66A-6F10-4CCE-AFE4-A5FB406AE6C0}" type="datetimeFigureOut">
              <a:rPr lang="fr-FR" smtClean="0"/>
              <a:t>24/02/2026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288079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63B66A-6F10-4CCE-AFE4-A5FB406AE6C0}" type="datetimeFigureOut">
              <a:rPr lang="fr-FR" smtClean="0"/>
              <a:t>24/02/2026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127610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63B66A-6F10-4CCE-AFE4-A5FB406AE6C0}" type="datetimeFigureOut">
              <a:rPr lang="fr-FR" smtClean="0"/>
              <a:t>24/02/2026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184320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5333"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663B66A-6F10-4CCE-AFE4-A5FB406AE6C0}" type="datetimeFigureOut">
              <a:rPr lang="fr-FR" smtClean="0"/>
              <a:t>24/02/2026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54174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63B66A-6F10-4CCE-AFE4-A5FB406AE6C0}" type="datetimeFigureOut">
              <a:rPr lang="fr-FR" smtClean="0"/>
              <a:t>24/02/2026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342895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Modifiez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63B66A-6F10-4CCE-AFE4-A5FB406AE6C0}" type="datetimeFigureOut">
              <a:rPr lang="fr-FR" smtClean="0"/>
              <a:t>24/02/2026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158385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663B66A-6F10-4CCE-AFE4-A5FB406AE6C0}" type="datetimeFigureOut">
              <a:rPr lang="fr-FR" smtClean="0"/>
              <a:t>24/02/2026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221940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63B66A-6F10-4CCE-AFE4-A5FB406AE6C0}" type="datetimeFigureOut">
              <a:rPr lang="fr-FR" smtClean="0"/>
              <a:t>24/02/2026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206886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49"/>
            <a:ext cx="4011084" cy="1162051"/>
          </a:xfrm>
        </p:spPr>
        <p:txBody>
          <a:bodyPr anchor="b"/>
          <a:lstStyle>
            <a:lvl1pPr algn="l">
              <a:defRPr sz="2667" b="1"/>
            </a:lvl1pPr>
          </a:lstStyle>
          <a:p>
            <a:r>
              <a:rPr lang="fr-FR"/>
              <a:t>Modifiez le style du titre</a:t>
            </a:r>
          </a:p>
        </p:txBody>
      </p:sp>
      <p:sp>
        <p:nvSpPr>
          <p:cNvPr id="3" name="Espace réservé du contenu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663B66A-6F10-4CCE-AFE4-A5FB406AE6C0}" type="datetimeFigureOut">
              <a:rPr lang="fr-FR" smtClean="0"/>
              <a:t>24/02/2026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283987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9"/>
          </a:xfrm>
        </p:spPr>
        <p:txBody>
          <a:bodyPr anchor="b"/>
          <a:lstStyle>
            <a:lvl1pPr algn="l">
              <a:defRPr sz="2667"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fr-FR"/>
          </a:p>
        </p:txBody>
      </p:sp>
      <p:sp>
        <p:nvSpPr>
          <p:cNvPr id="4" name="Espace réservé du texte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663B66A-6F10-4CCE-AFE4-A5FB406AE6C0}" type="datetimeFigureOut">
              <a:rPr lang="fr-FR" smtClean="0"/>
              <a:t>24/02/2026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3E2E0A-678F-4012-B539-62B1F17A2C1B}" type="slidenum">
              <a:rPr lang="fr-FR" smtClean="0"/>
              <a:t>‹N°›</a:t>
            </a:fld>
            <a:endParaRPr lang="fr-FR"/>
          </a:p>
        </p:txBody>
      </p:sp>
    </p:spTree>
    <p:extLst>
      <p:ext uri="{BB962C8B-B14F-4D97-AF65-F5344CB8AC3E}">
        <p14:creationId xmlns:p14="http://schemas.microsoft.com/office/powerpoint/2010/main" val="305783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663B66A-6F10-4CCE-AFE4-A5FB406AE6C0}" type="datetimeFigureOut">
              <a:rPr lang="fr-FR" smtClean="0"/>
              <a:t>24/02/2026</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3E2E0A-678F-4012-B539-62B1F17A2C1B}" type="slidenum">
              <a:rPr lang="fr-FR" smtClean="0"/>
              <a:t>‹N°›</a:t>
            </a:fld>
            <a:endParaRPr lang="fr-FR"/>
          </a:p>
        </p:txBody>
      </p:sp>
    </p:spTree>
    <p:extLst>
      <p:ext uri="{BB962C8B-B14F-4D97-AF65-F5344CB8AC3E}">
        <p14:creationId xmlns:p14="http://schemas.microsoft.com/office/powerpoint/2010/main" val="858139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14/relationships/chartEx" Target="../charts/chartEx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C9BBA1"/>
            </a:gs>
            <a:gs pos="2000">
              <a:schemeClr val="bg2">
                <a:lumMod val="75000"/>
              </a:schemeClr>
            </a:gs>
            <a:gs pos="100000">
              <a:schemeClr val="bg2">
                <a:lumMod val="90000"/>
              </a:schemeClr>
            </a:gs>
          </a:gsLst>
          <a:lin ang="8100000" scaled="1"/>
          <a:tileRect/>
        </a:gradFill>
        <a:effectLst/>
      </p:bgPr>
    </p:bg>
    <p:spTree>
      <p:nvGrpSpPr>
        <p:cNvPr id="1" name=""/>
        <p:cNvGrpSpPr/>
        <p:nvPr/>
      </p:nvGrpSpPr>
      <p:grpSpPr>
        <a:xfrm>
          <a:off x="0" y="0"/>
          <a:ext cx="0" cy="0"/>
          <a:chOff x="0" y="0"/>
          <a:chExt cx="0" cy="0"/>
        </a:xfrm>
      </p:grpSpPr>
      <p:cxnSp>
        <p:nvCxnSpPr>
          <p:cNvPr id="7" name="Connecteur droit 6"/>
          <p:cNvCxnSpPr/>
          <p:nvPr/>
        </p:nvCxnSpPr>
        <p:spPr>
          <a:xfrm>
            <a:off x="5903979" y="4869160"/>
            <a:ext cx="0" cy="18242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903979" y="6693363"/>
            <a:ext cx="59526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re 6"/>
          <p:cNvSpPr txBox="1">
            <a:spLocks/>
          </p:cNvSpPr>
          <p:nvPr/>
        </p:nvSpPr>
        <p:spPr>
          <a:xfrm>
            <a:off x="5903979" y="776191"/>
            <a:ext cx="5952661" cy="321103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fr-FR" b="1" u="sng" dirty="0">
                <a:solidFill>
                  <a:prstClr val="white"/>
                </a:solidFill>
                <a:latin typeface="Calibri"/>
              </a:rPr>
              <a:t>R</a:t>
            </a:r>
            <a:r>
              <a:rPr lang="fr-FR" sz="3500" b="1" u="sng" dirty="0">
                <a:solidFill>
                  <a:prstClr val="white"/>
                </a:solidFill>
                <a:latin typeface="Calibri"/>
              </a:rPr>
              <a:t>ELATION </a:t>
            </a:r>
            <a:r>
              <a:rPr lang="fr-FR" b="1" u="sng" dirty="0">
                <a:solidFill>
                  <a:prstClr val="white"/>
                </a:solidFill>
                <a:latin typeface="Calibri"/>
              </a:rPr>
              <a:t>V</a:t>
            </a:r>
            <a:r>
              <a:rPr lang="fr-FR" sz="3500" b="1" u="sng" dirty="0">
                <a:solidFill>
                  <a:prstClr val="white"/>
                </a:solidFill>
                <a:latin typeface="Calibri"/>
              </a:rPr>
              <a:t>ILLE-</a:t>
            </a:r>
            <a:r>
              <a:rPr lang="fr-FR" b="1" u="sng" dirty="0">
                <a:solidFill>
                  <a:prstClr val="white"/>
                </a:solidFill>
                <a:latin typeface="Calibri"/>
              </a:rPr>
              <a:t>H</a:t>
            </a:r>
            <a:r>
              <a:rPr lang="fr-FR" sz="3500" b="1" u="sng" dirty="0">
                <a:solidFill>
                  <a:prstClr val="white"/>
                </a:solidFill>
                <a:latin typeface="Calibri"/>
              </a:rPr>
              <a:t>ÔPITAL</a:t>
            </a:r>
            <a:r>
              <a:rPr lang="fr-FR" sz="3500" b="1" dirty="0">
                <a:solidFill>
                  <a:prstClr val="white"/>
                </a:solidFill>
                <a:latin typeface="Calibri"/>
              </a:rPr>
              <a:t> :</a:t>
            </a:r>
          </a:p>
          <a:p>
            <a:pPr defTabSz="1219170"/>
            <a:r>
              <a:rPr lang="fr-FR" sz="1600" dirty="0">
                <a:solidFill>
                  <a:prstClr val="white"/>
                </a:solidFill>
                <a:latin typeface="Calibri"/>
              </a:rPr>
              <a:t> </a:t>
            </a:r>
            <a:br>
              <a:rPr lang="fr-FR" sz="3500" dirty="0">
                <a:solidFill>
                  <a:prstClr val="white"/>
                </a:solidFill>
                <a:latin typeface="Calibri"/>
              </a:rPr>
            </a:br>
            <a:r>
              <a:rPr lang="fr-FR" sz="3500" dirty="0">
                <a:solidFill>
                  <a:prstClr val="white"/>
                </a:solidFill>
                <a:latin typeface="Calibri"/>
              </a:rPr>
              <a:t>exemple d’une coopération pour une optimisation des traitements en EHPAD</a:t>
            </a:r>
          </a:p>
        </p:txBody>
      </p:sp>
      <p:sp>
        <p:nvSpPr>
          <p:cNvPr id="11" name="Sous-titre 7"/>
          <p:cNvSpPr txBox="1">
            <a:spLocks/>
          </p:cNvSpPr>
          <p:nvPr/>
        </p:nvSpPr>
        <p:spPr>
          <a:xfrm>
            <a:off x="5903978" y="5178052"/>
            <a:ext cx="5952660" cy="1233381"/>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170">
              <a:buNone/>
            </a:pPr>
            <a:r>
              <a:rPr lang="fr-FR" sz="2800" i="1" dirty="0">
                <a:solidFill>
                  <a:prstClr val="white"/>
                </a:solidFill>
                <a:latin typeface="Calibri"/>
              </a:rPr>
              <a:t>Marion POUPLIN</a:t>
            </a:r>
          </a:p>
          <a:p>
            <a:pPr marL="0" indent="0" algn="ctr" defTabSz="1219170">
              <a:buNone/>
            </a:pPr>
            <a:r>
              <a:rPr lang="fr-FR" sz="2800" i="1" dirty="0">
                <a:solidFill>
                  <a:prstClr val="white"/>
                </a:solidFill>
                <a:latin typeface="Calibri"/>
              </a:rPr>
              <a:t>pharmacien PH, CHLVO, GHT 85</a:t>
            </a:r>
          </a:p>
        </p:txBody>
      </p:sp>
      <p:pic>
        <p:nvPicPr>
          <p:cNvPr id="5" name="Image 4">
            <a:extLst>
              <a:ext uri="{FF2B5EF4-FFF2-40B4-BE49-F238E27FC236}">
                <a16:creationId xmlns:a16="http://schemas.microsoft.com/office/drawing/2014/main" id="{A00E7F5E-2ADB-BE5D-1345-3C67227B1A39}"/>
              </a:ext>
            </a:extLst>
          </p:cNvPr>
          <p:cNvPicPr>
            <a:picLocks noChangeAspect="1"/>
          </p:cNvPicPr>
          <p:nvPr/>
        </p:nvPicPr>
        <p:blipFill rotWithShape="1">
          <a:blip r:embed="rId3">
            <a:extLst>
              <a:ext uri="{28A0092B-C50C-407E-A947-70E740481C1C}">
                <a14:useLocalDpi xmlns:a14="http://schemas.microsoft.com/office/drawing/2010/main" val="0"/>
              </a:ext>
            </a:extLst>
          </a:blip>
          <a:srcRect b="1435"/>
          <a:stretch/>
        </p:blipFill>
        <p:spPr>
          <a:xfrm>
            <a:off x="376005" y="96013"/>
            <a:ext cx="4786179" cy="6597351"/>
          </a:xfrm>
          <a:prstGeom prst="rect">
            <a:avLst/>
          </a:prstGeom>
          <a:effectLst>
            <a:glow rad="127000">
              <a:srgbClr val="C9BBA1"/>
            </a:glow>
          </a:effectLst>
        </p:spPr>
      </p:pic>
    </p:spTree>
    <p:extLst>
      <p:ext uri="{BB962C8B-B14F-4D97-AF65-F5344CB8AC3E}">
        <p14:creationId xmlns:p14="http://schemas.microsoft.com/office/powerpoint/2010/main" val="2245066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FDFD541-294F-48D6-8A7D-DA66728A1086}"/>
              </a:ext>
            </a:extLst>
          </p:cNvPr>
          <p:cNvSpPr/>
          <p:nvPr/>
        </p:nvSpPr>
        <p:spPr>
          <a:xfrm>
            <a:off x="239350" y="377177"/>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Titre 1"/>
          <p:cNvSpPr>
            <a:spLocks noGrp="1"/>
          </p:cNvSpPr>
          <p:nvPr>
            <p:ph type="title"/>
          </p:nvPr>
        </p:nvSpPr>
        <p:spPr>
          <a:xfrm>
            <a:off x="609600" y="548679"/>
            <a:ext cx="10972800" cy="868959"/>
          </a:xfrm>
        </p:spPr>
        <p:txBody>
          <a:bodyPr>
            <a:normAutofit/>
          </a:bodyPr>
          <a:lstStyle/>
          <a:p>
            <a:r>
              <a:rPr lang="fr-FR" sz="4400" b="1" dirty="0">
                <a:solidFill>
                  <a:srgbClr val="B29E60"/>
                </a:solidFill>
                <a:latin typeface="Arial" panose="020B0604020202020204" pitchFamily="34" charset="0"/>
                <a:ea typeface="+mn-ea"/>
                <a:cs typeface="+mn-cs"/>
              </a:rPr>
              <a:t>3. Revue de prescription : résultats</a:t>
            </a:r>
          </a:p>
        </p:txBody>
      </p:sp>
      <p:sp>
        <p:nvSpPr>
          <p:cNvPr id="3" name="Espace réservé du numéro de diapositive 2"/>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fr-FR"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sp>
        <p:nvSpPr>
          <p:cNvPr id="18" name="Espace réservé du contenu 2">
            <a:extLst>
              <a:ext uri="{FF2B5EF4-FFF2-40B4-BE49-F238E27FC236}">
                <a16:creationId xmlns:a16="http://schemas.microsoft.com/office/drawing/2014/main" id="{F742C1CD-3DAC-4550-8E11-595D95DC711B}"/>
              </a:ext>
            </a:extLst>
          </p:cNvPr>
          <p:cNvSpPr>
            <a:spLocks noGrp="1"/>
          </p:cNvSpPr>
          <p:nvPr>
            <p:ph idx="1"/>
          </p:nvPr>
        </p:nvSpPr>
        <p:spPr>
          <a:xfrm>
            <a:off x="609600" y="1600201"/>
            <a:ext cx="11203172" cy="4525963"/>
          </a:xfrm>
        </p:spPr>
        <p:txBody>
          <a:bodyPr>
            <a:normAutofit/>
          </a:bodyPr>
          <a:lstStyle/>
          <a:p>
            <a:r>
              <a:rPr lang="fr-FR" sz="3100" dirty="0"/>
              <a:t>Nombre de propositions ayant donné lieu à une modification : 19</a:t>
            </a:r>
          </a:p>
          <a:p>
            <a:pPr lvl="1"/>
            <a:r>
              <a:rPr lang="fr-FR" sz="2800" dirty="0"/>
              <a:t>5/résident en moyenne [4;6]</a:t>
            </a:r>
          </a:p>
          <a:p>
            <a:pPr marL="609585" lvl="1" indent="0">
              <a:buNone/>
            </a:pPr>
            <a:endParaRPr lang="fr-FR" sz="2800" dirty="0"/>
          </a:p>
        </p:txBody>
      </p:sp>
      <p:sp>
        <p:nvSpPr>
          <p:cNvPr id="22" name="Rectangle : coins arrondis 21">
            <a:extLst>
              <a:ext uri="{FF2B5EF4-FFF2-40B4-BE49-F238E27FC236}">
                <a16:creationId xmlns:a16="http://schemas.microsoft.com/office/drawing/2014/main" id="{D546987C-3D4A-44B7-83E0-4094DCDFC621}"/>
              </a:ext>
            </a:extLst>
          </p:cNvPr>
          <p:cNvSpPr/>
          <p:nvPr/>
        </p:nvSpPr>
        <p:spPr>
          <a:xfrm>
            <a:off x="2325145" y="3487264"/>
            <a:ext cx="2600146" cy="1739290"/>
          </a:xfrm>
          <a:prstGeom prst="roundRect">
            <a:avLst/>
          </a:prstGeom>
          <a:solidFill>
            <a:srgbClr val="008080"/>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ym typeface="Wingdings" panose="05000000000000000000" pitchFamily="2" charset="2"/>
              </a:rPr>
              <a:t> </a:t>
            </a:r>
            <a:r>
              <a:rPr lang="fr-FR" sz="2800" dirty="0"/>
              <a:t>53% de modification</a:t>
            </a:r>
          </a:p>
        </p:txBody>
      </p:sp>
      <p:sp>
        <p:nvSpPr>
          <p:cNvPr id="53" name="Rectangle : coins arrondis 52">
            <a:extLst>
              <a:ext uri="{FF2B5EF4-FFF2-40B4-BE49-F238E27FC236}">
                <a16:creationId xmlns:a16="http://schemas.microsoft.com/office/drawing/2014/main" id="{921D0648-3B4E-4379-9F9B-7A42F4C80C0D}"/>
              </a:ext>
            </a:extLst>
          </p:cNvPr>
          <p:cNvSpPr/>
          <p:nvPr/>
        </p:nvSpPr>
        <p:spPr>
          <a:xfrm>
            <a:off x="6286501" y="2971801"/>
            <a:ext cx="4572000" cy="2795153"/>
          </a:xfrm>
          <a:prstGeom prst="roundRect">
            <a:avLst/>
          </a:prstGeom>
          <a:solidFill>
            <a:srgbClr val="8AB7BA"/>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t>Nombre de lignes de traitement :</a:t>
            </a:r>
          </a:p>
          <a:p>
            <a:pPr algn="ctr"/>
            <a:endParaRPr lang="fr-FR" sz="2400" dirty="0"/>
          </a:p>
          <a:p>
            <a:pPr algn="ctr"/>
            <a:r>
              <a:rPr lang="fr-FR" sz="2600" dirty="0">
                <a:sym typeface="Wingdings" panose="05000000000000000000" pitchFamily="2" charset="2"/>
              </a:rPr>
              <a:t></a:t>
            </a:r>
            <a:endParaRPr lang="fr-FR" sz="2600" dirty="0"/>
          </a:p>
          <a:p>
            <a:pPr algn="ctr"/>
            <a:endParaRPr lang="fr-FR" sz="2600" dirty="0"/>
          </a:p>
          <a:p>
            <a:pPr algn="ctr"/>
            <a:endParaRPr lang="fr-FR" sz="2600" dirty="0"/>
          </a:p>
        </p:txBody>
      </p:sp>
      <p:sp>
        <p:nvSpPr>
          <p:cNvPr id="58" name="ZoneTexte 57">
            <a:extLst>
              <a:ext uri="{FF2B5EF4-FFF2-40B4-BE49-F238E27FC236}">
                <a16:creationId xmlns:a16="http://schemas.microsoft.com/office/drawing/2014/main" id="{E3394D4C-673B-4FA6-915C-2CFFD8C2B72C}"/>
              </a:ext>
            </a:extLst>
          </p:cNvPr>
          <p:cNvSpPr txBox="1"/>
          <p:nvPr/>
        </p:nvSpPr>
        <p:spPr>
          <a:xfrm>
            <a:off x="6985052" y="4068515"/>
            <a:ext cx="1073508" cy="1292662"/>
          </a:xfrm>
          <a:prstGeom prst="rect">
            <a:avLst/>
          </a:prstGeom>
          <a:noFill/>
        </p:spPr>
        <p:txBody>
          <a:bodyPr wrap="square" rtlCol="0">
            <a:spAutoFit/>
          </a:bodyPr>
          <a:lstStyle/>
          <a:p>
            <a:pPr algn="ctr"/>
            <a:r>
              <a:rPr lang="fr-FR" sz="2600" dirty="0">
                <a:solidFill>
                  <a:schemeClr val="bg1"/>
                </a:solidFill>
              </a:rPr>
              <a:t>Avant</a:t>
            </a:r>
          </a:p>
          <a:p>
            <a:pPr algn="ctr"/>
            <a:r>
              <a:rPr lang="fr-FR" sz="2600" dirty="0">
                <a:solidFill>
                  <a:schemeClr val="bg1"/>
                </a:solidFill>
              </a:rPr>
              <a:t>13,3</a:t>
            </a:r>
          </a:p>
          <a:p>
            <a:pPr algn="ctr"/>
            <a:r>
              <a:rPr lang="fr-FR" sz="2600" dirty="0">
                <a:solidFill>
                  <a:schemeClr val="bg1"/>
                </a:solidFill>
              </a:rPr>
              <a:t>[9;22]</a:t>
            </a:r>
          </a:p>
        </p:txBody>
      </p:sp>
      <p:sp>
        <p:nvSpPr>
          <p:cNvPr id="59" name="ZoneTexte 58">
            <a:extLst>
              <a:ext uri="{FF2B5EF4-FFF2-40B4-BE49-F238E27FC236}">
                <a16:creationId xmlns:a16="http://schemas.microsoft.com/office/drawing/2014/main" id="{3B9CFC62-DA35-4F57-92F4-FEF5F5DFB9BC}"/>
              </a:ext>
            </a:extLst>
          </p:cNvPr>
          <p:cNvSpPr txBox="1"/>
          <p:nvPr/>
        </p:nvSpPr>
        <p:spPr>
          <a:xfrm>
            <a:off x="9095236" y="4068515"/>
            <a:ext cx="1073508" cy="1292662"/>
          </a:xfrm>
          <a:prstGeom prst="rect">
            <a:avLst/>
          </a:prstGeom>
          <a:noFill/>
        </p:spPr>
        <p:txBody>
          <a:bodyPr wrap="square" rtlCol="0">
            <a:spAutoFit/>
          </a:bodyPr>
          <a:lstStyle/>
          <a:p>
            <a:pPr algn="ctr"/>
            <a:r>
              <a:rPr lang="fr-FR" sz="2600" dirty="0">
                <a:solidFill>
                  <a:schemeClr val="bg1"/>
                </a:solidFill>
              </a:rPr>
              <a:t>Après</a:t>
            </a:r>
          </a:p>
          <a:p>
            <a:pPr algn="ctr"/>
            <a:r>
              <a:rPr lang="fr-FR" sz="2600" dirty="0">
                <a:solidFill>
                  <a:schemeClr val="bg1"/>
                </a:solidFill>
              </a:rPr>
              <a:t>11,8</a:t>
            </a:r>
          </a:p>
          <a:p>
            <a:pPr algn="ctr"/>
            <a:r>
              <a:rPr lang="fr-FR" sz="2600" dirty="0">
                <a:solidFill>
                  <a:schemeClr val="bg1"/>
                </a:solidFill>
              </a:rPr>
              <a:t>[8;20]</a:t>
            </a:r>
          </a:p>
        </p:txBody>
      </p:sp>
    </p:spTree>
    <p:extLst>
      <p:ext uri="{BB962C8B-B14F-4D97-AF65-F5344CB8AC3E}">
        <p14:creationId xmlns:p14="http://schemas.microsoft.com/office/powerpoint/2010/main" val="25240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FDFD541-294F-48D6-8A7D-DA66728A1086}"/>
              </a:ext>
            </a:extLst>
          </p:cNvPr>
          <p:cNvSpPr/>
          <p:nvPr/>
        </p:nvSpPr>
        <p:spPr>
          <a:xfrm>
            <a:off x="239350" y="377177"/>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Titre 1"/>
          <p:cNvSpPr>
            <a:spLocks noGrp="1"/>
          </p:cNvSpPr>
          <p:nvPr>
            <p:ph type="title"/>
          </p:nvPr>
        </p:nvSpPr>
        <p:spPr>
          <a:xfrm>
            <a:off x="609600" y="548679"/>
            <a:ext cx="10972800" cy="868959"/>
          </a:xfrm>
        </p:spPr>
        <p:txBody>
          <a:bodyPr>
            <a:normAutofit/>
          </a:bodyPr>
          <a:lstStyle/>
          <a:p>
            <a:r>
              <a:rPr lang="fr-FR" sz="4400" b="1" dirty="0">
                <a:solidFill>
                  <a:srgbClr val="B29E60"/>
                </a:solidFill>
                <a:latin typeface="Arial" panose="020B0604020202020204" pitchFamily="34" charset="0"/>
                <a:ea typeface="+mn-ea"/>
                <a:cs typeface="+mn-cs"/>
              </a:rPr>
              <a:t>3. Revue de prescription : résultats</a:t>
            </a:r>
          </a:p>
        </p:txBody>
      </p:sp>
      <p:sp>
        <p:nvSpPr>
          <p:cNvPr id="3" name="Espace réservé du numéro de diapositive 2"/>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fr-FR"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sp>
        <p:nvSpPr>
          <p:cNvPr id="18" name="Espace réservé du contenu 2">
            <a:extLst>
              <a:ext uri="{FF2B5EF4-FFF2-40B4-BE49-F238E27FC236}">
                <a16:creationId xmlns:a16="http://schemas.microsoft.com/office/drawing/2014/main" id="{F742C1CD-3DAC-4550-8E11-595D95DC711B}"/>
              </a:ext>
            </a:extLst>
          </p:cNvPr>
          <p:cNvSpPr>
            <a:spLocks noGrp="1"/>
          </p:cNvSpPr>
          <p:nvPr>
            <p:ph idx="1"/>
          </p:nvPr>
        </p:nvSpPr>
        <p:spPr>
          <a:xfrm>
            <a:off x="609600" y="1600201"/>
            <a:ext cx="11203172" cy="4525963"/>
          </a:xfrm>
        </p:spPr>
        <p:txBody>
          <a:bodyPr>
            <a:normAutofit/>
          </a:bodyPr>
          <a:lstStyle/>
          <a:p>
            <a:r>
              <a:rPr lang="fr-FR" sz="3100" dirty="0"/>
              <a:t>Nature des modifications</a:t>
            </a:r>
          </a:p>
          <a:p>
            <a:pPr marL="609585" lvl="1" indent="0">
              <a:buNone/>
            </a:pPr>
            <a:endParaRPr lang="fr-FR" sz="2800" dirty="0"/>
          </a:p>
        </p:txBody>
      </p:sp>
      <p:sp>
        <p:nvSpPr>
          <p:cNvPr id="58" name="ZoneTexte 57">
            <a:extLst>
              <a:ext uri="{FF2B5EF4-FFF2-40B4-BE49-F238E27FC236}">
                <a16:creationId xmlns:a16="http://schemas.microsoft.com/office/drawing/2014/main" id="{E3394D4C-673B-4FA6-915C-2CFFD8C2B72C}"/>
              </a:ext>
            </a:extLst>
          </p:cNvPr>
          <p:cNvSpPr txBox="1"/>
          <p:nvPr/>
        </p:nvSpPr>
        <p:spPr>
          <a:xfrm>
            <a:off x="1664906" y="4882100"/>
            <a:ext cx="95693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Avant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13,3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[9;22]</a:t>
            </a:r>
          </a:p>
        </p:txBody>
      </p:sp>
      <p:sp>
        <p:nvSpPr>
          <p:cNvPr id="59" name="ZoneTexte 58">
            <a:extLst>
              <a:ext uri="{FF2B5EF4-FFF2-40B4-BE49-F238E27FC236}">
                <a16:creationId xmlns:a16="http://schemas.microsoft.com/office/drawing/2014/main" id="{3B9CFC62-DA35-4F57-92F4-FEF5F5DFB9BC}"/>
              </a:ext>
            </a:extLst>
          </p:cNvPr>
          <p:cNvSpPr txBox="1"/>
          <p:nvPr/>
        </p:nvSpPr>
        <p:spPr>
          <a:xfrm>
            <a:off x="3359455" y="4875940"/>
            <a:ext cx="95693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Après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[8;20]</a:t>
            </a:r>
          </a:p>
        </p:txBody>
      </p:sp>
      <mc:AlternateContent xmlns:mc="http://schemas.openxmlformats.org/markup-compatibility/2006">
        <mc:Choice xmlns:cx1="http://schemas.microsoft.com/office/drawing/2015/9/8/chartex" Requires="cx1">
          <p:graphicFrame>
            <p:nvGraphicFramePr>
              <p:cNvPr id="30" name="Graphique 29">
                <a:extLst>
                  <a:ext uri="{FF2B5EF4-FFF2-40B4-BE49-F238E27FC236}">
                    <a16:creationId xmlns:a16="http://schemas.microsoft.com/office/drawing/2014/main" id="{7B947267-DA7C-4000-A2F4-88BFAA79F9D5}"/>
                  </a:ext>
                </a:extLst>
              </p:cNvPr>
              <p:cNvGraphicFramePr/>
              <p:nvPr>
                <p:extLst>
                  <p:ext uri="{D42A27DB-BD31-4B8C-83A1-F6EECF244321}">
                    <p14:modId xmlns:p14="http://schemas.microsoft.com/office/powerpoint/2010/main" val="1692697044"/>
                  </p:ext>
                </p:extLst>
              </p:nvPr>
            </p:nvGraphicFramePr>
            <p:xfrm>
              <a:off x="3075709" y="2254827"/>
              <a:ext cx="5839691" cy="4101524"/>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30" name="Graphique 29">
                <a:extLst>
                  <a:ext uri="{FF2B5EF4-FFF2-40B4-BE49-F238E27FC236}">
                    <a16:creationId xmlns:a16="http://schemas.microsoft.com/office/drawing/2014/main" id="{7B947267-DA7C-4000-A2F4-88BFAA79F9D5}"/>
                  </a:ext>
                </a:extLst>
              </p:cNvPr>
              <p:cNvPicPr>
                <a:picLocks noGrp="1" noRot="1" noChangeAspect="1" noMove="1" noResize="1" noEditPoints="1" noAdjustHandles="1" noChangeArrowheads="1" noChangeShapeType="1"/>
              </p:cNvPicPr>
              <p:nvPr/>
            </p:nvPicPr>
            <p:blipFill>
              <a:blip r:embed="rId5"/>
              <a:stretch>
                <a:fillRect/>
              </a:stretch>
            </p:blipFill>
            <p:spPr>
              <a:xfrm>
                <a:off x="3075709" y="2254827"/>
                <a:ext cx="5839691" cy="4101524"/>
              </a:xfrm>
              <a:prstGeom prst="rect">
                <a:avLst/>
              </a:prstGeom>
            </p:spPr>
          </p:pic>
        </mc:Fallback>
      </mc:AlternateContent>
      <p:sp>
        <p:nvSpPr>
          <p:cNvPr id="2" name="ZoneTexte 1">
            <a:extLst>
              <a:ext uri="{FF2B5EF4-FFF2-40B4-BE49-F238E27FC236}">
                <a16:creationId xmlns:a16="http://schemas.microsoft.com/office/drawing/2014/main" id="{7B45234A-459D-48C0-A93A-573A09C62AF0}"/>
              </a:ext>
            </a:extLst>
          </p:cNvPr>
          <p:cNvSpPr txBox="1"/>
          <p:nvPr/>
        </p:nvSpPr>
        <p:spPr>
          <a:xfrm>
            <a:off x="6639790" y="3487264"/>
            <a:ext cx="1423555" cy="584775"/>
          </a:xfrm>
          <a:prstGeom prst="rect">
            <a:avLst/>
          </a:prstGeom>
          <a:noFill/>
        </p:spPr>
        <p:txBody>
          <a:bodyPr wrap="square" rtlCol="0">
            <a:spAutoFit/>
          </a:bodyPr>
          <a:lstStyle/>
          <a:p>
            <a:pPr algn="ctr"/>
            <a:r>
              <a:rPr lang="fr-FR" sz="1600" b="1" dirty="0">
                <a:solidFill>
                  <a:schemeClr val="bg1"/>
                </a:solidFill>
                <a:latin typeface="+mj-lt"/>
              </a:rPr>
              <a:t>Posologie</a:t>
            </a:r>
          </a:p>
          <a:p>
            <a:pPr algn="ctr"/>
            <a:r>
              <a:rPr lang="fr-FR" sz="1600" b="1" dirty="0">
                <a:solidFill>
                  <a:schemeClr val="bg1"/>
                </a:solidFill>
                <a:latin typeface="+mj-lt"/>
              </a:rPr>
              <a:t>37 %</a:t>
            </a:r>
          </a:p>
        </p:txBody>
      </p:sp>
      <p:sp>
        <p:nvSpPr>
          <p:cNvPr id="32" name="ZoneTexte 31">
            <a:extLst>
              <a:ext uri="{FF2B5EF4-FFF2-40B4-BE49-F238E27FC236}">
                <a16:creationId xmlns:a16="http://schemas.microsoft.com/office/drawing/2014/main" id="{3D293DF3-8CF1-48ED-94E0-73B8C7ABED3D}"/>
              </a:ext>
            </a:extLst>
          </p:cNvPr>
          <p:cNvSpPr txBox="1"/>
          <p:nvPr/>
        </p:nvSpPr>
        <p:spPr>
          <a:xfrm>
            <a:off x="4938107" y="5436830"/>
            <a:ext cx="1423555" cy="584775"/>
          </a:xfrm>
          <a:prstGeom prst="rect">
            <a:avLst/>
          </a:prstGeom>
          <a:noFill/>
        </p:spPr>
        <p:txBody>
          <a:bodyPr wrap="square" rtlCol="0">
            <a:spAutoFit/>
          </a:bodyPr>
          <a:lstStyle/>
          <a:p>
            <a:pPr algn="ctr"/>
            <a:r>
              <a:rPr lang="fr-FR" sz="1600" b="1" dirty="0">
                <a:solidFill>
                  <a:schemeClr val="bg1"/>
                </a:solidFill>
                <a:latin typeface="+mj-lt"/>
              </a:rPr>
              <a:t>Arrêt </a:t>
            </a:r>
            <a:r>
              <a:rPr lang="fr-FR" sz="1600" b="1" dirty="0" err="1">
                <a:solidFill>
                  <a:schemeClr val="bg1"/>
                </a:solidFill>
                <a:latin typeface="+mj-lt"/>
              </a:rPr>
              <a:t>ttt</a:t>
            </a:r>
            <a:endParaRPr lang="fr-FR" sz="1600" b="1" dirty="0">
              <a:solidFill>
                <a:schemeClr val="bg1"/>
              </a:solidFill>
              <a:latin typeface="+mj-lt"/>
            </a:endParaRPr>
          </a:p>
          <a:p>
            <a:pPr algn="ctr"/>
            <a:r>
              <a:rPr lang="fr-FR" sz="1600" b="1" dirty="0">
                <a:solidFill>
                  <a:schemeClr val="bg1"/>
                </a:solidFill>
                <a:latin typeface="+mj-lt"/>
              </a:rPr>
              <a:t>32 %</a:t>
            </a:r>
          </a:p>
        </p:txBody>
      </p:sp>
      <p:sp>
        <p:nvSpPr>
          <p:cNvPr id="33" name="ZoneTexte 32">
            <a:extLst>
              <a:ext uri="{FF2B5EF4-FFF2-40B4-BE49-F238E27FC236}">
                <a16:creationId xmlns:a16="http://schemas.microsoft.com/office/drawing/2014/main" id="{06ED6EAB-87D4-45CB-934D-F755884ED3A9}"/>
              </a:ext>
            </a:extLst>
          </p:cNvPr>
          <p:cNvSpPr txBox="1"/>
          <p:nvPr/>
        </p:nvSpPr>
        <p:spPr>
          <a:xfrm>
            <a:off x="3993572" y="3678357"/>
            <a:ext cx="1181101" cy="954107"/>
          </a:xfrm>
          <a:prstGeom prst="rect">
            <a:avLst/>
          </a:prstGeom>
          <a:noFill/>
        </p:spPr>
        <p:txBody>
          <a:bodyPr wrap="square" rtlCol="0">
            <a:spAutoFit/>
          </a:bodyPr>
          <a:lstStyle/>
          <a:p>
            <a:pPr algn="ctr"/>
            <a:r>
              <a:rPr lang="fr-FR" sz="1400" b="1" dirty="0">
                <a:solidFill>
                  <a:schemeClr val="bg1"/>
                </a:solidFill>
                <a:latin typeface="+mj-lt"/>
              </a:rPr>
              <a:t>Optimisation modalités </a:t>
            </a:r>
            <a:r>
              <a:rPr lang="fr-FR" sz="1400" b="1" dirty="0" err="1">
                <a:solidFill>
                  <a:schemeClr val="bg1"/>
                </a:solidFill>
                <a:latin typeface="+mj-lt"/>
              </a:rPr>
              <a:t>administrat</a:t>
            </a:r>
            <a:r>
              <a:rPr lang="fr-FR" sz="1400" b="1" dirty="0">
                <a:solidFill>
                  <a:schemeClr val="bg1"/>
                </a:solidFill>
                <a:latin typeface="+mj-lt"/>
              </a:rPr>
              <a:t>°</a:t>
            </a:r>
          </a:p>
          <a:p>
            <a:pPr algn="ctr"/>
            <a:r>
              <a:rPr lang="fr-FR" sz="1400" b="1" dirty="0">
                <a:solidFill>
                  <a:schemeClr val="bg1"/>
                </a:solidFill>
                <a:latin typeface="+mj-lt"/>
              </a:rPr>
              <a:t>16 %</a:t>
            </a:r>
          </a:p>
        </p:txBody>
      </p:sp>
      <p:sp>
        <p:nvSpPr>
          <p:cNvPr id="34" name="ZoneTexte 33">
            <a:extLst>
              <a:ext uri="{FF2B5EF4-FFF2-40B4-BE49-F238E27FC236}">
                <a16:creationId xmlns:a16="http://schemas.microsoft.com/office/drawing/2014/main" id="{8215C966-D9C8-41A9-A3FC-396841D537B9}"/>
              </a:ext>
            </a:extLst>
          </p:cNvPr>
          <p:cNvSpPr txBox="1"/>
          <p:nvPr/>
        </p:nvSpPr>
        <p:spPr>
          <a:xfrm rot="2543051">
            <a:off x="4322747" y="2969126"/>
            <a:ext cx="1020212" cy="584775"/>
          </a:xfrm>
          <a:prstGeom prst="rect">
            <a:avLst/>
          </a:prstGeom>
          <a:noFill/>
        </p:spPr>
        <p:txBody>
          <a:bodyPr wrap="square" rtlCol="0">
            <a:spAutoFit/>
          </a:bodyPr>
          <a:lstStyle/>
          <a:p>
            <a:pPr algn="ctr"/>
            <a:r>
              <a:rPr lang="fr-FR" sz="1600" b="1" dirty="0" err="1">
                <a:solidFill>
                  <a:schemeClr val="bg1"/>
                </a:solidFill>
                <a:latin typeface="+mj-lt"/>
              </a:rPr>
              <a:t>Surv</a:t>
            </a:r>
            <a:r>
              <a:rPr lang="fr-FR" sz="1600" b="1" dirty="0">
                <a:solidFill>
                  <a:schemeClr val="bg1"/>
                </a:solidFill>
                <a:latin typeface="+mj-lt"/>
              </a:rPr>
              <a:t> bio</a:t>
            </a:r>
          </a:p>
          <a:p>
            <a:pPr algn="ctr"/>
            <a:r>
              <a:rPr lang="fr-FR" sz="1600" b="1" dirty="0">
                <a:solidFill>
                  <a:schemeClr val="bg1"/>
                </a:solidFill>
                <a:latin typeface="+mj-lt"/>
              </a:rPr>
              <a:t>5 %</a:t>
            </a:r>
          </a:p>
        </p:txBody>
      </p:sp>
      <p:sp>
        <p:nvSpPr>
          <p:cNvPr id="35" name="ZoneTexte 34">
            <a:extLst>
              <a:ext uri="{FF2B5EF4-FFF2-40B4-BE49-F238E27FC236}">
                <a16:creationId xmlns:a16="http://schemas.microsoft.com/office/drawing/2014/main" id="{7E29EB55-48CB-4045-B6BA-9E31197928D4}"/>
              </a:ext>
            </a:extLst>
          </p:cNvPr>
          <p:cNvSpPr txBox="1"/>
          <p:nvPr/>
        </p:nvSpPr>
        <p:spPr>
          <a:xfrm rot="3803766">
            <a:off x="4711606" y="2712092"/>
            <a:ext cx="1122716" cy="584775"/>
          </a:xfrm>
          <a:prstGeom prst="rect">
            <a:avLst/>
          </a:prstGeom>
          <a:noFill/>
        </p:spPr>
        <p:txBody>
          <a:bodyPr wrap="square" rtlCol="0">
            <a:spAutoFit/>
          </a:bodyPr>
          <a:lstStyle/>
          <a:p>
            <a:pPr algn="ctr"/>
            <a:r>
              <a:rPr lang="fr-FR" sz="1600" b="1" dirty="0">
                <a:solidFill>
                  <a:srgbClr val="90AA9D"/>
                </a:solidFill>
                <a:latin typeface="+mj-lt"/>
              </a:rPr>
              <a:t>Passage SB</a:t>
            </a:r>
          </a:p>
          <a:p>
            <a:pPr algn="ctr"/>
            <a:r>
              <a:rPr lang="fr-FR" sz="1600" b="1" dirty="0">
                <a:solidFill>
                  <a:srgbClr val="90AA9D"/>
                </a:solidFill>
                <a:latin typeface="+mj-lt"/>
              </a:rPr>
              <a:t>5 %</a:t>
            </a:r>
          </a:p>
        </p:txBody>
      </p:sp>
      <p:sp>
        <p:nvSpPr>
          <p:cNvPr id="36" name="ZoneTexte 35">
            <a:extLst>
              <a:ext uri="{FF2B5EF4-FFF2-40B4-BE49-F238E27FC236}">
                <a16:creationId xmlns:a16="http://schemas.microsoft.com/office/drawing/2014/main" id="{26321277-9146-448D-9ABE-0C320B7BA433}"/>
              </a:ext>
            </a:extLst>
          </p:cNvPr>
          <p:cNvSpPr txBox="1"/>
          <p:nvPr/>
        </p:nvSpPr>
        <p:spPr>
          <a:xfrm rot="4779308">
            <a:off x="5175062" y="2525121"/>
            <a:ext cx="1122716" cy="584775"/>
          </a:xfrm>
          <a:prstGeom prst="rect">
            <a:avLst/>
          </a:prstGeom>
          <a:noFill/>
        </p:spPr>
        <p:txBody>
          <a:bodyPr wrap="square" rtlCol="0">
            <a:spAutoFit/>
          </a:bodyPr>
          <a:lstStyle/>
          <a:p>
            <a:pPr algn="ctr"/>
            <a:r>
              <a:rPr lang="fr-FR" sz="1600" b="1" dirty="0">
                <a:solidFill>
                  <a:srgbClr val="90AA9D"/>
                </a:solidFill>
                <a:latin typeface="+mj-lt"/>
              </a:rPr>
              <a:t>Ajout </a:t>
            </a:r>
            <a:r>
              <a:rPr lang="fr-FR" sz="1600" b="1" dirty="0" err="1">
                <a:solidFill>
                  <a:srgbClr val="90AA9D"/>
                </a:solidFill>
                <a:latin typeface="+mj-lt"/>
              </a:rPr>
              <a:t>ttt</a:t>
            </a:r>
            <a:endParaRPr lang="fr-FR" sz="1600" b="1" dirty="0">
              <a:solidFill>
                <a:srgbClr val="90AA9D"/>
              </a:solidFill>
              <a:latin typeface="+mj-lt"/>
            </a:endParaRPr>
          </a:p>
          <a:p>
            <a:pPr algn="ctr"/>
            <a:r>
              <a:rPr lang="fr-FR" sz="1600" b="1" dirty="0">
                <a:solidFill>
                  <a:srgbClr val="90AA9D"/>
                </a:solidFill>
                <a:latin typeface="+mj-lt"/>
              </a:rPr>
              <a:t>5 %</a:t>
            </a:r>
          </a:p>
        </p:txBody>
      </p:sp>
      <p:sp>
        <p:nvSpPr>
          <p:cNvPr id="4" name="Parenthèse ouvrante 3">
            <a:extLst>
              <a:ext uri="{FF2B5EF4-FFF2-40B4-BE49-F238E27FC236}">
                <a16:creationId xmlns:a16="http://schemas.microsoft.com/office/drawing/2014/main" id="{6BF84D84-F255-43A3-8374-09A108FAF9A7}"/>
              </a:ext>
            </a:extLst>
          </p:cNvPr>
          <p:cNvSpPr/>
          <p:nvPr/>
        </p:nvSpPr>
        <p:spPr>
          <a:xfrm>
            <a:off x="8365332" y="2853649"/>
            <a:ext cx="153550" cy="1265721"/>
          </a:xfrm>
          <a:prstGeom prst="leftBracket">
            <a:avLst/>
          </a:prstGeom>
          <a:noFill/>
          <a:ln w="19050">
            <a:solidFill>
              <a:srgbClr val="35656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35656F"/>
              </a:solidFill>
            </a:endParaRPr>
          </a:p>
        </p:txBody>
      </p:sp>
      <p:sp>
        <p:nvSpPr>
          <p:cNvPr id="7" name="ZoneTexte 6">
            <a:extLst>
              <a:ext uri="{FF2B5EF4-FFF2-40B4-BE49-F238E27FC236}">
                <a16:creationId xmlns:a16="http://schemas.microsoft.com/office/drawing/2014/main" id="{CD238EBA-F95E-4C67-B80A-870036105054}"/>
              </a:ext>
            </a:extLst>
          </p:cNvPr>
          <p:cNvSpPr txBox="1"/>
          <p:nvPr/>
        </p:nvSpPr>
        <p:spPr>
          <a:xfrm>
            <a:off x="8424788" y="2947900"/>
            <a:ext cx="2829216" cy="1077218"/>
          </a:xfrm>
          <a:prstGeom prst="rect">
            <a:avLst/>
          </a:prstGeom>
          <a:noFill/>
        </p:spPr>
        <p:txBody>
          <a:bodyPr wrap="square" rtlCol="0">
            <a:spAutoFit/>
          </a:bodyPr>
          <a:lstStyle/>
          <a:p>
            <a:r>
              <a:rPr lang="fr-FR" sz="1600" dirty="0">
                <a:solidFill>
                  <a:srgbClr val="35656F"/>
                </a:solidFill>
              </a:rPr>
              <a:t>Poso recommandée chez &gt; 75 ans, baisse </a:t>
            </a:r>
            <a:r>
              <a:rPr lang="fr-FR" sz="1600" dirty="0" err="1">
                <a:solidFill>
                  <a:srgbClr val="35656F"/>
                </a:solidFill>
              </a:rPr>
              <a:t>poso</a:t>
            </a:r>
            <a:r>
              <a:rPr lang="fr-FR" sz="1600" dirty="0">
                <a:solidFill>
                  <a:srgbClr val="35656F"/>
                </a:solidFill>
              </a:rPr>
              <a:t> laxatif/</a:t>
            </a:r>
          </a:p>
          <a:p>
            <a:r>
              <a:rPr lang="fr-FR" sz="1600" dirty="0">
                <a:solidFill>
                  <a:srgbClr val="35656F"/>
                </a:solidFill>
              </a:rPr>
              <a:t>BZD/statine/neuroleptique, </a:t>
            </a:r>
            <a:r>
              <a:rPr lang="fr-FR" sz="1600" dirty="0" err="1">
                <a:solidFill>
                  <a:srgbClr val="35656F"/>
                </a:solidFill>
              </a:rPr>
              <a:t>nvx</a:t>
            </a:r>
            <a:r>
              <a:rPr lang="fr-FR" sz="1600" dirty="0">
                <a:solidFill>
                  <a:srgbClr val="35656F"/>
                </a:solidFill>
              </a:rPr>
              <a:t> schéma </a:t>
            </a:r>
            <a:r>
              <a:rPr lang="fr-FR" sz="1600" dirty="0" err="1">
                <a:solidFill>
                  <a:srgbClr val="35656F"/>
                </a:solidFill>
              </a:rPr>
              <a:t>poso</a:t>
            </a:r>
            <a:r>
              <a:rPr lang="fr-FR" sz="1600" dirty="0">
                <a:solidFill>
                  <a:srgbClr val="35656F"/>
                </a:solidFill>
              </a:rPr>
              <a:t> recommandé</a:t>
            </a:r>
          </a:p>
        </p:txBody>
      </p:sp>
      <p:sp>
        <p:nvSpPr>
          <p:cNvPr id="38" name="Parenthèse ouvrante 37">
            <a:extLst>
              <a:ext uri="{FF2B5EF4-FFF2-40B4-BE49-F238E27FC236}">
                <a16:creationId xmlns:a16="http://schemas.microsoft.com/office/drawing/2014/main" id="{DB34D62E-D316-4E34-BEF4-E114BA13E999}"/>
              </a:ext>
            </a:extLst>
          </p:cNvPr>
          <p:cNvSpPr/>
          <p:nvPr/>
        </p:nvSpPr>
        <p:spPr>
          <a:xfrm>
            <a:off x="7321839" y="5937251"/>
            <a:ext cx="59456" cy="586695"/>
          </a:xfrm>
          <a:prstGeom prst="leftBracket">
            <a:avLst/>
          </a:prstGeom>
          <a:noFill/>
          <a:ln w="19050">
            <a:solidFill>
              <a:srgbClr val="66A2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66A2AD"/>
              </a:solidFill>
            </a:endParaRPr>
          </a:p>
        </p:txBody>
      </p:sp>
      <p:sp>
        <p:nvSpPr>
          <p:cNvPr id="39" name="ZoneTexte 38">
            <a:extLst>
              <a:ext uri="{FF2B5EF4-FFF2-40B4-BE49-F238E27FC236}">
                <a16:creationId xmlns:a16="http://schemas.microsoft.com/office/drawing/2014/main" id="{E36C4893-12EE-436D-B503-745336BCDB83}"/>
              </a:ext>
            </a:extLst>
          </p:cNvPr>
          <p:cNvSpPr txBox="1"/>
          <p:nvPr/>
        </p:nvSpPr>
        <p:spPr>
          <a:xfrm>
            <a:off x="7384185" y="5917574"/>
            <a:ext cx="2757342" cy="584775"/>
          </a:xfrm>
          <a:prstGeom prst="rect">
            <a:avLst/>
          </a:prstGeom>
          <a:noFill/>
        </p:spPr>
        <p:txBody>
          <a:bodyPr wrap="square" rtlCol="0">
            <a:spAutoFit/>
          </a:bodyPr>
          <a:lstStyle/>
          <a:p>
            <a:r>
              <a:rPr lang="fr-FR" sz="1600" dirty="0">
                <a:solidFill>
                  <a:srgbClr val="66A2AD"/>
                </a:solidFill>
              </a:rPr>
              <a:t>Arrêt statine, IPP, hypnotique, mélatonine, crème</a:t>
            </a:r>
          </a:p>
        </p:txBody>
      </p:sp>
      <p:sp>
        <p:nvSpPr>
          <p:cNvPr id="40" name="Parenthèse ouvrante 39">
            <a:extLst>
              <a:ext uri="{FF2B5EF4-FFF2-40B4-BE49-F238E27FC236}">
                <a16:creationId xmlns:a16="http://schemas.microsoft.com/office/drawing/2014/main" id="{5BC13480-E3DD-4465-89A9-D9EB6F9683C9}"/>
              </a:ext>
            </a:extLst>
          </p:cNvPr>
          <p:cNvSpPr/>
          <p:nvPr/>
        </p:nvSpPr>
        <p:spPr>
          <a:xfrm rot="10800000">
            <a:off x="3761508" y="4099873"/>
            <a:ext cx="59456" cy="586695"/>
          </a:xfrm>
          <a:prstGeom prst="leftBracket">
            <a:avLst/>
          </a:prstGeom>
          <a:noFill/>
          <a:ln w="19050">
            <a:solidFill>
              <a:srgbClr val="66A2A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8AB7BA"/>
              </a:solidFill>
            </a:endParaRPr>
          </a:p>
        </p:txBody>
      </p:sp>
      <p:sp>
        <p:nvSpPr>
          <p:cNvPr id="42" name="ZoneTexte 41">
            <a:extLst>
              <a:ext uri="{FF2B5EF4-FFF2-40B4-BE49-F238E27FC236}">
                <a16:creationId xmlns:a16="http://schemas.microsoft.com/office/drawing/2014/main" id="{A6DA660A-A111-4DF8-B467-132CFA22E794}"/>
              </a:ext>
            </a:extLst>
          </p:cNvPr>
          <p:cNvSpPr txBox="1"/>
          <p:nvPr/>
        </p:nvSpPr>
        <p:spPr>
          <a:xfrm>
            <a:off x="1628375" y="4072039"/>
            <a:ext cx="2169899" cy="584775"/>
          </a:xfrm>
          <a:prstGeom prst="rect">
            <a:avLst/>
          </a:prstGeom>
          <a:noFill/>
        </p:spPr>
        <p:txBody>
          <a:bodyPr wrap="square" rtlCol="0">
            <a:spAutoFit/>
          </a:bodyPr>
          <a:lstStyle/>
          <a:p>
            <a:pPr algn="r"/>
            <a:r>
              <a:rPr lang="fr-FR" sz="1600" dirty="0">
                <a:solidFill>
                  <a:srgbClr val="66A2AD"/>
                </a:solidFill>
              </a:rPr>
              <a:t>Forme orodispersible, repas plaisir</a:t>
            </a:r>
          </a:p>
        </p:txBody>
      </p:sp>
      <p:sp>
        <p:nvSpPr>
          <p:cNvPr id="43" name="Parenthèse ouvrante 42">
            <a:extLst>
              <a:ext uri="{FF2B5EF4-FFF2-40B4-BE49-F238E27FC236}">
                <a16:creationId xmlns:a16="http://schemas.microsoft.com/office/drawing/2014/main" id="{A6479334-26E9-4DD5-A4C6-6A58FDC64195}"/>
              </a:ext>
            </a:extLst>
          </p:cNvPr>
          <p:cNvSpPr/>
          <p:nvPr/>
        </p:nvSpPr>
        <p:spPr>
          <a:xfrm rot="10800000">
            <a:off x="4215372" y="2798543"/>
            <a:ext cx="45719" cy="357175"/>
          </a:xfrm>
          <a:prstGeom prst="leftBracket">
            <a:avLst/>
          </a:prstGeom>
          <a:noFill/>
          <a:ln w="19050">
            <a:solidFill>
              <a:srgbClr val="90AA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8AB7BA"/>
              </a:solidFill>
            </a:endParaRPr>
          </a:p>
        </p:txBody>
      </p:sp>
      <p:sp>
        <p:nvSpPr>
          <p:cNvPr id="44" name="ZoneTexte 43">
            <a:extLst>
              <a:ext uri="{FF2B5EF4-FFF2-40B4-BE49-F238E27FC236}">
                <a16:creationId xmlns:a16="http://schemas.microsoft.com/office/drawing/2014/main" id="{A9BBA345-97AC-405B-BDFF-16C3F1BC4814}"/>
              </a:ext>
            </a:extLst>
          </p:cNvPr>
          <p:cNvSpPr txBox="1"/>
          <p:nvPr/>
        </p:nvSpPr>
        <p:spPr>
          <a:xfrm>
            <a:off x="1455256" y="2785961"/>
            <a:ext cx="2750286" cy="338554"/>
          </a:xfrm>
          <a:prstGeom prst="rect">
            <a:avLst/>
          </a:prstGeom>
          <a:noFill/>
        </p:spPr>
        <p:txBody>
          <a:bodyPr wrap="square" rtlCol="0">
            <a:spAutoFit/>
          </a:bodyPr>
          <a:lstStyle/>
          <a:p>
            <a:pPr algn="r"/>
            <a:r>
              <a:rPr lang="fr-FR" sz="1600" dirty="0" err="1">
                <a:solidFill>
                  <a:srgbClr val="90AA9D"/>
                </a:solidFill>
              </a:rPr>
              <a:t>Ac</a:t>
            </a:r>
            <a:r>
              <a:rPr lang="fr-FR" sz="1600" dirty="0">
                <a:solidFill>
                  <a:srgbClr val="90AA9D"/>
                </a:solidFill>
              </a:rPr>
              <a:t> folique et fer au long cours</a:t>
            </a:r>
          </a:p>
        </p:txBody>
      </p:sp>
      <p:sp>
        <p:nvSpPr>
          <p:cNvPr id="46" name="ZoneTexte 45">
            <a:extLst>
              <a:ext uri="{FF2B5EF4-FFF2-40B4-BE49-F238E27FC236}">
                <a16:creationId xmlns:a16="http://schemas.microsoft.com/office/drawing/2014/main" id="{CCEE7ABE-4974-4C71-B97F-6C5F05CE2A7B}"/>
              </a:ext>
            </a:extLst>
          </p:cNvPr>
          <p:cNvSpPr txBox="1"/>
          <p:nvPr/>
        </p:nvSpPr>
        <p:spPr>
          <a:xfrm>
            <a:off x="3518280" y="2271091"/>
            <a:ext cx="1307203" cy="338554"/>
          </a:xfrm>
          <a:prstGeom prst="rect">
            <a:avLst/>
          </a:prstGeom>
          <a:noFill/>
        </p:spPr>
        <p:txBody>
          <a:bodyPr wrap="square" rtlCol="0">
            <a:spAutoFit/>
          </a:bodyPr>
          <a:lstStyle/>
          <a:p>
            <a:pPr algn="r"/>
            <a:r>
              <a:rPr lang="fr-FR" sz="1600" dirty="0">
                <a:solidFill>
                  <a:srgbClr val="90AA9D"/>
                </a:solidFill>
              </a:rPr>
              <a:t>Paracétamol</a:t>
            </a:r>
          </a:p>
        </p:txBody>
      </p:sp>
      <p:sp>
        <p:nvSpPr>
          <p:cNvPr id="48" name="Parenthèse ouvrante 47">
            <a:extLst>
              <a:ext uri="{FF2B5EF4-FFF2-40B4-BE49-F238E27FC236}">
                <a16:creationId xmlns:a16="http://schemas.microsoft.com/office/drawing/2014/main" id="{B3A9995C-D128-4297-AAD2-9BF39F8567DB}"/>
              </a:ext>
            </a:extLst>
          </p:cNvPr>
          <p:cNvSpPr/>
          <p:nvPr/>
        </p:nvSpPr>
        <p:spPr>
          <a:xfrm rot="10800000">
            <a:off x="4787134" y="2275081"/>
            <a:ext cx="45719" cy="357175"/>
          </a:xfrm>
          <a:prstGeom prst="leftBracket">
            <a:avLst/>
          </a:prstGeom>
          <a:noFill/>
          <a:ln w="19050">
            <a:solidFill>
              <a:srgbClr val="90AA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8AB7BA"/>
              </a:solidFill>
            </a:endParaRPr>
          </a:p>
        </p:txBody>
      </p:sp>
      <p:sp>
        <p:nvSpPr>
          <p:cNvPr id="49" name="Parenthèse ouvrante 48">
            <a:extLst>
              <a:ext uri="{FF2B5EF4-FFF2-40B4-BE49-F238E27FC236}">
                <a16:creationId xmlns:a16="http://schemas.microsoft.com/office/drawing/2014/main" id="{9571AECA-D048-47CF-9FE7-DDE08FF5752B}"/>
              </a:ext>
            </a:extLst>
          </p:cNvPr>
          <p:cNvSpPr/>
          <p:nvPr/>
        </p:nvSpPr>
        <p:spPr>
          <a:xfrm>
            <a:off x="5713560" y="1887349"/>
            <a:ext cx="45719" cy="357175"/>
          </a:xfrm>
          <a:prstGeom prst="leftBracket">
            <a:avLst/>
          </a:prstGeom>
          <a:noFill/>
          <a:ln w="19050">
            <a:solidFill>
              <a:srgbClr val="90AA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8AB7BA"/>
              </a:solidFill>
            </a:endParaRPr>
          </a:p>
        </p:txBody>
      </p:sp>
      <p:sp>
        <p:nvSpPr>
          <p:cNvPr id="51" name="ZoneTexte 50">
            <a:extLst>
              <a:ext uri="{FF2B5EF4-FFF2-40B4-BE49-F238E27FC236}">
                <a16:creationId xmlns:a16="http://schemas.microsoft.com/office/drawing/2014/main" id="{E853BA63-3B8C-43D2-B2A9-795452B4FC8A}"/>
              </a:ext>
            </a:extLst>
          </p:cNvPr>
          <p:cNvSpPr txBox="1"/>
          <p:nvPr/>
        </p:nvSpPr>
        <p:spPr>
          <a:xfrm>
            <a:off x="5764185" y="1874216"/>
            <a:ext cx="2632946" cy="338554"/>
          </a:xfrm>
          <a:prstGeom prst="rect">
            <a:avLst/>
          </a:prstGeom>
          <a:noFill/>
        </p:spPr>
        <p:txBody>
          <a:bodyPr wrap="square" rtlCol="0">
            <a:spAutoFit/>
          </a:bodyPr>
          <a:lstStyle/>
          <a:p>
            <a:r>
              <a:rPr lang="fr-FR" sz="1600" dirty="0">
                <a:solidFill>
                  <a:srgbClr val="90AA9D"/>
                </a:solidFill>
              </a:rPr>
              <a:t>Vaccin antipneumococcique</a:t>
            </a:r>
          </a:p>
        </p:txBody>
      </p:sp>
    </p:spTree>
    <p:extLst>
      <p:ext uri="{BB962C8B-B14F-4D97-AF65-F5344CB8AC3E}">
        <p14:creationId xmlns:p14="http://schemas.microsoft.com/office/powerpoint/2010/main" val="26304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500"/>
                                        <p:tgtEl>
                                          <p:spTgt spid="5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3" grpId="0"/>
      <p:bldP spid="34" grpId="0"/>
      <p:bldP spid="35" grpId="0"/>
      <p:bldP spid="36" grpId="0"/>
      <p:bldP spid="4" grpId="0" animBg="1"/>
      <p:bldP spid="7" grpId="0"/>
      <p:bldP spid="38" grpId="0" animBg="1"/>
      <p:bldP spid="39" grpId="0"/>
      <p:bldP spid="40" grpId="0" animBg="1"/>
      <p:bldP spid="42" grpId="0"/>
      <p:bldP spid="43" grpId="0" animBg="1"/>
      <p:bldP spid="44" grpId="0"/>
      <p:bldP spid="46" grpId="0"/>
      <p:bldP spid="48" grpId="0" animBg="1"/>
      <p:bldP spid="49" grpId="0" animBg="1"/>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239350" y="377177"/>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Espace réservé du contenu 2"/>
          <p:cNvSpPr>
            <a:spLocks noGrp="1"/>
          </p:cNvSpPr>
          <p:nvPr>
            <p:ph idx="1"/>
          </p:nvPr>
        </p:nvSpPr>
        <p:spPr>
          <a:xfrm>
            <a:off x="609600" y="1600202"/>
            <a:ext cx="10972800" cy="1153631"/>
          </a:xfrm>
        </p:spPr>
        <p:txBody>
          <a:bodyPr>
            <a:normAutofit/>
          </a:bodyPr>
          <a:lstStyle/>
          <a:p>
            <a:pPr marL="0" indent="0">
              <a:buNone/>
            </a:pPr>
            <a:r>
              <a:rPr lang="fr-FR" sz="3200" dirty="0">
                <a:solidFill>
                  <a:srgbClr val="013737"/>
                </a:solidFill>
              </a:rPr>
              <a:t>Comparaison avec les revues de prescription réalisées avec un EHPAD en intra-hospitalier depuis 2021</a:t>
            </a:r>
          </a:p>
        </p:txBody>
      </p:sp>
      <p:sp>
        <p:nvSpPr>
          <p:cNvPr id="11" name="Titre 1"/>
          <p:cNvSpPr>
            <a:spLocks noGrp="1"/>
          </p:cNvSpPr>
          <p:nvPr>
            <p:ph type="title"/>
          </p:nvPr>
        </p:nvSpPr>
        <p:spPr>
          <a:xfrm>
            <a:off x="609600" y="548679"/>
            <a:ext cx="10972800" cy="868959"/>
          </a:xfrm>
        </p:spPr>
        <p:txBody>
          <a:bodyPr>
            <a:normAutofit/>
          </a:bodyPr>
          <a:lstStyle/>
          <a:p>
            <a:r>
              <a:rPr lang="fr-FR" sz="4400" b="1" dirty="0">
                <a:solidFill>
                  <a:srgbClr val="B29E60"/>
                </a:solidFill>
                <a:latin typeface="Arial" panose="020B0604020202020204" pitchFamily="34" charset="0"/>
                <a:ea typeface="+mn-ea"/>
                <a:cs typeface="+mn-cs"/>
              </a:rPr>
              <a:t>3. Interprétation des résultats</a:t>
            </a:r>
          </a:p>
        </p:txBody>
      </p:sp>
      <p:sp>
        <p:nvSpPr>
          <p:cNvPr id="3" name="Espace réservé du numéro de diapositive 2"/>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fr-FR"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sp>
        <p:nvSpPr>
          <p:cNvPr id="2" name="Rectangle : coins arrondis 1">
            <a:extLst>
              <a:ext uri="{FF2B5EF4-FFF2-40B4-BE49-F238E27FC236}">
                <a16:creationId xmlns:a16="http://schemas.microsoft.com/office/drawing/2014/main" id="{DAA53611-3BE6-402C-B712-C5FFA1253245}"/>
              </a:ext>
            </a:extLst>
          </p:cNvPr>
          <p:cNvSpPr/>
          <p:nvPr/>
        </p:nvSpPr>
        <p:spPr>
          <a:xfrm>
            <a:off x="2487197" y="2774439"/>
            <a:ext cx="2445489" cy="1424763"/>
          </a:xfrm>
          <a:prstGeom prst="roundRect">
            <a:avLst/>
          </a:prstGeom>
          <a:solidFill>
            <a:srgbClr val="356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95 résidents</a:t>
            </a:r>
          </a:p>
          <a:p>
            <a:pPr algn="ctr"/>
            <a:r>
              <a:rPr lang="fr-FR" dirty="0">
                <a:solidFill>
                  <a:schemeClr val="bg1"/>
                </a:solidFill>
              </a:rPr>
              <a:t>Age moyen = 86,0 ans</a:t>
            </a:r>
          </a:p>
          <a:p>
            <a:pPr algn="ctr"/>
            <a:r>
              <a:rPr lang="fr-FR" dirty="0">
                <a:solidFill>
                  <a:schemeClr val="bg1"/>
                </a:solidFill>
              </a:rPr>
              <a:t>Sexe ratio = 0,56</a:t>
            </a:r>
          </a:p>
        </p:txBody>
      </p:sp>
      <p:sp>
        <p:nvSpPr>
          <p:cNvPr id="14" name="Rectangle : coins arrondis 13">
            <a:extLst>
              <a:ext uri="{FF2B5EF4-FFF2-40B4-BE49-F238E27FC236}">
                <a16:creationId xmlns:a16="http://schemas.microsoft.com/office/drawing/2014/main" id="{88C47CC2-2CC5-4CE2-AB4E-EFFF0FFB8425}"/>
              </a:ext>
            </a:extLst>
          </p:cNvPr>
          <p:cNvSpPr/>
          <p:nvPr/>
        </p:nvSpPr>
        <p:spPr>
          <a:xfrm>
            <a:off x="6638266" y="2753833"/>
            <a:ext cx="3974888" cy="1566365"/>
          </a:xfrm>
          <a:prstGeom prst="roundRect">
            <a:avLst/>
          </a:prstGeom>
          <a:solidFill>
            <a:srgbClr val="D6CBB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dirty="0"/>
              <a:t>En moyenne :</a:t>
            </a:r>
          </a:p>
          <a:p>
            <a:pPr algn="ctr"/>
            <a:r>
              <a:rPr lang="fr-FR" sz="2400" dirty="0"/>
              <a:t>5 propositions/résident</a:t>
            </a:r>
          </a:p>
          <a:p>
            <a:pPr algn="ctr"/>
            <a:r>
              <a:rPr lang="fr-FR" sz="2400" dirty="0"/>
              <a:t>4 modifications/résident</a:t>
            </a:r>
          </a:p>
        </p:txBody>
      </p:sp>
      <p:grpSp>
        <p:nvGrpSpPr>
          <p:cNvPr id="4" name="Groupe 3">
            <a:extLst>
              <a:ext uri="{FF2B5EF4-FFF2-40B4-BE49-F238E27FC236}">
                <a16:creationId xmlns:a16="http://schemas.microsoft.com/office/drawing/2014/main" id="{86CB1479-6719-434F-80DA-BCCF0D5BADAF}"/>
              </a:ext>
            </a:extLst>
          </p:cNvPr>
          <p:cNvGrpSpPr/>
          <p:nvPr/>
        </p:nvGrpSpPr>
        <p:grpSpPr>
          <a:xfrm>
            <a:off x="1181810" y="4535654"/>
            <a:ext cx="5056261" cy="1725245"/>
            <a:chOff x="1061472" y="4433854"/>
            <a:chExt cx="3563692" cy="1279311"/>
          </a:xfrm>
        </p:grpSpPr>
        <p:sp>
          <p:nvSpPr>
            <p:cNvPr id="15" name="Rectangle : coins arrondis 14">
              <a:extLst>
                <a:ext uri="{FF2B5EF4-FFF2-40B4-BE49-F238E27FC236}">
                  <a16:creationId xmlns:a16="http://schemas.microsoft.com/office/drawing/2014/main" id="{52A71188-29CB-4B38-95EB-7EF6387AD024}"/>
                </a:ext>
              </a:extLst>
            </p:cNvPr>
            <p:cNvSpPr/>
            <p:nvPr/>
          </p:nvSpPr>
          <p:spPr>
            <a:xfrm>
              <a:off x="1061472" y="4433854"/>
              <a:ext cx="3563692" cy="1275830"/>
            </a:xfrm>
            <a:prstGeom prst="roundRect">
              <a:avLst/>
            </a:prstGeom>
            <a:solidFill>
              <a:srgbClr val="8AB7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Nombre de lignes de traitement :</a:t>
              </a:r>
            </a:p>
            <a:p>
              <a:pPr algn="ctr"/>
              <a:endParaRPr lang="fr-FR" sz="2400" dirty="0">
                <a:sym typeface="Wingdings" panose="05000000000000000000" pitchFamily="2" charset="2"/>
              </a:endParaRPr>
            </a:p>
            <a:p>
              <a:pPr algn="ctr"/>
              <a:r>
                <a:rPr lang="fr-FR" sz="2400" dirty="0">
                  <a:sym typeface="Wingdings" panose="05000000000000000000" pitchFamily="2" charset="2"/>
                </a:rPr>
                <a:t></a:t>
              </a:r>
              <a:endParaRPr lang="fr-FR" sz="2400" dirty="0"/>
            </a:p>
            <a:p>
              <a:pPr algn="ctr"/>
              <a:endParaRPr lang="fr-FR" sz="2400" dirty="0"/>
            </a:p>
          </p:txBody>
        </p:sp>
        <p:sp>
          <p:nvSpPr>
            <p:cNvPr id="17" name="ZoneTexte 16">
              <a:extLst>
                <a:ext uri="{FF2B5EF4-FFF2-40B4-BE49-F238E27FC236}">
                  <a16:creationId xmlns:a16="http://schemas.microsoft.com/office/drawing/2014/main" id="{F0838961-27BB-41E4-BD26-EEBEF201DF6E}"/>
                </a:ext>
              </a:extLst>
            </p:cNvPr>
            <p:cNvSpPr txBox="1"/>
            <p:nvPr/>
          </p:nvSpPr>
          <p:spPr>
            <a:xfrm>
              <a:off x="1516050" y="4882168"/>
              <a:ext cx="956930" cy="830997"/>
            </a:xfrm>
            <a:prstGeom prst="rect">
              <a:avLst/>
            </a:prstGeom>
            <a:noFill/>
          </p:spPr>
          <p:txBody>
            <a:bodyPr wrap="square" rtlCol="0">
              <a:spAutoFit/>
            </a:bodyPr>
            <a:lstStyle/>
            <a:p>
              <a:pPr algn="ctr"/>
              <a:r>
                <a:rPr lang="fr-FR" sz="2400" dirty="0">
                  <a:solidFill>
                    <a:schemeClr val="bg1"/>
                  </a:solidFill>
                </a:rPr>
                <a:t>Avant</a:t>
              </a:r>
            </a:p>
            <a:p>
              <a:pPr algn="ctr"/>
              <a:r>
                <a:rPr lang="fr-FR" sz="2400" dirty="0">
                  <a:solidFill>
                    <a:schemeClr val="bg1"/>
                  </a:solidFill>
                </a:rPr>
                <a:t>9</a:t>
              </a:r>
            </a:p>
          </p:txBody>
        </p:sp>
        <p:sp>
          <p:nvSpPr>
            <p:cNvPr id="18" name="ZoneTexte 17">
              <a:extLst>
                <a:ext uri="{FF2B5EF4-FFF2-40B4-BE49-F238E27FC236}">
                  <a16:creationId xmlns:a16="http://schemas.microsoft.com/office/drawing/2014/main" id="{DA6AD054-B058-4F78-8356-27E0E7867347}"/>
                </a:ext>
              </a:extLst>
            </p:cNvPr>
            <p:cNvSpPr txBox="1"/>
            <p:nvPr/>
          </p:nvSpPr>
          <p:spPr>
            <a:xfrm>
              <a:off x="3253130" y="4882167"/>
              <a:ext cx="956930" cy="830997"/>
            </a:xfrm>
            <a:prstGeom prst="rect">
              <a:avLst/>
            </a:prstGeom>
            <a:noFill/>
          </p:spPr>
          <p:txBody>
            <a:bodyPr wrap="square" rtlCol="0">
              <a:spAutoFit/>
            </a:bodyPr>
            <a:lstStyle/>
            <a:p>
              <a:pPr algn="ctr"/>
              <a:r>
                <a:rPr lang="fr-FR" sz="2400" dirty="0">
                  <a:solidFill>
                    <a:schemeClr val="bg1"/>
                  </a:solidFill>
                </a:rPr>
                <a:t>Après</a:t>
              </a:r>
            </a:p>
            <a:p>
              <a:pPr algn="ctr"/>
              <a:r>
                <a:rPr lang="fr-FR" sz="2400" dirty="0">
                  <a:solidFill>
                    <a:schemeClr val="bg1"/>
                  </a:solidFill>
                </a:rPr>
                <a:t>8</a:t>
              </a:r>
            </a:p>
          </p:txBody>
        </p:sp>
      </p:grpSp>
      <p:sp>
        <p:nvSpPr>
          <p:cNvPr id="19" name="Rectangle : coins arrondis 18">
            <a:extLst>
              <a:ext uri="{FF2B5EF4-FFF2-40B4-BE49-F238E27FC236}">
                <a16:creationId xmlns:a16="http://schemas.microsoft.com/office/drawing/2014/main" id="{39769894-4BCE-4BFE-8736-DCC66CA556DA}"/>
              </a:ext>
            </a:extLst>
          </p:cNvPr>
          <p:cNvSpPr/>
          <p:nvPr/>
        </p:nvSpPr>
        <p:spPr>
          <a:xfrm>
            <a:off x="7005603" y="4619013"/>
            <a:ext cx="3240213" cy="1566365"/>
          </a:xfrm>
          <a:prstGeom prst="roundRect">
            <a:avLst/>
          </a:prstGeom>
          <a:solidFill>
            <a:srgbClr val="90AA9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400" dirty="0"/>
              <a:t>73% des propositions ayant donné lieu à une modification</a:t>
            </a:r>
          </a:p>
        </p:txBody>
      </p:sp>
    </p:spTree>
    <p:extLst>
      <p:ext uri="{BB962C8B-B14F-4D97-AF65-F5344CB8AC3E}">
        <p14:creationId xmlns:p14="http://schemas.microsoft.com/office/powerpoint/2010/main" val="23929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239350" y="377177"/>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Espace réservé du contenu 2"/>
          <p:cNvSpPr>
            <a:spLocks noGrp="1"/>
          </p:cNvSpPr>
          <p:nvPr>
            <p:ph idx="1"/>
          </p:nvPr>
        </p:nvSpPr>
        <p:spPr>
          <a:xfrm>
            <a:off x="609600" y="1600201"/>
            <a:ext cx="10972800" cy="4525963"/>
          </a:xfrm>
        </p:spPr>
        <p:txBody>
          <a:bodyPr>
            <a:normAutofit/>
          </a:bodyPr>
          <a:lstStyle/>
          <a:p>
            <a:r>
              <a:rPr lang="fr-FR" sz="3600" b="1" dirty="0">
                <a:solidFill>
                  <a:srgbClr val="71A7AB"/>
                </a:solidFill>
              </a:rPr>
              <a:t>Satisfaction globale </a:t>
            </a:r>
            <a:r>
              <a:rPr lang="fr-FR" sz="3600" dirty="0"/>
              <a:t>des professionnels</a:t>
            </a:r>
          </a:p>
          <a:p>
            <a:r>
              <a:rPr lang="fr-FR" sz="3600" dirty="0"/>
              <a:t>Souhait pour l’avenir :</a:t>
            </a:r>
          </a:p>
          <a:p>
            <a:pPr lvl="1"/>
            <a:r>
              <a:rPr lang="fr-FR" sz="3200" dirty="0"/>
              <a:t>Les médecins souhaitent continuer</a:t>
            </a:r>
          </a:p>
          <a:p>
            <a:pPr lvl="1"/>
            <a:r>
              <a:rPr lang="fr-FR" sz="3200" dirty="0"/>
              <a:t>IPA ok</a:t>
            </a:r>
          </a:p>
          <a:p>
            <a:pPr lvl="1"/>
            <a:r>
              <a:rPr lang="fr-FR" sz="3200" dirty="0"/>
              <a:t>Pharmacien d’officine ok</a:t>
            </a:r>
          </a:p>
          <a:p>
            <a:pPr lvl="1"/>
            <a:r>
              <a:rPr lang="fr-FR" sz="3200" dirty="0"/>
              <a:t>1x/an</a:t>
            </a:r>
          </a:p>
          <a:p>
            <a:pPr lvl="1"/>
            <a:r>
              <a:rPr lang="fr-FR" sz="3200" dirty="0"/>
              <a:t>Proposition de rester en support si besoin</a:t>
            </a:r>
          </a:p>
          <a:p>
            <a:endParaRPr lang="fr-FR" sz="3600" dirty="0"/>
          </a:p>
        </p:txBody>
      </p:sp>
      <p:sp>
        <p:nvSpPr>
          <p:cNvPr id="11" name="Titre 1"/>
          <p:cNvSpPr>
            <a:spLocks noGrp="1"/>
          </p:cNvSpPr>
          <p:nvPr>
            <p:ph type="title"/>
          </p:nvPr>
        </p:nvSpPr>
        <p:spPr>
          <a:xfrm>
            <a:off x="609600" y="548679"/>
            <a:ext cx="10972800" cy="868959"/>
          </a:xfrm>
        </p:spPr>
        <p:txBody>
          <a:bodyPr>
            <a:normAutofit/>
          </a:bodyPr>
          <a:lstStyle/>
          <a:p>
            <a:r>
              <a:rPr lang="fr-FR" sz="4400" b="1" dirty="0">
                <a:solidFill>
                  <a:srgbClr val="B29E60"/>
                </a:solidFill>
                <a:latin typeface="Arial" panose="020B0604020202020204" pitchFamily="34" charset="0"/>
                <a:ea typeface="+mn-ea"/>
                <a:cs typeface="+mn-cs"/>
              </a:rPr>
              <a:t>4. Et à l’avenir ?</a:t>
            </a:r>
          </a:p>
        </p:txBody>
      </p:sp>
      <p:sp>
        <p:nvSpPr>
          <p:cNvPr id="3" name="Espace réservé du numéro de diapositive 2"/>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fr-FR"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spTree>
    <p:extLst>
      <p:ext uri="{BB962C8B-B14F-4D97-AF65-F5344CB8AC3E}">
        <p14:creationId xmlns:p14="http://schemas.microsoft.com/office/powerpoint/2010/main" val="288651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268316" y="369631"/>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2400" dirty="0"/>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fr-FR"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sp>
        <p:nvSpPr>
          <p:cNvPr id="14" name="Titre 1">
            <a:extLst>
              <a:ext uri="{FF2B5EF4-FFF2-40B4-BE49-F238E27FC236}">
                <a16:creationId xmlns:a16="http://schemas.microsoft.com/office/drawing/2014/main" id="{F268F104-BFEF-4F19-843E-983CD8605791}"/>
              </a:ext>
            </a:extLst>
          </p:cNvPr>
          <p:cNvSpPr>
            <a:spLocks noGrp="1"/>
          </p:cNvSpPr>
          <p:nvPr>
            <p:ph type="title"/>
          </p:nvPr>
        </p:nvSpPr>
        <p:spPr>
          <a:xfrm>
            <a:off x="609600" y="548679"/>
            <a:ext cx="10972800" cy="868959"/>
          </a:xfrm>
        </p:spPr>
        <p:txBody>
          <a:bodyPr>
            <a:normAutofit/>
          </a:bodyPr>
          <a:lstStyle/>
          <a:p>
            <a:r>
              <a:rPr lang="fr-FR" sz="4400" b="1" dirty="0">
                <a:solidFill>
                  <a:srgbClr val="B29E60"/>
                </a:solidFill>
                <a:latin typeface="Arial" panose="020B0604020202020204" pitchFamily="34" charset="0"/>
                <a:ea typeface="+mn-ea"/>
                <a:cs typeface="+mn-cs"/>
              </a:rPr>
              <a:t>Conclusion</a:t>
            </a:r>
          </a:p>
        </p:txBody>
      </p:sp>
      <p:pic>
        <p:nvPicPr>
          <p:cNvPr id="16" name="Image 15">
            <a:extLst>
              <a:ext uri="{FF2B5EF4-FFF2-40B4-BE49-F238E27FC236}">
                <a16:creationId xmlns:a16="http://schemas.microsoft.com/office/drawing/2014/main" id="{10A165D1-EBA1-4136-B5A8-E0EE9091258C}"/>
              </a:ext>
            </a:extLst>
          </p:cNvPr>
          <p:cNvPicPr>
            <a:picLocks noChangeAspect="1"/>
          </p:cNvPicPr>
          <p:nvPr/>
        </p:nvPicPr>
        <p:blipFill>
          <a:blip r:embed="rId4"/>
          <a:stretch>
            <a:fillRect/>
          </a:stretch>
        </p:blipFill>
        <p:spPr>
          <a:xfrm>
            <a:off x="7749832" y="3791691"/>
            <a:ext cx="853468" cy="853468"/>
          </a:xfrm>
          <a:prstGeom prst="rect">
            <a:avLst/>
          </a:prstGeom>
        </p:spPr>
      </p:pic>
      <p:pic>
        <p:nvPicPr>
          <p:cNvPr id="17" name="Image 16">
            <a:extLst>
              <a:ext uri="{FF2B5EF4-FFF2-40B4-BE49-F238E27FC236}">
                <a16:creationId xmlns:a16="http://schemas.microsoft.com/office/drawing/2014/main" id="{E0F99A44-3C90-476E-B865-9AD630C0843B}"/>
              </a:ext>
            </a:extLst>
          </p:cNvPr>
          <p:cNvPicPr>
            <a:picLocks noChangeAspect="1"/>
          </p:cNvPicPr>
          <p:nvPr/>
        </p:nvPicPr>
        <p:blipFill>
          <a:blip r:embed="rId5"/>
          <a:stretch>
            <a:fillRect/>
          </a:stretch>
        </p:blipFill>
        <p:spPr>
          <a:xfrm>
            <a:off x="3882923" y="3874937"/>
            <a:ext cx="770222" cy="770222"/>
          </a:xfrm>
          <a:prstGeom prst="rect">
            <a:avLst/>
          </a:prstGeom>
        </p:spPr>
      </p:pic>
      <p:pic>
        <p:nvPicPr>
          <p:cNvPr id="18" name="Image 17">
            <a:extLst>
              <a:ext uri="{FF2B5EF4-FFF2-40B4-BE49-F238E27FC236}">
                <a16:creationId xmlns:a16="http://schemas.microsoft.com/office/drawing/2014/main" id="{98750243-2508-4D3C-A21F-E72FFBE7FF7B}"/>
              </a:ext>
            </a:extLst>
          </p:cNvPr>
          <p:cNvPicPr>
            <a:picLocks noChangeAspect="1"/>
          </p:cNvPicPr>
          <p:nvPr/>
        </p:nvPicPr>
        <p:blipFill>
          <a:blip r:embed="rId6"/>
          <a:stretch>
            <a:fillRect/>
          </a:stretch>
        </p:blipFill>
        <p:spPr>
          <a:xfrm>
            <a:off x="5685206" y="5717324"/>
            <a:ext cx="821589" cy="821589"/>
          </a:xfrm>
          <a:prstGeom prst="rect">
            <a:avLst/>
          </a:prstGeom>
        </p:spPr>
      </p:pic>
      <p:grpSp>
        <p:nvGrpSpPr>
          <p:cNvPr id="25" name="Groupe 24">
            <a:extLst>
              <a:ext uri="{FF2B5EF4-FFF2-40B4-BE49-F238E27FC236}">
                <a16:creationId xmlns:a16="http://schemas.microsoft.com/office/drawing/2014/main" id="{AD51D59D-4E8C-406F-8F52-E7D2754D28CD}"/>
              </a:ext>
            </a:extLst>
          </p:cNvPr>
          <p:cNvGrpSpPr/>
          <p:nvPr/>
        </p:nvGrpSpPr>
        <p:grpSpPr>
          <a:xfrm>
            <a:off x="777080" y="1246035"/>
            <a:ext cx="5072286" cy="2385710"/>
            <a:chOff x="944560" y="1443850"/>
            <a:chExt cx="3528643" cy="2385710"/>
          </a:xfrm>
        </p:grpSpPr>
        <p:sp>
          <p:nvSpPr>
            <p:cNvPr id="23" name="Rectangle 22">
              <a:extLst>
                <a:ext uri="{FF2B5EF4-FFF2-40B4-BE49-F238E27FC236}">
                  <a16:creationId xmlns:a16="http://schemas.microsoft.com/office/drawing/2014/main" id="{9ADF44CA-E601-47E4-9DA6-0F0997824EE9}"/>
                </a:ext>
              </a:extLst>
            </p:cNvPr>
            <p:cNvSpPr/>
            <p:nvPr/>
          </p:nvSpPr>
          <p:spPr>
            <a:xfrm>
              <a:off x="944560" y="1791626"/>
              <a:ext cx="3528643" cy="2037934"/>
            </a:xfrm>
            <a:prstGeom prst="rect">
              <a:avLst/>
            </a:prstGeom>
            <a:noFill/>
            <a:ln w="28575">
              <a:solidFill>
                <a:srgbClr val="71A7A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ctr">
                <a:buFontTx/>
                <a:buChar char="-"/>
              </a:pPr>
              <a:endParaRPr lang="fr-FR" dirty="0">
                <a:solidFill>
                  <a:srgbClr val="013737"/>
                </a:solidFill>
              </a:endParaRPr>
            </a:p>
            <a:p>
              <a:pPr marL="285750" indent="-285750" algn="ctr">
                <a:buFontTx/>
                <a:buChar char="-"/>
              </a:pPr>
              <a:r>
                <a:rPr lang="fr-FR" dirty="0">
                  <a:solidFill>
                    <a:srgbClr val="013737"/>
                  </a:solidFill>
                </a:rPr>
                <a:t>Investissement médecins et IPA +++</a:t>
              </a:r>
            </a:p>
            <a:p>
              <a:pPr marL="285750" indent="-285750" algn="ctr">
                <a:buFontTx/>
                <a:buChar char="-"/>
              </a:pPr>
              <a:r>
                <a:rPr lang="fr-FR" dirty="0">
                  <a:solidFill>
                    <a:srgbClr val="013737"/>
                  </a:solidFill>
                </a:rPr>
                <a:t>Investissement directeur de l’EHPAD</a:t>
              </a:r>
            </a:p>
            <a:p>
              <a:pPr marL="285750" indent="-285750" algn="ctr">
                <a:buFontTx/>
                <a:buChar char="-"/>
              </a:pPr>
              <a:r>
                <a:rPr lang="fr-FR" dirty="0">
                  <a:solidFill>
                    <a:srgbClr val="013737"/>
                  </a:solidFill>
                </a:rPr>
                <a:t>Echanges pluriprofessionnels constructifs, enrichissants et « faciles »</a:t>
              </a:r>
            </a:p>
            <a:p>
              <a:pPr marL="285750" indent="-285750" algn="ctr">
                <a:buFontTx/>
                <a:buChar char="-"/>
              </a:pPr>
              <a:r>
                <a:rPr lang="fr-FR" dirty="0">
                  <a:solidFill>
                    <a:srgbClr val="013737"/>
                  </a:solidFill>
                </a:rPr>
                <a:t>Satisfaction des professionnels</a:t>
              </a:r>
            </a:p>
            <a:p>
              <a:pPr marL="285750" indent="-285750" algn="ctr">
                <a:buFontTx/>
                <a:buChar char="-"/>
              </a:pPr>
              <a:r>
                <a:rPr lang="fr-FR" dirty="0">
                  <a:solidFill>
                    <a:srgbClr val="013737"/>
                  </a:solidFill>
                </a:rPr>
                <a:t>Renforcement du lien ville-hôpital</a:t>
              </a:r>
            </a:p>
            <a:p>
              <a:pPr algn="ctr"/>
              <a:endParaRPr lang="fr-FR" dirty="0">
                <a:solidFill>
                  <a:srgbClr val="013737"/>
                </a:solidFill>
              </a:endParaRPr>
            </a:p>
          </p:txBody>
        </p:sp>
        <p:sp>
          <p:nvSpPr>
            <p:cNvPr id="21" name="Rectangle 20">
              <a:extLst>
                <a:ext uri="{FF2B5EF4-FFF2-40B4-BE49-F238E27FC236}">
                  <a16:creationId xmlns:a16="http://schemas.microsoft.com/office/drawing/2014/main" id="{CFCC62AF-A3FA-42AE-8043-57EE8C3BEA6B}"/>
                </a:ext>
              </a:extLst>
            </p:cNvPr>
            <p:cNvSpPr/>
            <p:nvPr/>
          </p:nvSpPr>
          <p:spPr>
            <a:xfrm>
              <a:off x="2289553" y="1443850"/>
              <a:ext cx="838655" cy="595369"/>
            </a:xfrm>
            <a:prstGeom prst="rect">
              <a:avLst/>
            </a:prstGeom>
            <a:solidFill>
              <a:srgbClr val="356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t>+</a:t>
              </a:r>
            </a:p>
          </p:txBody>
        </p:sp>
      </p:grpSp>
      <p:grpSp>
        <p:nvGrpSpPr>
          <p:cNvPr id="26" name="Groupe 25">
            <a:extLst>
              <a:ext uri="{FF2B5EF4-FFF2-40B4-BE49-F238E27FC236}">
                <a16:creationId xmlns:a16="http://schemas.microsoft.com/office/drawing/2014/main" id="{D70DF1F3-81A9-4FD4-8DA0-75AD315305B3}"/>
              </a:ext>
            </a:extLst>
          </p:cNvPr>
          <p:cNvGrpSpPr/>
          <p:nvPr/>
        </p:nvGrpSpPr>
        <p:grpSpPr>
          <a:xfrm>
            <a:off x="6461525" y="1246034"/>
            <a:ext cx="5072286" cy="2385711"/>
            <a:chOff x="7037049" y="3053637"/>
            <a:chExt cx="2562446" cy="2385711"/>
          </a:xfrm>
        </p:grpSpPr>
        <p:sp>
          <p:nvSpPr>
            <p:cNvPr id="24" name="Rectangle 23">
              <a:extLst>
                <a:ext uri="{FF2B5EF4-FFF2-40B4-BE49-F238E27FC236}">
                  <a16:creationId xmlns:a16="http://schemas.microsoft.com/office/drawing/2014/main" id="{F2A599C6-953E-4BE8-BA45-93B8F6910A8F}"/>
                </a:ext>
              </a:extLst>
            </p:cNvPr>
            <p:cNvSpPr/>
            <p:nvPr/>
          </p:nvSpPr>
          <p:spPr>
            <a:xfrm>
              <a:off x="7037049" y="3401414"/>
              <a:ext cx="2562446" cy="2037934"/>
            </a:xfrm>
            <a:prstGeom prst="rect">
              <a:avLst/>
            </a:prstGeom>
            <a:noFill/>
            <a:ln w="28575">
              <a:solidFill>
                <a:srgbClr val="71A7A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ctr">
                <a:buFontTx/>
                <a:buChar char="-"/>
              </a:pPr>
              <a:endParaRPr lang="fr-FR" dirty="0">
                <a:solidFill>
                  <a:srgbClr val="013737"/>
                </a:solidFill>
              </a:endParaRPr>
            </a:p>
            <a:p>
              <a:pPr marL="285750" indent="-285750" algn="ctr">
                <a:buFontTx/>
                <a:buChar char="-"/>
              </a:pPr>
              <a:r>
                <a:rPr lang="fr-FR" dirty="0">
                  <a:solidFill>
                    <a:srgbClr val="013737"/>
                  </a:solidFill>
                </a:rPr>
                <a:t>Absence du pharmacien d’officine lors de la Commission gériatrique</a:t>
              </a:r>
            </a:p>
            <a:p>
              <a:pPr marL="285750" indent="-285750" algn="ctr">
                <a:buFontTx/>
                <a:buChar char="-"/>
              </a:pPr>
              <a:r>
                <a:rPr lang="fr-FR" dirty="0">
                  <a:solidFill>
                    <a:srgbClr val="013737"/>
                  </a:solidFill>
                </a:rPr>
                <a:t>Chronophage</a:t>
              </a:r>
            </a:p>
            <a:p>
              <a:pPr marL="285750" indent="-285750" algn="ctr">
                <a:buFontTx/>
                <a:buChar char="-"/>
              </a:pPr>
              <a:r>
                <a:rPr lang="fr-FR" dirty="0">
                  <a:solidFill>
                    <a:srgbClr val="013737"/>
                  </a:solidFill>
                </a:rPr>
                <a:t>Peu de prescriptions revues</a:t>
              </a:r>
            </a:p>
          </p:txBody>
        </p:sp>
        <p:sp>
          <p:nvSpPr>
            <p:cNvPr id="22" name="Rectangle 21">
              <a:extLst>
                <a:ext uri="{FF2B5EF4-FFF2-40B4-BE49-F238E27FC236}">
                  <a16:creationId xmlns:a16="http://schemas.microsoft.com/office/drawing/2014/main" id="{6232E126-79F8-4BC1-9DDD-AC31FBF476F8}"/>
                </a:ext>
              </a:extLst>
            </p:cNvPr>
            <p:cNvSpPr/>
            <p:nvPr/>
          </p:nvSpPr>
          <p:spPr>
            <a:xfrm>
              <a:off x="8013762" y="3053637"/>
              <a:ext cx="609018" cy="595369"/>
            </a:xfrm>
            <a:prstGeom prst="rect">
              <a:avLst/>
            </a:prstGeom>
            <a:solidFill>
              <a:srgbClr val="356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a:t>-</a:t>
              </a:r>
            </a:p>
          </p:txBody>
        </p:sp>
      </p:grpSp>
      <p:grpSp>
        <p:nvGrpSpPr>
          <p:cNvPr id="74" name="Groupe 73">
            <a:extLst>
              <a:ext uri="{FF2B5EF4-FFF2-40B4-BE49-F238E27FC236}">
                <a16:creationId xmlns:a16="http://schemas.microsoft.com/office/drawing/2014/main" id="{38D8A4D7-8DC7-4CA8-86B6-1DF4E562E4E5}"/>
              </a:ext>
            </a:extLst>
          </p:cNvPr>
          <p:cNvGrpSpPr/>
          <p:nvPr/>
        </p:nvGrpSpPr>
        <p:grpSpPr>
          <a:xfrm>
            <a:off x="5223029" y="4175115"/>
            <a:ext cx="1745943" cy="1518307"/>
            <a:chOff x="5197117" y="3993285"/>
            <a:chExt cx="2091523" cy="1809943"/>
          </a:xfrm>
        </p:grpSpPr>
        <p:pic>
          <p:nvPicPr>
            <p:cNvPr id="67" name="Image 66">
              <a:extLst>
                <a:ext uri="{FF2B5EF4-FFF2-40B4-BE49-F238E27FC236}">
                  <a16:creationId xmlns:a16="http://schemas.microsoft.com/office/drawing/2014/main" id="{69488FF0-8260-477A-9276-5B69D8F85F21}"/>
                </a:ext>
              </a:extLst>
            </p:cNvPr>
            <p:cNvPicPr>
              <a:picLocks noChangeAspect="1"/>
            </p:cNvPicPr>
            <p:nvPr/>
          </p:nvPicPr>
          <p:blipFill rotWithShape="1">
            <a:blip r:embed="rId7"/>
            <a:srcRect r="69665" b="56482"/>
            <a:stretch/>
          </p:blipFill>
          <p:spPr>
            <a:xfrm>
              <a:off x="5197117" y="3993285"/>
              <a:ext cx="2091523" cy="1809943"/>
            </a:xfrm>
            <a:prstGeom prst="rect">
              <a:avLst/>
            </a:prstGeom>
          </p:spPr>
        </p:pic>
        <p:pic>
          <p:nvPicPr>
            <p:cNvPr id="27" name="Image 26">
              <a:extLst>
                <a:ext uri="{FF2B5EF4-FFF2-40B4-BE49-F238E27FC236}">
                  <a16:creationId xmlns:a16="http://schemas.microsoft.com/office/drawing/2014/main" id="{E74A583D-4509-4C62-B957-A4B6577C04B4}"/>
                </a:ext>
              </a:extLst>
            </p:cNvPr>
            <p:cNvPicPr>
              <a:picLocks noChangeAspect="1"/>
            </p:cNvPicPr>
            <p:nvPr/>
          </p:nvPicPr>
          <p:blipFill>
            <a:blip r:embed="rId8"/>
            <a:stretch>
              <a:fillRect/>
            </a:stretch>
          </p:blipFill>
          <p:spPr>
            <a:xfrm>
              <a:off x="5528515" y="4804654"/>
              <a:ext cx="670938" cy="670938"/>
            </a:xfrm>
            <a:prstGeom prst="rect">
              <a:avLst/>
            </a:prstGeom>
          </p:spPr>
        </p:pic>
        <p:pic>
          <p:nvPicPr>
            <p:cNvPr id="28" name="Image 27">
              <a:extLst>
                <a:ext uri="{FF2B5EF4-FFF2-40B4-BE49-F238E27FC236}">
                  <a16:creationId xmlns:a16="http://schemas.microsoft.com/office/drawing/2014/main" id="{E8A5A83D-ABDB-4BD5-B447-7C577B047E0C}"/>
                </a:ext>
              </a:extLst>
            </p:cNvPr>
            <p:cNvPicPr>
              <a:picLocks noChangeAspect="1"/>
            </p:cNvPicPr>
            <p:nvPr/>
          </p:nvPicPr>
          <p:blipFill>
            <a:blip r:embed="rId9"/>
            <a:stretch>
              <a:fillRect/>
            </a:stretch>
          </p:blipFill>
          <p:spPr>
            <a:xfrm>
              <a:off x="6125280" y="4688483"/>
              <a:ext cx="773918" cy="773918"/>
            </a:xfrm>
            <a:prstGeom prst="rect">
              <a:avLst/>
            </a:prstGeom>
          </p:spPr>
        </p:pic>
      </p:grpSp>
      <p:grpSp>
        <p:nvGrpSpPr>
          <p:cNvPr id="19" name="Groupe 18">
            <a:extLst>
              <a:ext uri="{FF2B5EF4-FFF2-40B4-BE49-F238E27FC236}">
                <a16:creationId xmlns:a16="http://schemas.microsoft.com/office/drawing/2014/main" id="{9D54A7D8-5F0C-426C-BCF3-0E51BD67B5F0}"/>
              </a:ext>
            </a:extLst>
          </p:cNvPr>
          <p:cNvGrpSpPr/>
          <p:nvPr/>
        </p:nvGrpSpPr>
        <p:grpSpPr>
          <a:xfrm>
            <a:off x="5520621" y="3887998"/>
            <a:ext cx="2715363" cy="2422459"/>
            <a:chOff x="5520621" y="3887998"/>
            <a:chExt cx="2715363" cy="2422459"/>
          </a:xfrm>
        </p:grpSpPr>
        <p:sp>
          <p:nvSpPr>
            <p:cNvPr id="82" name="Arc 81">
              <a:extLst>
                <a:ext uri="{FF2B5EF4-FFF2-40B4-BE49-F238E27FC236}">
                  <a16:creationId xmlns:a16="http://schemas.microsoft.com/office/drawing/2014/main" id="{C2E8C16B-51C4-4558-9743-EC33C0A8E5EE}"/>
                </a:ext>
              </a:extLst>
            </p:cNvPr>
            <p:cNvSpPr/>
            <p:nvPr/>
          </p:nvSpPr>
          <p:spPr>
            <a:xfrm rot="10800000" flipH="1">
              <a:off x="5520621" y="3887998"/>
              <a:ext cx="2600572" cy="2308080"/>
            </a:xfrm>
            <a:prstGeom prst="arc">
              <a:avLst>
                <a:gd name="adj1" fmla="val 16200000"/>
                <a:gd name="adj2" fmla="val 232130"/>
              </a:avLst>
            </a:prstGeom>
            <a:noFill/>
            <a:ln w="38100">
              <a:solidFill>
                <a:srgbClr val="35656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0" name="Groupe 9">
              <a:extLst>
                <a:ext uri="{FF2B5EF4-FFF2-40B4-BE49-F238E27FC236}">
                  <a16:creationId xmlns:a16="http://schemas.microsoft.com/office/drawing/2014/main" id="{50F0B40A-2C15-46E0-8C42-1AE1E0EA9970}"/>
                </a:ext>
              </a:extLst>
            </p:cNvPr>
            <p:cNvGrpSpPr/>
            <p:nvPr/>
          </p:nvGrpSpPr>
          <p:grpSpPr>
            <a:xfrm rot="16200000">
              <a:off x="6761081" y="6125200"/>
              <a:ext cx="221878" cy="148636"/>
              <a:chOff x="4111139" y="5086668"/>
              <a:chExt cx="221878" cy="148636"/>
            </a:xfrm>
          </p:grpSpPr>
          <p:cxnSp>
            <p:nvCxnSpPr>
              <p:cNvPr id="31" name="Connecteur droit 30">
                <a:extLst>
                  <a:ext uri="{FF2B5EF4-FFF2-40B4-BE49-F238E27FC236}">
                    <a16:creationId xmlns:a16="http://schemas.microsoft.com/office/drawing/2014/main" id="{79DD0EDD-FC8C-4F52-8D61-701F01A013D6}"/>
                  </a:ext>
                </a:extLst>
              </p:cNvPr>
              <p:cNvCxnSpPr>
                <a:cxnSpLocks/>
              </p:cNvCxnSpPr>
              <p:nvPr/>
            </p:nvCxnSpPr>
            <p:spPr>
              <a:xfrm>
                <a:off x="4214837" y="5086668"/>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6F71767E-9544-4EC5-BBA5-2701B94E5E2D}"/>
                  </a:ext>
                </a:extLst>
              </p:cNvPr>
              <p:cNvCxnSpPr>
                <a:cxnSpLocks/>
              </p:cNvCxnSpPr>
              <p:nvPr/>
            </p:nvCxnSpPr>
            <p:spPr>
              <a:xfrm flipH="1">
                <a:off x="4111139" y="5086668"/>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grpSp>
        <p:grpSp>
          <p:nvGrpSpPr>
            <p:cNvPr id="7" name="Groupe 6">
              <a:extLst>
                <a:ext uri="{FF2B5EF4-FFF2-40B4-BE49-F238E27FC236}">
                  <a16:creationId xmlns:a16="http://schemas.microsoft.com/office/drawing/2014/main" id="{CFF263AA-0755-45E8-83C2-A2D9A7B195A4}"/>
                </a:ext>
              </a:extLst>
            </p:cNvPr>
            <p:cNvGrpSpPr/>
            <p:nvPr/>
          </p:nvGrpSpPr>
          <p:grpSpPr>
            <a:xfrm>
              <a:off x="8014106" y="4947228"/>
              <a:ext cx="221878" cy="148636"/>
              <a:chOff x="4263539" y="5239068"/>
              <a:chExt cx="221878" cy="148636"/>
            </a:xfrm>
          </p:grpSpPr>
          <p:cxnSp>
            <p:nvCxnSpPr>
              <p:cNvPr id="33" name="Connecteur droit 32">
                <a:extLst>
                  <a:ext uri="{FF2B5EF4-FFF2-40B4-BE49-F238E27FC236}">
                    <a16:creationId xmlns:a16="http://schemas.microsoft.com/office/drawing/2014/main" id="{DE9C7415-13FC-4937-BE4E-D7C9D3523A6C}"/>
                  </a:ext>
                </a:extLst>
              </p:cNvPr>
              <p:cNvCxnSpPr>
                <a:cxnSpLocks/>
              </p:cNvCxnSpPr>
              <p:nvPr/>
            </p:nvCxnSpPr>
            <p:spPr>
              <a:xfrm>
                <a:off x="4367237" y="5239068"/>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632E53FF-83F8-4104-977F-B25C4A5C1D2F}"/>
                  </a:ext>
                </a:extLst>
              </p:cNvPr>
              <p:cNvCxnSpPr>
                <a:cxnSpLocks/>
              </p:cNvCxnSpPr>
              <p:nvPr/>
            </p:nvCxnSpPr>
            <p:spPr>
              <a:xfrm flipH="1">
                <a:off x="4263539" y="5239068"/>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grpSp>
      </p:grpSp>
      <p:grpSp>
        <p:nvGrpSpPr>
          <p:cNvPr id="12" name="Groupe 11">
            <a:extLst>
              <a:ext uri="{FF2B5EF4-FFF2-40B4-BE49-F238E27FC236}">
                <a16:creationId xmlns:a16="http://schemas.microsoft.com/office/drawing/2014/main" id="{7599F7BA-DC63-4992-A466-053879E14FAE}"/>
              </a:ext>
            </a:extLst>
          </p:cNvPr>
          <p:cNvGrpSpPr/>
          <p:nvPr/>
        </p:nvGrpSpPr>
        <p:grpSpPr>
          <a:xfrm>
            <a:off x="3958739" y="3874937"/>
            <a:ext cx="2714103" cy="2432453"/>
            <a:chOff x="3958739" y="3874937"/>
            <a:chExt cx="2714103" cy="2432453"/>
          </a:xfrm>
        </p:grpSpPr>
        <p:sp>
          <p:nvSpPr>
            <p:cNvPr id="81" name="Arc 80">
              <a:extLst>
                <a:ext uri="{FF2B5EF4-FFF2-40B4-BE49-F238E27FC236}">
                  <a16:creationId xmlns:a16="http://schemas.microsoft.com/office/drawing/2014/main" id="{9B95596D-6063-416F-94EE-7D2C5E763ECF}"/>
                </a:ext>
              </a:extLst>
            </p:cNvPr>
            <p:cNvSpPr/>
            <p:nvPr/>
          </p:nvSpPr>
          <p:spPr>
            <a:xfrm rot="10800000">
              <a:off x="4072270" y="3874937"/>
              <a:ext cx="2600572" cy="2308080"/>
            </a:xfrm>
            <a:prstGeom prst="arc">
              <a:avLst>
                <a:gd name="adj1" fmla="val 16200000"/>
                <a:gd name="adj2" fmla="val 232130"/>
              </a:avLst>
            </a:prstGeom>
            <a:noFill/>
            <a:ln w="38100">
              <a:solidFill>
                <a:srgbClr val="35656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1" name="Groupe 10">
              <a:extLst>
                <a:ext uri="{FF2B5EF4-FFF2-40B4-BE49-F238E27FC236}">
                  <a16:creationId xmlns:a16="http://schemas.microsoft.com/office/drawing/2014/main" id="{B3C3D334-E920-4477-9E66-A9C5950BFA29}"/>
                </a:ext>
              </a:extLst>
            </p:cNvPr>
            <p:cNvGrpSpPr/>
            <p:nvPr/>
          </p:nvGrpSpPr>
          <p:grpSpPr>
            <a:xfrm>
              <a:off x="3958739" y="4934268"/>
              <a:ext cx="231710" cy="148636"/>
              <a:chOff x="3958739" y="4934268"/>
              <a:chExt cx="231710" cy="148636"/>
            </a:xfrm>
          </p:grpSpPr>
          <p:cxnSp>
            <p:nvCxnSpPr>
              <p:cNvPr id="85" name="Connecteur droit 84">
                <a:extLst>
                  <a:ext uri="{FF2B5EF4-FFF2-40B4-BE49-F238E27FC236}">
                    <a16:creationId xmlns:a16="http://schemas.microsoft.com/office/drawing/2014/main" id="{3215A206-9036-4C44-843D-FD623B240B1E}"/>
                  </a:ext>
                </a:extLst>
              </p:cNvPr>
              <p:cNvCxnSpPr>
                <a:cxnSpLocks/>
              </p:cNvCxnSpPr>
              <p:nvPr/>
            </p:nvCxnSpPr>
            <p:spPr>
              <a:xfrm>
                <a:off x="4072269" y="4934268"/>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BFD31D1F-E658-4F37-9EFC-B06205B42A8D}"/>
                  </a:ext>
                </a:extLst>
              </p:cNvPr>
              <p:cNvCxnSpPr>
                <a:cxnSpLocks/>
              </p:cNvCxnSpPr>
              <p:nvPr/>
            </p:nvCxnSpPr>
            <p:spPr>
              <a:xfrm flipH="1">
                <a:off x="3958739" y="4934268"/>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1A87BFCC-E2C1-49E0-9EFD-EDBE152BD4AA}"/>
                </a:ext>
              </a:extLst>
            </p:cNvPr>
            <p:cNvGrpSpPr/>
            <p:nvPr/>
          </p:nvGrpSpPr>
          <p:grpSpPr>
            <a:xfrm rot="5400000">
              <a:off x="5232419" y="6117217"/>
              <a:ext cx="231710" cy="148636"/>
              <a:chOff x="4415939" y="5391468"/>
              <a:chExt cx="231710" cy="148636"/>
            </a:xfrm>
          </p:grpSpPr>
          <p:cxnSp>
            <p:nvCxnSpPr>
              <p:cNvPr id="35" name="Connecteur droit 34">
                <a:extLst>
                  <a:ext uri="{FF2B5EF4-FFF2-40B4-BE49-F238E27FC236}">
                    <a16:creationId xmlns:a16="http://schemas.microsoft.com/office/drawing/2014/main" id="{7F0EA1F5-76B9-4684-A237-2C9A53998A6D}"/>
                  </a:ext>
                </a:extLst>
              </p:cNvPr>
              <p:cNvCxnSpPr>
                <a:cxnSpLocks/>
              </p:cNvCxnSpPr>
              <p:nvPr/>
            </p:nvCxnSpPr>
            <p:spPr>
              <a:xfrm>
                <a:off x="4529469" y="5391468"/>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AEC023C1-2D34-416D-AE70-1FAC6E1B60B3}"/>
                  </a:ext>
                </a:extLst>
              </p:cNvPr>
              <p:cNvCxnSpPr>
                <a:cxnSpLocks/>
              </p:cNvCxnSpPr>
              <p:nvPr/>
            </p:nvCxnSpPr>
            <p:spPr>
              <a:xfrm flipH="1">
                <a:off x="4415939" y="5391468"/>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grpSp>
      </p:grpSp>
      <p:grpSp>
        <p:nvGrpSpPr>
          <p:cNvPr id="15" name="Groupe 14">
            <a:extLst>
              <a:ext uri="{FF2B5EF4-FFF2-40B4-BE49-F238E27FC236}">
                <a16:creationId xmlns:a16="http://schemas.microsoft.com/office/drawing/2014/main" id="{41A3D35A-FA0E-45A1-A09A-A6D858828361}"/>
              </a:ext>
            </a:extLst>
          </p:cNvPr>
          <p:cNvGrpSpPr/>
          <p:nvPr/>
        </p:nvGrpSpPr>
        <p:grpSpPr>
          <a:xfrm>
            <a:off x="2774658" y="3866976"/>
            <a:ext cx="5083755" cy="2455013"/>
            <a:chOff x="2774658" y="3866976"/>
            <a:chExt cx="5083755" cy="2455013"/>
          </a:xfrm>
        </p:grpSpPr>
        <p:sp>
          <p:nvSpPr>
            <p:cNvPr id="83" name="Arc 82">
              <a:extLst>
                <a:ext uri="{FF2B5EF4-FFF2-40B4-BE49-F238E27FC236}">
                  <a16:creationId xmlns:a16="http://schemas.microsoft.com/office/drawing/2014/main" id="{A8026560-1212-4C0A-8F3C-3547CEAA5EC8}"/>
                </a:ext>
              </a:extLst>
            </p:cNvPr>
            <p:cNvSpPr/>
            <p:nvPr/>
          </p:nvSpPr>
          <p:spPr>
            <a:xfrm rot="4628743" flipH="1">
              <a:off x="4139946" y="2603522"/>
              <a:ext cx="2353179" cy="5083755"/>
            </a:xfrm>
            <a:prstGeom prst="arc">
              <a:avLst>
                <a:gd name="adj1" fmla="val 17218152"/>
                <a:gd name="adj2" fmla="val 21429758"/>
              </a:avLst>
            </a:prstGeom>
            <a:noFill/>
            <a:ln w="38100">
              <a:solidFill>
                <a:srgbClr val="35656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 name="Groupe 3">
              <a:extLst>
                <a:ext uri="{FF2B5EF4-FFF2-40B4-BE49-F238E27FC236}">
                  <a16:creationId xmlns:a16="http://schemas.microsoft.com/office/drawing/2014/main" id="{A9CBC7FC-6E52-4A73-9231-107C88E5D9D3}"/>
                </a:ext>
              </a:extLst>
            </p:cNvPr>
            <p:cNvGrpSpPr/>
            <p:nvPr/>
          </p:nvGrpSpPr>
          <p:grpSpPr>
            <a:xfrm rot="14680036">
              <a:off x="5034725" y="3908513"/>
              <a:ext cx="231710" cy="148636"/>
              <a:chOff x="4568339" y="5543868"/>
              <a:chExt cx="231710" cy="148636"/>
            </a:xfrm>
          </p:grpSpPr>
          <p:cxnSp>
            <p:nvCxnSpPr>
              <p:cNvPr id="37" name="Connecteur droit 36">
                <a:extLst>
                  <a:ext uri="{FF2B5EF4-FFF2-40B4-BE49-F238E27FC236}">
                    <a16:creationId xmlns:a16="http://schemas.microsoft.com/office/drawing/2014/main" id="{D9DECA72-50E5-4291-8083-EF2C94C377E6}"/>
                  </a:ext>
                </a:extLst>
              </p:cNvPr>
              <p:cNvCxnSpPr>
                <a:cxnSpLocks/>
              </p:cNvCxnSpPr>
              <p:nvPr/>
            </p:nvCxnSpPr>
            <p:spPr>
              <a:xfrm>
                <a:off x="4681869" y="5543868"/>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F40A5044-048C-4FF4-B40B-9F25C8276A38}"/>
                  </a:ext>
                </a:extLst>
              </p:cNvPr>
              <p:cNvCxnSpPr>
                <a:cxnSpLocks/>
              </p:cNvCxnSpPr>
              <p:nvPr/>
            </p:nvCxnSpPr>
            <p:spPr>
              <a:xfrm flipH="1">
                <a:off x="4568339" y="5543868"/>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grpSp>
        <p:grpSp>
          <p:nvGrpSpPr>
            <p:cNvPr id="2" name="Groupe 1">
              <a:extLst>
                <a:ext uri="{FF2B5EF4-FFF2-40B4-BE49-F238E27FC236}">
                  <a16:creationId xmlns:a16="http://schemas.microsoft.com/office/drawing/2014/main" id="{B6E199E2-C106-46CE-A6FE-31DEEE2FC61F}"/>
                </a:ext>
              </a:extLst>
            </p:cNvPr>
            <p:cNvGrpSpPr/>
            <p:nvPr/>
          </p:nvGrpSpPr>
          <p:grpSpPr>
            <a:xfrm rot="7077526">
              <a:off x="7091661" y="3953790"/>
              <a:ext cx="231710" cy="148636"/>
              <a:chOff x="7340172" y="3837646"/>
              <a:chExt cx="231710" cy="148636"/>
            </a:xfrm>
          </p:grpSpPr>
          <p:cxnSp>
            <p:nvCxnSpPr>
              <p:cNvPr id="39" name="Connecteur droit 38">
                <a:extLst>
                  <a:ext uri="{FF2B5EF4-FFF2-40B4-BE49-F238E27FC236}">
                    <a16:creationId xmlns:a16="http://schemas.microsoft.com/office/drawing/2014/main" id="{07A300B0-CF55-43AA-A6FE-366A0480FD9C}"/>
                  </a:ext>
                </a:extLst>
              </p:cNvPr>
              <p:cNvCxnSpPr>
                <a:cxnSpLocks/>
              </p:cNvCxnSpPr>
              <p:nvPr/>
            </p:nvCxnSpPr>
            <p:spPr>
              <a:xfrm>
                <a:off x="7453702" y="3837646"/>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EC771BBA-F219-4C62-95EA-E11F7B94AF82}"/>
                  </a:ext>
                </a:extLst>
              </p:cNvPr>
              <p:cNvCxnSpPr>
                <a:cxnSpLocks/>
              </p:cNvCxnSpPr>
              <p:nvPr/>
            </p:nvCxnSpPr>
            <p:spPr>
              <a:xfrm flipH="1">
                <a:off x="7340172" y="3837646"/>
                <a:ext cx="118180" cy="148636"/>
              </a:xfrm>
              <a:prstGeom prst="line">
                <a:avLst/>
              </a:prstGeom>
              <a:ln w="38100">
                <a:solidFill>
                  <a:srgbClr val="35656F"/>
                </a:solidFill>
              </a:ln>
            </p:spPr>
            <p:style>
              <a:lnRef idx="1">
                <a:schemeClr val="accent1"/>
              </a:lnRef>
              <a:fillRef idx="0">
                <a:schemeClr val="accent1"/>
              </a:fillRef>
              <a:effectRef idx="0">
                <a:schemeClr val="accent1"/>
              </a:effectRef>
              <a:fontRef idx="minor">
                <a:schemeClr val="tx1"/>
              </a:fontRef>
            </p:style>
          </p:cxnSp>
        </p:grpSp>
      </p:grpSp>
      <p:sp>
        <p:nvSpPr>
          <p:cNvPr id="20" name="Flèche : pentagone 19">
            <a:extLst>
              <a:ext uri="{FF2B5EF4-FFF2-40B4-BE49-F238E27FC236}">
                <a16:creationId xmlns:a16="http://schemas.microsoft.com/office/drawing/2014/main" id="{E1401C9F-BB39-48E7-B9BC-2895C91F2CD1}"/>
              </a:ext>
            </a:extLst>
          </p:cNvPr>
          <p:cNvSpPr/>
          <p:nvPr/>
        </p:nvSpPr>
        <p:spPr>
          <a:xfrm>
            <a:off x="943924" y="4377312"/>
            <a:ext cx="2600573" cy="1269594"/>
          </a:xfrm>
          <a:prstGeom prst="homePlate">
            <a:avLst>
              <a:gd name="adj" fmla="val 28369"/>
            </a:avLst>
          </a:prstGeom>
          <a:gradFill flip="none" rotWithShape="1">
            <a:gsLst>
              <a:gs pos="0">
                <a:srgbClr val="C0CFC8"/>
              </a:gs>
              <a:gs pos="87000">
                <a:srgbClr val="71A7A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Collaboration</a:t>
            </a:r>
          </a:p>
          <a:p>
            <a:pPr algn="ctr"/>
            <a:r>
              <a:rPr lang="fr-FR" b="1" dirty="0"/>
              <a:t>IPA/pharmacien et </a:t>
            </a:r>
          </a:p>
          <a:p>
            <a:pPr algn="ctr"/>
            <a:r>
              <a:rPr lang="fr-FR" b="1" dirty="0"/>
              <a:t>médecin/pharmacien…</a:t>
            </a:r>
          </a:p>
        </p:txBody>
      </p:sp>
      <p:sp>
        <p:nvSpPr>
          <p:cNvPr id="47" name="Flèche : pentagone 46">
            <a:extLst>
              <a:ext uri="{FF2B5EF4-FFF2-40B4-BE49-F238E27FC236}">
                <a16:creationId xmlns:a16="http://schemas.microsoft.com/office/drawing/2014/main" id="{59414D76-6FCC-4FA6-9080-8B7005E19C54}"/>
              </a:ext>
            </a:extLst>
          </p:cNvPr>
          <p:cNvSpPr/>
          <p:nvPr/>
        </p:nvSpPr>
        <p:spPr>
          <a:xfrm flipH="1">
            <a:off x="9077820" y="4377312"/>
            <a:ext cx="2476628" cy="1269594"/>
          </a:xfrm>
          <a:prstGeom prst="homePlate">
            <a:avLst>
              <a:gd name="adj" fmla="val 28369"/>
            </a:avLst>
          </a:prstGeom>
          <a:gradFill>
            <a:gsLst>
              <a:gs pos="0">
                <a:srgbClr val="C0CFC8"/>
              </a:gs>
              <a:gs pos="87000">
                <a:srgbClr val="71A7AB"/>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 dans l’intérêt des résidents !</a:t>
            </a:r>
          </a:p>
        </p:txBody>
      </p:sp>
    </p:spTree>
    <p:extLst>
      <p:ext uri="{BB962C8B-B14F-4D97-AF65-F5344CB8AC3E}">
        <p14:creationId xmlns:p14="http://schemas.microsoft.com/office/powerpoint/2010/main" val="254676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500"/>
                                        <p:tgtEl>
                                          <p:spTgt spid="7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0-#ppt_w/2"/>
                                          </p:val>
                                        </p:tav>
                                        <p:tav tm="100000">
                                          <p:val>
                                            <p:strVal val="#ppt_x"/>
                                          </p:val>
                                        </p:tav>
                                      </p:tavLst>
                                    </p:anim>
                                    <p:anim calcmode="lin" valueType="num">
                                      <p:cBhvr additive="base">
                                        <p:cTn id="49"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1+#ppt_w/2"/>
                                          </p:val>
                                        </p:tav>
                                        <p:tav tm="100000">
                                          <p:val>
                                            <p:strVal val="#ppt_x"/>
                                          </p:val>
                                        </p:tav>
                                      </p:tavLst>
                                    </p:anim>
                                    <p:anim calcmode="lin" valueType="num">
                                      <p:cBhvr additive="base">
                                        <p:cTn id="55"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C9BBA1"/>
            </a:gs>
            <a:gs pos="2000">
              <a:schemeClr val="bg2">
                <a:lumMod val="75000"/>
              </a:schemeClr>
            </a:gs>
            <a:gs pos="100000">
              <a:schemeClr val="bg2">
                <a:lumMod val="90000"/>
              </a:schemeClr>
            </a:gs>
          </a:gsLst>
          <a:lin ang="8100000" scaled="1"/>
          <a:tileRect/>
        </a:gradFill>
        <a:effectLst/>
      </p:bgPr>
    </p:bg>
    <p:spTree>
      <p:nvGrpSpPr>
        <p:cNvPr id="1" name=""/>
        <p:cNvGrpSpPr/>
        <p:nvPr/>
      </p:nvGrpSpPr>
      <p:grpSpPr>
        <a:xfrm>
          <a:off x="0" y="0"/>
          <a:ext cx="0" cy="0"/>
          <a:chOff x="0" y="0"/>
          <a:chExt cx="0" cy="0"/>
        </a:xfrm>
      </p:grpSpPr>
      <p:cxnSp>
        <p:nvCxnSpPr>
          <p:cNvPr id="7" name="Connecteur droit 6"/>
          <p:cNvCxnSpPr/>
          <p:nvPr/>
        </p:nvCxnSpPr>
        <p:spPr>
          <a:xfrm>
            <a:off x="5903979" y="4869160"/>
            <a:ext cx="0" cy="18242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903979" y="6693363"/>
            <a:ext cx="59526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re 6"/>
          <p:cNvSpPr txBox="1">
            <a:spLocks/>
          </p:cNvSpPr>
          <p:nvPr/>
        </p:nvSpPr>
        <p:spPr>
          <a:xfrm>
            <a:off x="5903979" y="2510158"/>
            <a:ext cx="5952661" cy="1470025"/>
          </a:xfrm>
          <a:prstGeom prst="rect">
            <a:avLst/>
          </a:prstGeom>
        </p:spPr>
        <p:txBody>
          <a:bodyPr vert="horz" lIns="121920" tIns="60960" rIns="121920" bIns="6096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fr-FR" sz="5867" b="0" i="1" u="none" strike="noStrike" kern="1200" cap="none" spc="0" normalizeH="0" baseline="0" noProof="0" dirty="0">
                <a:ln>
                  <a:noFill/>
                </a:ln>
                <a:solidFill>
                  <a:prstClr val="white"/>
                </a:solidFill>
                <a:effectLst/>
                <a:uLnTx/>
                <a:uFillTx/>
                <a:latin typeface="Calibri"/>
                <a:ea typeface="+mj-ea"/>
                <a:cs typeface="+mj-cs"/>
              </a:rPr>
              <a:t>Merci </a:t>
            </a:r>
            <a:r>
              <a:rPr lang="fr-FR" sz="5867" i="1" dirty="0">
                <a:solidFill>
                  <a:prstClr val="white"/>
                </a:solidFill>
                <a:latin typeface="Calibri"/>
              </a:rPr>
              <a:t>pour</a:t>
            </a:r>
            <a:r>
              <a:rPr kumimoji="0" lang="fr-FR" sz="5867" b="0" i="1" u="none" strike="noStrike" kern="1200" cap="none" spc="0" normalizeH="0" baseline="0" noProof="0" dirty="0">
                <a:ln>
                  <a:noFill/>
                </a:ln>
                <a:solidFill>
                  <a:prstClr val="white"/>
                </a:solidFill>
                <a:effectLst/>
                <a:uLnTx/>
                <a:uFillTx/>
                <a:latin typeface="Calibri"/>
                <a:ea typeface="+mj-ea"/>
                <a:cs typeface="+mj-cs"/>
              </a:rPr>
              <a:t> votre attention</a:t>
            </a:r>
          </a:p>
        </p:txBody>
      </p:sp>
      <p:sp>
        <p:nvSpPr>
          <p:cNvPr id="11" name="Sous-titre 7"/>
          <p:cNvSpPr txBox="1">
            <a:spLocks/>
          </p:cNvSpPr>
          <p:nvPr/>
        </p:nvSpPr>
        <p:spPr>
          <a:xfrm>
            <a:off x="5903978" y="4197085"/>
            <a:ext cx="5952660" cy="175260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4267" b="0" i="1" u="none" strike="noStrike" kern="1200" cap="none" spc="0" normalizeH="0" baseline="0" noProof="0" dirty="0">
              <a:ln>
                <a:noFill/>
              </a:ln>
              <a:solidFill>
                <a:prstClr val="white"/>
              </a:solidFill>
              <a:effectLst/>
              <a:uLnTx/>
              <a:uFillTx/>
              <a:latin typeface="Calibri"/>
              <a:ea typeface="+mn-ea"/>
              <a:cs typeface="+mn-cs"/>
            </a:endParaRPr>
          </a:p>
        </p:txBody>
      </p:sp>
      <p:pic>
        <p:nvPicPr>
          <p:cNvPr id="5" name="Image 4">
            <a:extLst>
              <a:ext uri="{FF2B5EF4-FFF2-40B4-BE49-F238E27FC236}">
                <a16:creationId xmlns:a16="http://schemas.microsoft.com/office/drawing/2014/main" id="{A00E7F5E-2ADB-BE5D-1345-3C67227B1A39}"/>
              </a:ext>
            </a:extLst>
          </p:cNvPr>
          <p:cNvPicPr>
            <a:picLocks noChangeAspect="1"/>
          </p:cNvPicPr>
          <p:nvPr/>
        </p:nvPicPr>
        <p:blipFill rotWithShape="1">
          <a:blip r:embed="rId3">
            <a:extLst>
              <a:ext uri="{28A0092B-C50C-407E-A947-70E740481C1C}">
                <a14:useLocalDpi xmlns:a14="http://schemas.microsoft.com/office/drawing/2010/main" val="0"/>
              </a:ext>
            </a:extLst>
          </a:blip>
          <a:srcRect b="1435"/>
          <a:stretch/>
        </p:blipFill>
        <p:spPr>
          <a:xfrm>
            <a:off x="376005" y="96013"/>
            <a:ext cx="4786179" cy="6597351"/>
          </a:xfrm>
          <a:prstGeom prst="rect">
            <a:avLst/>
          </a:prstGeom>
          <a:effectLst>
            <a:glow rad="127000">
              <a:srgbClr val="C9BBA1"/>
            </a:glow>
          </a:effectLst>
        </p:spPr>
      </p:pic>
    </p:spTree>
    <p:extLst>
      <p:ext uri="{BB962C8B-B14F-4D97-AF65-F5344CB8AC3E}">
        <p14:creationId xmlns:p14="http://schemas.microsoft.com/office/powerpoint/2010/main" val="26435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239350" y="368342"/>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dirty="0">
              <a:solidFill>
                <a:prstClr val="white"/>
              </a:solidFill>
              <a:latin typeface="Calibri"/>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a:endParaRPr lang="fr-FR" sz="2400">
              <a:solidFill>
                <a:prstClr val="black"/>
              </a:solidFill>
              <a:latin typeface="Calibri"/>
            </a:endParaRPr>
          </a:p>
        </p:txBody>
      </p:sp>
      <p:sp>
        <p:nvSpPr>
          <p:cNvPr id="3" name="Espace réservé du numéro de diapositive 2"/>
          <p:cNvSpPr>
            <a:spLocks noGrp="1"/>
          </p:cNvSpPr>
          <p:nvPr>
            <p:ph type="sldNum" sz="quarter" idx="12"/>
          </p:nvPr>
        </p:nvSpPr>
        <p:spPr/>
        <p:txBody>
          <a:bodyPr/>
          <a:lstStyle/>
          <a:p>
            <a:pPr defTabSz="1219170"/>
            <a:fld id="{FA3E2E0A-678F-4012-B539-62B1F17A2C1B}" type="slidenum">
              <a:rPr lang="fr-FR">
                <a:solidFill>
                  <a:prstClr val="black">
                    <a:tint val="75000"/>
                  </a:prstClr>
                </a:solidFill>
                <a:latin typeface="Calibri"/>
              </a:rPr>
              <a:pPr defTabSz="1219170"/>
              <a:t>2</a:t>
            </a:fld>
            <a:endParaRPr lang="fr-FR">
              <a:solidFill>
                <a:prstClr val="black">
                  <a:tint val="75000"/>
                </a:prstClr>
              </a:solidFill>
              <a:latin typeface="Calibri"/>
            </a:endParaRPr>
          </a:p>
        </p:txBody>
      </p:sp>
      <p:sp>
        <p:nvSpPr>
          <p:cNvPr id="9" name="ZoneTexte 8"/>
          <p:cNvSpPr txBox="1"/>
          <p:nvPr/>
        </p:nvSpPr>
        <p:spPr>
          <a:xfrm>
            <a:off x="309964" y="4335873"/>
            <a:ext cx="5088565" cy="2132507"/>
          </a:xfrm>
          <a:prstGeom prst="rect">
            <a:avLst/>
          </a:prstGeom>
          <a:solidFill>
            <a:schemeClr val="bg1"/>
          </a:solidFill>
        </p:spPr>
        <p:txBody>
          <a:bodyPr wrap="square" rtlCol="0">
            <a:spAutoFit/>
          </a:bodyPr>
          <a:lstStyle/>
          <a:p>
            <a:pPr algn="ctr" defTabSz="1219170"/>
            <a:r>
              <a:rPr lang="fr-FR" sz="2133" b="1" dirty="0">
                <a:solidFill>
                  <a:srgbClr val="B29E60"/>
                </a:solidFill>
                <a:latin typeface="Arial" panose="020B0604020202020204" pitchFamily="34" charset="0"/>
              </a:rPr>
              <a:t>L’APHO LÈVE L’ANCRE</a:t>
            </a:r>
          </a:p>
          <a:p>
            <a:pPr algn="ctr" defTabSz="1219170"/>
            <a:endParaRPr lang="fr-FR" sz="1400" b="1" dirty="0">
              <a:solidFill>
                <a:srgbClr val="407D7F"/>
              </a:solidFill>
              <a:latin typeface="Arial" panose="020B0604020202020204" pitchFamily="34" charset="0"/>
              <a:cs typeface="Arial" panose="020B0604020202020204" pitchFamily="34" charset="0"/>
            </a:endParaRPr>
          </a:p>
          <a:p>
            <a:pPr algn="ctr" defTabSz="1219170"/>
            <a:r>
              <a:rPr lang="fr-FR" sz="1330" b="1" dirty="0">
                <a:solidFill>
                  <a:srgbClr val="B29E60"/>
                </a:solidFill>
                <a:latin typeface="Arial" panose="020B0604020202020204" pitchFamily="34" charset="0"/>
              </a:rPr>
              <a:t>Relations du pharmacien hospitalier au quotidien : un équipage solide</a:t>
            </a:r>
          </a:p>
          <a:p>
            <a:pPr algn="ctr" defTabSz="1219170"/>
            <a:endParaRPr lang="fr-FR" sz="933" b="1" dirty="0">
              <a:solidFill>
                <a:srgbClr val="C9BBA1"/>
              </a:solidFill>
              <a:latin typeface="Arial" panose="020B0604020202020204" pitchFamily="34" charset="0"/>
            </a:endParaRPr>
          </a:p>
          <a:p>
            <a:pPr algn="ctr" defTabSz="1219170"/>
            <a:r>
              <a:rPr lang="fr-FR" sz="1333" b="1" dirty="0">
                <a:solidFill>
                  <a:srgbClr val="C9BBA1"/>
                </a:solidFill>
                <a:latin typeface="Arial" panose="020B0604020202020204" pitchFamily="34" charset="0"/>
              </a:rPr>
              <a:t>Le GHT pour le pharmacien hospitalier : du sextant au GPS </a:t>
            </a:r>
          </a:p>
          <a:p>
            <a:pPr algn="ctr" defTabSz="1219170"/>
            <a:endParaRPr lang="fr-FR" sz="933" b="1" dirty="0">
              <a:solidFill>
                <a:srgbClr val="C9BBA1"/>
              </a:solidFill>
              <a:latin typeface="Arial" panose="020B0604020202020204" pitchFamily="34" charset="0"/>
            </a:endParaRPr>
          </a:p>
          <a:p>
            <a:pPr algn="ctr" defTabSz="1219170"/>
            <a:r>
              <a:rPr lang="fr-FR" sz="1333" b="1" dirty="0">
                <a:solidFill>
                  <a:srgbClr val="C9BBA1"/>
                </a:solidFill>
                <a:latin typeface="Arial" panose="020B0604020202020204" pitchFamily="34" charset="0"/>
              </a:rPr>
              <a:t>Cap sur l’avenir : le pharmacien à l’ère de l’intelligence artificielle </a:t>
            </a:r>
          </a:p>
          <a:p>
            <a:pPr algn="ctr" defTabSz="1219170"/>
            <a:endParaRPr lang="fr-FR" sz="1200" b="1" dirty="0">
              <a:solidFill>
                <a:srgbClr val="B29E60"/>
              </a:solidFill>
              <a:latin typeface="Arial" panose="020B0604020202020204" pitchFamily="34" charset="0"/>
            </a:endParaRPr>
          </a:p>
        </p:txBody>
      </p:sp>
      <p:sp>
        <p:nvSpPr>
          <p:cNvPr id="14" name="Sous-titre 7"/>
          <p:cNvSpPr txBox="1">
            <a:spLocks/>
          </p:cNvSpPr>
          <p:nvPr/>
        </p:nvSpPr>
        <p:spPr>
          <a:xfrm>
            <a:off x="6589128" y="3232298"/>
            <a:ext cx="5062419" cy="2342325"/>
          </a:xfrm>
          <a:prstGeom prst="rect">
            <a:avLst/>
          </a:prstGeom>
        </p:spPr>
        <p:txBody>
          <a:bodyPr vert="horz" lIns="121920" tIns="60960" rIns="121920" bIns="6096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indent="-742950" defTabSz="1219170">
              <a:buAutoNum type="arabicPeriod"/>
            </a:pPr>
            <a:r>
              <a:rPr lang="fr-FR" sz="2400" dirty="0">
                <a:solidFill>
                  <a:srgbClr val="35675C"/>
                </a:solidFill>
                <a:latin typeface="Calibri"/>
              </a:rPr>
              <a:t>Naissance et mise en place du projet</a:t>
            </a:r>
          </a:p>
          <a:p>
            <a:pPr marL="742950" indent="-742950" defTabSz="1219170">
              <a:buAutoNum type="arabicPeriod"/>
            </a:pPr>
            <a:r>
              <a:rPr lang="fr-FR" sz="2400" dirty="0">
                <a:solidFill>
                  <a:srgbClr val="35675C"/>
                </a:solidFill>
                <a:latin typeface="Calibri"/>
              </a:rPr>
              <a:t>Commission gériatrique</a:t>
            </a:r>
          </a:p>
          <a:p>
            <a:pPr marL="742950" indent="-742950" defTabSz="1219170">
              <a:buAutoNum type="arabicPeriod"/>
            </a:pPr>
            <a:r>
              <a:rPr lang="fr-FR" sz="2400" dirty="0">
                <a:solidFill>
                  <a:srgbClr val="35675C"/>
                </a:solidFill>
                <a:latin typeface="Calibri"/>
              </a:rPr>
              <a:t>Revue de prescription : méthodologie et résultats</a:t>
            </a:r>
          </a:p>
          <a:p>
            <a:pPr marL="742950" indent="-742950" defTabSz="1219170">
              <a:buAutoNum type="arabicPeriod"/>
            </a:pPr>
            <a:r>
              <a:rPr lang="fr-FR" sz="2400" dirty="0">
                <a:solidFill>
                  <a:srgbClr val="35675C"/>
                </a:solidFill>
                <a:latin typeface="Calibri"/>
              </a:rPr>
              <a:t>Et à l’avenir ?</a:t>
            </a:r>
          </a:p>
        </p:txBody>
      </p:sp>
      <p:sp>
        <p:nvSpPr>
          <p:cNvPr id="15" name="ZoneTexte 14"/>
          <p:cNvSpPr txBox="1"/>
          <p:nvPr/>
        </p:nvSpPr>
        <p:spPr>
          <a:xfrm>
            <a:off x="239350" y="-20605"/>
            <a:ext cx="11713301" cy="338554"/>
          </a:xfrm>
          <a:prstGeom prst="rect">
            <a:avLst/>
          </a:prstGeom>
          <a:noFill/>
        </p:spPr>
        <p:txBody>
          <a:bodyPr wrap="square" rtlCol="0">
            <a:spAutoFit/>
          </a:bodyPr>
          <a:lstStyle/>
          <a:p>
            <a:pPr algn="ctr" defTabSz="1219170"/>
            <a:r>
              <a:rPr lang="fr-FR" sz="1600" b="1" dirty="0">
                <a:solidFill>
                  <a:prstClr val="white"/>
                </a:solidFill>
                <a:latin typeface="Arial" panose="020B0604020202020204" pitchFamily="34" charset="0"/>
                <a:cs typeface="Arial" panose="020B0604020202020204" pitchFamily="34" charset="0"/>
              </a:rPr>
              <a:t>98èmes Journées de l’APHO – Les Sables d’Olonne – 2 &amp; 3 Avril 2026</a:t>
            </a:r>
          </a:p>
        </p:txBody>
      </p:sp>
      <p:pic>
        <p:nvPicPr>
          <p:cNvPr id="16" name="Image 15"/>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pic>
        <p:nvPicPr>
          <p:cNvPr id="4" name="Image 3">
            <a:extLst>
              <a:ext uri="{FF2B5EF4-FFF2-40B4-BE49-F238E27FC236}">
                <a16:creationId xmlns:a16="http://schemas.microsoft.com/office/drawing/2014/main" id="{78DBD08F-F8DB-8330-4DE8-5EE058870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093" y="669049"/>
            <a:ext cx="2310308" cy="3465463"/>
          </a:xfrm>
          <a:prstGeom prst="rect">
            <a:avLst/>
          </a:prstGeom>
        </p:spPr>
      </p:pic>
      <p:sp>
        <p:nvSpPr>
          <p:cNvPr id="12" name="Titre 6">
            <a:extLst>
              <a:ext uri="{FF2B5EF4-FFF2-40B4-BE49-F238E27FC236}">
                <a16:creationId xmlns:a16="http://schemas.microsoft.com/office/drawing/2014/main" id="{F348F19A-EA6C-4083-968F-81724C4B8A6F}"/>
              </a:ext>
            </a:extLst>
          </p:cNvPr>
          <p:cNvSpPr txBox="1">
            <a:spLocks/>
          </p:cNvSpPr>
          <p:nvPr/>
        </p:nvSpPr>
        <p:spPr>
          <a:xfrm>
            <a:off x="6384033" y="1127924"/>
            <a:ext cx="5267513" cy="1470025"/>
          </a:xfrm>
          <a:prstGeom prst="rect">
            <a:avLst/>
          </a:prstGeom>
        </p:spPr>
        <p:txBody>
          <a:bodyPr vert="horz" lIns="121920" tIns="60960" rIns="121920" bIns="6096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fr-FR" sz="5867" b="1" i="1" u="sng" dirty="0">
                <a:solidFill>
                  <a:srgbClr val="013737"/>
                </a:solidFill>
                <a:latin typeface="Calibri"/>
              </a:rPr>
              <a:t>RELATION VILLE-HOPITAL</a:t>
            </a:r>
            <a:r>
              <a:rPr lang="fr-FR" sz="5867" b="1" i="1" dirty="0">
                <a:solidFill>
                  <a:srgbClr val="013737"/>
                </a:solidFill>
                <a:latin typeface="Calibri"/>
              </a:rPr>
              <a:t> :</a:t>
            </a:r>
          </a:p>
          <a:p>
            <a:pPr defTabSz="1219170"/>
            <a:r>
              <a:rPr lang="fr-FR" sz="5867" b="1" i="1" dirty="0">
                <a:solidFill>
                  <a:srgbClr val="013737"/>
                </a:solidFill>
                <a:latin typeface="Calibri"/>
              </a:rPr>
              <a:t> </a:t>
            </a:r>
            <a:br>
              <a:rPr lang="fr-FR" sz="5867" b="1" i="1" dirty="0">
                <a:solidFill>
                  <a:srgbClr val="013737"/>
                </a:solidFill>
                <a:latin typeface="Calibri"/>
              </a:rPr>
            </a:br>
            <a:r>
              <a:rPr lang="fr-FR" sz="5867" b="1" i="1" dirty="0">
                <a:solidFill>
                  <a:srgbClr val="013737"/>
                </a:solidFill>
                <a:latin typeface="Calibri"/>
              </a:rPr>
              <a:t>exemple d’une coopération pour une optimisation des traitements en EHPAD</a:t>
            </a:r>
          </a:p>
        </p:txBody>
      </p:sp>
    </p:spTree>
    <p:extLst>
      <p:ext uri="{BB962C8B-B14F-4D97-AF65-F5344CB8AC3E}">
        <p14:creationId xmlns:p14="http://schemas.microsoft.com/office/powerpoint/2010/main" val="1499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254139" y="356571"/>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dirty="0">
              <a:solidFill>
                <a:prstClr val="white"/>
              </a:solidFill>
              <a:latin typeface="Calibri"/>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a:endParaRPr lang="fr-FR" sz="2400">
              <a:solidFill>
                <a:prstClr val="black"/>
              </a:solidFill>
              <a:latin typeface="Calibri"/>
            </a:endParaRPr>
          </a:p>
        </p:txBody>
      </p:sp>
      <p:sp>
        <p:nvSpPr>
          <p:cNvPr id="10" name="Espace réservé du contenu 2"/>
          <p:cNvSpPr>
            <a:spLocks noGrp="1"/>
          </p:cNvSpPr>
          <p:nvPr>
            <p:ph idx="1"/>
          </p:nvPr>
        </p:nvSpPr>
        <p:spPr>
          <a:xfrm>
            <a:off x="609600" y="1600201"/>
            <a:ext cx="10972800" cy="1968257"/>
          </a:xfrm>
        </p:spPr>
        <p:txBody>
          <a:bodyPr>
            <a:normAutofit/>
          </a:bodyPr>
          <a:lstStyle/>
          <a:p>
            <a:r>
              <a:rPr lang="fr-FR" sz="2300" dirty="0"/>
              <a:t>Plusieurs échanges avec le médecin coordonnateur de l’EHPAD depuis 2021</a:t>
            </a:r>
            <a:endParaRPr lang="fr-FR" sz="1766" dirty="0"/>
          </a:p>
          <a:p>
            <a:pPr lvl="1"/>
            <a:r>
              <a:rPr lang="fr-FR" sz="2000" dirty="0"/>
              <a:t>Autres projets ville-hôpital en commun (ex président CPTS)</a:t>
            </a:r>
          </a:p>
          <a:p>
            <a:pPr lvl="1"/>
            <a:r>
              <a:rPr lang="fr-FR" sz="2000" dirty="0"/>
              <a:t>Intéressé par notre activité de revue de prescription intra-hospitalière</a:t>
            </a:r>
          </a:p>
          <a:p>
            <a:pPr marL="0" indent="0">
              <a:buNone/>
            </a:pPr>
            <a:r>
              <a:rPr lang="fr-FR" sz="2300" dirty="0"/>
              <a:t> </a:t>
            </a:r>
          </a:p>
          <a:p>
            <a:pPr marL="0" indent="0">
              <a:buNone/>
            </a:pPr>
            <a:endParaRPr lang="fr-FR" sz="2300" dirty="0"/>
          </a:p>
          <a:p>
            <a:pPr marL="0" indent="0">
              <a:buNone/>
            </a:pPr>
            <a:endParaRPr lang="fr-FR" sz="2300" dirty="0"/>
          </a:p>
        </p:txBody>
      </p:sp>
      <p:sp>
        <p:nvSpPr>
          <p:cNvPr id="11" name="Titre 1"/>
          <p:cNvSpPr>
            <a:spLocks noGrp="1"/>
          </p:cNvSpPr>
          <p:nvPr>
            <p:ph type="title"/>
          </p:nvPr>
        </p:nvSpPr>
        <p:spPr>
          <a:xfrm>
            <a:off x="609600" y="548679"/>
            <a:ext cx="10972800" cy="868959"/>
          </a:xfrm>
        </p:spPr>
        <p:txBody>
          <a:bodyPr>
            <a:noAutofit/>
          </a:bodyPr>
          <a:lstStyle/>
          <a:p>
            <a:r>
              <a:rPr lang="fr-FR" sz="4400" b="1" dirty="0">
                <a:solidFill>
                  <a:srgbClr val="B29E60"/>
                </a:solidFill>
                <a:latin typeface="Arial" panose="020B0604020202020204" pitchFamily="34" charset="0"/>
                <a:ea typeface="+mn-ea"/>
                <a:cs typeface="+mn-cs"/>
              </a:rPr>
              <a:t>1. Naissance du projet</a:t>
            </a:r>
          </a:p>
        </p:txBody>
      </p:sp>
      <p:sp>
        <p:nvSpPr>
          <p:cNvPr id="3" name="Espace réservé du numéro de diapositive 2"/>
          <p:cNvSpPr>
            <a:spLocks noGrp="1"/>
          </p:cNvSpPr>
          <p:nvPr>
            <p:ph type="sldNum" sz="quarter" idx="12"/>
          </p:nvPr>
        </p:nvSpPr>
        <p:spPr/>
        <p:txBody>
          <a:bodyPr/>
          <a:lstStyle/>
          <a:p>
            <a:pPr defTabSz="1219170"/>
            <a:fld id="{FA3E2E0A-678F-4012-B539-62B1F17A2C1B}" type="slidenum">
              <a:rPr lang="fr-FR">
                <a:solidFill>
                  <a:prstClr val="black">
                    <a:tint val="75000"/>
                  </a:prstClr>
                </a:solidFill>
                <a:latin typeface="Calibri"/>
              </a:rPr>
              <a:pPr defTabSz="1219170"/>
              <a:t>3</a:t>
            </a:fld>
            <a:endParaRPr lang="fr-FR">
              <a:solidFill>
                <a:prstClr val="black">
                  <a:tint val="75000"/>
                </a:prstClr>
              </a:solidFill>
              <a:latin typeface="Calibri"/>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algn="ctr" defTabSz="1219170"/>
            <a:r>
              <a:rPr lang="fr-FR" sz="1600" b="1" dirty="0">
                <a:solidFill>
                  <a:prstClr val="white"/>
                </a:solidFill>
                <a:latin typeface="Arial" panose="020B0604020202020204" pitchFamily="34" charset="0"/>
                <a:cs typeface="Arial" panose="020B0604020202020204" pitchFamily="34" charset="0"/>
              </a:rPr>
              <a:t>98èmes Journées de l’APHO – Les Sables d’Olonne – 2 &amp; 3 Avril 2026</a:t>
            </a:r>
          </a:p>
          <a:p>
            <a:pPr algn="ctr" defTabSz="1219170"/>
            <a:endParaRPr lang="fr-FR" sz="1600" b="1" dirty="0">
              <a:solidFill>
                <a:prstClr val="white"/>
              </a:solidFill>
              <a:latin typeface="Arial" panose="020B0604020202020204" pitchFamily="34" charset="0"/>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sp>
        <p:nvSpPr>
          <p:cNvPr id="2" name="Rectangle : coins arrondis 1">
            <a:extLst>
              <a:ext uri="{FF2B5EF4-FFF2-40B4-BE49-F238E27FC236}">
                <a16:creationId xmlns:a16="http://schemas.microsoft.com/office/drawing/2014/main" id="{1D18B875-792F-41CF-BD9D-7A590F35BB85}"/>
              </a:ext>
            </a:extLst>
          </p:cNvPr>
          <p:cNvSpPr/>
          <p:nvPr/>
        </p:nvSpPr>
        <p:spPr>
          <a:xfrm>
            <a:off x="1934489" y="2886739"/>
            <a:ext cx="5678424" cy="542261"/>
          </a:xfrm>
          <a:prstGeom prst="roundRect">
            <a:avLst/>
          </a:prstGeom>
          <a:solidFill>
            <a:srgbClr val="008080"/>
          </a:solidFill>
          <a:ln>
            <a:solidFill>
              <a:srgbClr val="356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300" dirty="0">
                <a:solidFill>
                  <a:schemeClr val="bg1"/>
                </a:solidFill>
                <a:sym typeface="Wingdings" panose="05000000000000000000" pitchFamily="2" charset="2"/>
              </a:rPr>
              <a:t> </a:t>
            </a:r>
            <a:r>
              <a:rPr lang="fr-FR" sz="2300" dirty="0">
                <a:solidFill>
                  <a:schemeClr val="bg1"/>
                </a:solidFill>
              </a:rPr>
              <a:t>A la demande du médecin coordonnateur</a:t>
            </a:r>
          </a:p>
        </p:txBody>
      </p:sp>
      <p:sp>
        <p:nvSpPr>
          <p:cNvPr id="12" name="Rectangle : coins arrondis 11">
            <a:extLst>
              <a:ext uri="{FF2B5EF4-FFF2-40B4-BE49-F238E27FC236}">
                <a16:creationId xmlns:a16="http://schemas.microsoft.com/office/drawing/2014/main" id="{14A2E5AA-F1A9-4481-B6EB-C37A6EC134C4}"/>
              </a:ext>
            </a:extLst>
          </p:cNvPr>
          <p:cNvSpPr/>
          <p:nvPr/>
        </p:nvSpPr>
        <p:spPr>
          <a:xfrm>
            <a:off x="1934489" y="4890972"/>
            <a:ext cx="8939075" cy="1465379"/>
          </a:xfrm>
          <a:prstGeom prst="roundRect">
            <a:avLst/>
          </a:prstGeom>
          <a:solidFill>
            <a:srgbClr val="008080"/>
          </a:solidFill>
          <a:ln>
            <a:solidFill>
              <a:srgbClr val="3565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300" dirty="0">
                <a:solidFill>
                  <a:schemeClr val="bg1"/>
                </a:solidFill>
                <a:sym typeface="Wingdings" panose="05000000000000000000" pitchFamily="2" charset="2"/>
              </a:rPr>
              <a:t> Pharmacien ok sur le principe, pour initier l’activité</a:t>
            </a:r>
          </a:p>
          <a:p>
            <a:pPr marL="342900" indent="-342900">
              <a:buFont typeface="Wingdings" panose="05000000000000000000" pitchFamily="2" charset="2"/>
              <a:buChar char="à"/>
            </a:pPr>
            <a:r>
              <a:rPr lang="fr-FR" sz="2300" dirty="0">
                <a:solidFill>
                  <a:schemeClr val="bg1"/>
                </a:solidFill>
                <a:sym typeface="Wingdings" panose="05000000000000000000" pitchFamily="2" charset="2"/>
              </a:rPr>
              <a:t>A condition d’inclure le pharmacien d’officine (pour la poursuite de l’activité dans un second temps)</a:t>
            </a:r>
          </a:p>
          <a:p>
            <a:pPr marL="342900" indent="-342900">
              <a:buFont typeface="Wingdings" panose="05000000000000000000" pitchFamily="2" charset="2"/>
              <a:buChar char="à"/>
            </a:pPr>
            <a:r>
              <a:rPr lang="fr-FR" sz="2300" dirty="0">
                <a:solidFill>
                  <a:schemeClr val="bg1"/>
                </a:solidFill>
                <a:sym typeface="Wingdings" panose="05000000000000000000" pitchFamily="2" charset="2"/>
              </a:rPr>
              <a:t>Direction CH ok sur la base de la convention existante EHPAD/CH</a:t>
            </a:r>
          </a:p>
        </p:txBody>
      </p:sp>
      <p:pic>
        <p:nvPicPr>
          <p:cNvPr id="6" name="Image 5">
            <a:extLst>
              <a:ext uri="{FF2B5EF4-FFF2-40B4-BE49-F238E27FC236}">
                <a16:creationId xmlns:a16="http://schemas.microsoft.com/office/drawing/2014/main" id="{CF7764BE-7B46-4965-93C5-92016339E9EB}"/>
              </a:ext>
            </a:extLst>
          </p:cNvPr>
          <p:cNvPicPr>
            <a:picLocks noChangeAspect="1"/>
          </p:cNvPicPr>
          <p:nvPr/>
        </p:nvPicPr>
        <p:blipFill>
          <a:blip r:embed="rId4"/>
          <a:stretch>
            <a:fillRect/>
          </a:stretch>
        </p:blipFill>
        <p:spPr>
          <a:xfrm>
            <a:off x="9377635" y="3514653"/>
            <a:ext cx="1187731" cy="1187731"/>
          </a:xfrm>
          <a:prstGeom prst="rect">
            <a:avLst/>
          </a:prstGeom>
        </p:spPr>
      </p:pic>
      <p:sp>
        <p:nvSpPr>
          <p:cNvPr id="14" name="Espace réservé du contenu 2">
            <a:extLst>
              <a:ext uri="{FF2B5EF4-FFF2-40B4-BE49-F238E27FC236}">
                <a16:creationId xmlns:a16="http://schemas.microsoft.com/office/drawing/2014/main" id="{94F64904-8638-4F20-99A5-332BEC561257}"/>
              </a:ext>
            </a:extLst>
          </p:cNvPr>
          <p:cNvSpPr txBox="1">
            <a:spLocks/>
          </p:cNvSpPr>
          <p:nvPr/>
        </p:nvSpPr>
        <p:spPr>
          <a:xfrm>
            <a:off x="609600" y="3568458"/>
            <a:ext cx="10972800" cy="2547465"/>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fr-FR" sz="2300" dirty="0"/>
              <a:t>Rencontre en 2023</a:t>
            </a:r>
          </a:p>
          <a:p>
            <a:pPr lvl="1"/>
            <a:r>
              <a:rPr lang="fr-FR" sz="2000" dirty="0"/>
              <a:t>Discussion autour du projet</a:t>
            </a:r>
          </a:p>
          <a:p>
            <a:pPr lvl="1"/>
            <a:r>
              <a:rPr lang="fr-FR" sz="2000" dirty="0"/>
              <a:t>Evaluation de la faisabilité</a:t>
            </a:r>
          </a:p>
          <a:p>
            <a:pPr lvl="1"/>
            <a:endParaRPr lang="fr-FR" sz="2300" dirty="0"/>
          </a:p>
          <a:p>
            <a:pPr marL="0" indent="0">
              <a:buFont typeface="Arial" panose="020B0604020202020204" pitchFamily="34" charset="0"/>
              <a:buNone/>
            </a:pPr>
            <a:r>
              <a:rPr lang="fr-FR" sz="2300" dirty="0"/>
              <a:t>	 </a:t>
            </a:r>
          </a:p>
          <a:p>
            <a:pPr marL="0" indent="0">
              <a:buFont typeface="Arial" panose="020B0604020202020204" pitchFamily="34" charset="0"/>
              <a:buNone/>
            </a:pPr>
            <a:r>
              <a:rPr lang="fr-FR" sz="2300" dirty="0"/>
              <a:t> </a:t>
            </a:r>
          </a:p>
          <a:p>
            <a:pPr marL="0" indent="0">
              <a:buFont typeface="Arial" panose="020B0604020202020204" pitchFamily="34" charset="0"/>
              <a:buNone/>
            </a:pPr>
            <a:endParaRPr lang="fr-FR" sz="2300" dirty="0"/>
          </a:p>
          <a:p>
            <a:pPr marL="0" indent="0">
              <a:buFont typeface="Arial" panose="020B0604020202020204" pitchFamily="34" charset="0"/>
              <a:buNone/>
            </a:pPr>
            <a:endParaRPr lang="fr-FR" sz="2300" dirty="0"/>
          </a:p>
        </p:txBody>
      </p:sp>
    </p:spTree>
    <p:extLst>
      <p:ext uri="{BB962C8B-B14F-4D97-AF65-F5344CB8AC3E}">
        <p14:creationId xmlns:p14="http://schemas.microsoft.com/office/powerpoint/2010/main" val="28983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 grpId="0" animBg="1"/>
      <p:bldP spid="12"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239350" y="377177"/>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Espace réservé du contenu 2"/>
          <p:cNvSpPr>
            <a:spLocks noGrp="1"/>
          </p:cNvSpPr>
          <p:nvPr>
            <p:ph idx="1"/>
          </p:nvPr>
        </p:nvSpPr>
        <p:spPr>
          <a:xfrm>
            <a:off x="990714" y="1600201"/>
            <a:ext cx="10591685" cy="1047495"/>
          </a:xfrm>
        </p:spPr>
        <p:txBody>
          <a:bodyPr>
            <a:normAutofit/>
          </a:bodyPr>
          <a:lstStyle/>
          <a:p>
            <a:r>
              <a:rPr lang="fr-FR" sz="2800" dirty="0"/>
              <a:t>Etablissement public </a:t>
            </a:r>
          </a:p>
          <a:p>
            <a:pPr lvl="1"/>
            <a:r>
              <a:rPr lang="fr-FR" sz="2266" dirty="0"/>
              <a:t>Commune de 2000 habitants</a:t>
            </a:r>
          </a:p>
        </p:txBody>
      </p:sp>
      <p:sp>
        <p:nvSpPr>
          <p:cNvPr id="11" name="Titre 1"/>
          <p:cNvSpPr>
            <a:spLocks noGrp="1"/>
          </p:cNvSpPr>
          <p:nvPr>
            <p:ph type="title"/>
          </p:nvPr>
        </p:nvSpPr>
        <p:spPr>
          <a:xfrm>
            <a:off x="609600" y="548679"/>
            <a:ext cx="10972800" cy="868959"/>
          </a:xfrm>
        </p:spPr>
        <p:txBody>
          <a:bodyPr vert="horz" lIns="91440" tIns="45720" rIns="91440" bIns="45720" rtlCol="0" anchor="ctr">
            <a:noAutofit/>
          </a:bodyPr>
          <a:lstStyle/>
          <a:p>
            <a:r>
              <a:rPr lang="fr-FR" sz="4400" b="1" dirty="0">
                <a:solidFill>
                  <a:srgbClr val="B29E60"/>
                </a:solidFill>
                <a:latin typeface="Arial" panose="020B0604020202020204" pitchFamily="34" charset="0"/>
                <a:ea typeface="+mn-ea"/>
                <a:cs typeface="+mn-cs"/>
              </a:rPr>
              <a:t>1. Présentation de l’EHPAD</a:t>
            </a:r>
          </a:p>
        </p:txBody>
      </p:sp>
      <p:sp>
        <p:nvSpPr>
          <p:cNvPr id="3" name="Espace réservé du numéro de diapositive 2"/>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fr-FR"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sp>
        <p:nvSpPr>
          <p:cNvPr id="14" name="Espace réservé du contenu 2">
            <a:extLst>
              <a:ext uri="{FF2B5EF4-FFF2-40B4-BE49-F238E27FC236}">
                <a16:creationId xmlns:a16="http://schemas.microsoft.com/office/drawing/2014/main" id="{4C5627A4-D35C-4F4F-8914-314861778714}"/>
              </a:ext>
            </a:extLst>
          </p:cNvPr>
          <p:cNvSpPr txBox="1">
            <a:spLocks/>
          </p:cNvSpPr>
          <p:nvPr/>
        </p:nvSpPr>
        <p:spPr>
          <a:xfrm>
            <a:off x="991985" y="2525204"/>
            <a:ext cx="10591685" cy="1181145"/>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fr-FR" sz="2800" dirty="0"/>
              <a:t>60 résidents (accueil de jour et résidence autonomie compris)</a:t>
            </a:r>
          </a:p>
          <a:p>
            <a:pPr lvl="1"/>
            <a:r>
              <a:rPr lang="fr-FR" sz="2400" dirty="0"/>
              <a:t>49 résidents en EHPAD</a:t>
            </a:r>
          </a:p>
          <a:p>
            <a:pPr marL="0" indent="0">
              <a:buFont typeface="Arial" panose="020B0604020202020204" pitchFamily="34" charset="0"/>
              <a:buNone/>
            </a:pPr>
            <a:endParaRPr lang="fr-FR" sz="2800" dirty="0"/>
          </a:p>
        </p:txBody>
      </p:sp>
      <p:sp>
        <p:nvSpPr>
          <p:cNvPr id="15" name="Espace réservé du contenu 2">
            <a:extLst>
              <a:ext uri="{FF2B5EF4-FFF2-40B4-BE49-F238E27FC236}">
                <a16:creationId xmlns:a16="http://schemas.microsoft.com/office/drawing/2014/main" id="{60983581-129D-4C06-A3EE-E8D98447D86E}"/>
              </a:ext>
            </a:extLst>
          </p:cNvPr>
          <p:cNvSpPr txBox="1">
            <a:spLocks/>
          </p:cNvSpPr>
          <p:nvPr/>
        </p:nvSpPr>
        <p:spPr>
          <a:xfrm>
            <a:off x="990710" y="3478091"/>
            <a:ext cx="10591685" cy="1175266"/>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fr-FR" sz="2800" dirty="0"/>
              <a:t>4 médecins traitants dont le médecin coordonnateur</a:t>
            </a:r>
          </a:p>
          <a:p>
            <a:pPr lvl="1"/>
            <a:r>
              <a:rPr lang="fr-FR" sz="2266" dirty="0"/>
              <a:t>Rattachés à deux cabinets libéraux différents</a:t>
            </a:r>
          </a:p>
          <a:p>
            <a:pPr marL="0" indent="0">
              <a:buFont typeface="Arial" panose="020B0604020202020204" pitchFamily="34" charset="0"/>
              <a:buNone/>
            </a:pPr>
            <a:endParaRPr lang="fr-FR" sz="2800" dirty="0"/>
          </a:p>
        </p:txBody>
      </p:sp>
      <p:sp>
        <p:nvSpPr>
          <p:cNvPr id="16" name="Espace réservé du contenu 2">
            <a:extLst>
              <a:ext uri="{FF2B5EF4-FFF2-40B4-BE49-F238E27FC236}">
                <a16:creationId xmlns:a16="http://schemas.microsoft.com/office/drawing/2014/main" id="{3E3EC4AA-CA33-4FD2-9F3B-5B90EC2D8BC0}"/>
              </a:ext>
            </a:extLst>
          </p:cNvPr>
          <p:cNvSpPr txBox="1">
            <a:spLocks/>
          </p:cNvSpPr>
          <p:nvPr/>
        </p:nvSpPr>
        <p:spPr>
          <a:xfrm>
            <a:off x="990712" y="4399787"/>
            <a:ext cx="10591685" cy="719020"/>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fr-FR" sz="2800" dirty="0"/>
              <a:t>1 IPA « pathologies chroniques stabilisées »</a:t>
            </a:r>
          </a:p>
          <a:p>
            <a:pPr marL="0" indent="0">
              <a:buFont typeface="Arial" panose="020B0604020202020204" pitchFamily="34" charset="0"/>
              <a:buNone/>
            </a:pPr>
            <a:endParaRPr lang="fr-FR" sz="2800" dirty="0"/>
          </a:p>
        </p:txBody>
      </p:sp>
      <p:sp>
        <p:nvSpPr>
          <p:cNvPr id="18" name="Espace réservé du contenu 2">
            <a:extLst>
              <a:ext uri="{FF2B5EF4-FFF2-40B4-BE49-F238E27FC236}">
                <a16:creationId xmlns:a16="http://schemas.microsoft.com/office/drawing/2014/main" id="{E68998A1-1F1F-4919-BEB4-8FC0654808BB}"/>
              </a:ext>
            </a:extLst>
          </p:cNvPr>
          <p:cNvSpPr txBox="1">
            <a:spLocks/>
          </p:cNvSpPr>
          <p:nvPr/>
        </p:nvSpPr>
        <p:spPr>
          <a:xfrm>
            <a:off x="990713" y="5424893"/>
            <a:ext cx="10591685" cy="610217"/>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fr-FR" sz="2800" dirty="0"/>
              <a:t>2 Commissions de coordination gériatrique par an</a:t>
            </a:r>
          </a:p>
          <a:p>
            <a:pPr marL="0" indent="0">
              <a:buFont typeface="Arial" panose="020B0604020202020204" pitchFamily="34" charset="0"/>
              <a:buNone/>
            </a:pPr>
            <a:endParaRPr lang="fr-FR" sz="2800" dirty="0"/>
          </a:p>
        </p:txBody>
      </p:sp>
      <p:pic>
        <p:nvPicPr>
          <p:cNvPr id="23" name="Image 22">
            <a:extLst>
              <a:ext uri="{FF2B5EF4-FFF2-40B4-BE49-F238E27FC236}">
                <a16:creationId xmlns:a16="http://schemas.microsoft.com/office/drawing/2014/main" id="{0C02A627-072F-4768-BF54-4FD8F782D818}"/>
              </a:ext>
            </a:extLst>
          </p:cNvPr>
          <p:cNvPicPr>
            <a:picLocks noChangeAspect="1"/>
          </p:cNvPicPr>
          <p:nvPr/>
        </p:nvPicPr>
        <p:blipFill>
          <a:blip r:embed="rId4"/>
          <a:stretch>
            <a:fillRect/>
          </a:stretch>
        </p:blipFill>
        <p:spPr>
          <a:xfrm>
            <a:off x="784789" y="4337394"/>
            <a:ext cx="601217" cy="601217"/>
          </a:xfrm>
          <a:prstGeom prst="rect">
            <a:avLst/>
          </a:prstGeom>
        </p:spPr>
      </p:pic>
      <p:pic>
        <p:nvPicPr>
          <p:cNvPr id="19" name="Image 18">
            <a:extLst>
              <a:ext uri="{FF2B5EF4-FFF2-40B4-BE49-F238E27FC236}">
                <a16:creationId xmlns:a16="http://schemas.microsoft.com/office/drawing/2014/main" id="{3DEBD389-4FA6-4023-B2E4-CFEFAB0394F9}"/>
              </a:ext>
            </a:extLst>
          </p:cNvPr>
          <p:cNvPicPr>
            <a:picLocks noChangeAspect="1"/>
          </p:cNvPicPr>
          <p:nvPr/>
        </p:nvPicPr>
        <p:blipFill>
          <a:blip r:embed="rId5"/>
          <a:stretch>
            <a:fillRect/>
          </a:stretch>
        </p:blipFill>
        <p:spPr>
          <a:xfrm>
            <a:off x="852886" y="3501544"/>
            <a:ext cx="595369" cy="595369"/>
          </a:xfrm>
          <a:prstGeom prst="rect">
            <a:avLst/>
          </a:prstGeom>
        </p:spPr>
      </p:pic>
      <p:pic>
        <p:nvPicPr>
          <p:cNvPr id="27" name="Image 26">
            <a:extLst>
              <a:ext uri="{FF2B5EF4-FFF2-40B4-BE49-F238E27FC236}">
                <a16:creationId xmlns:a16="http://schemas.microsoft.com/office/drawing/2014/main" id="{A982B074-71E1-4E07-A3D7-C45726379B9E}"/>
              </a:ext>
            </a:extLst>
          </p:cNvPr>
          <p:cNvPicPr>
            <a:picLocks noChangeAspect="1"/>
          </p:cNvPicPr>
          <p:nvPr/>
        </p:nvPicPr>
        <p:blipFill>
          <a:blip r:embed="rId6"/>
          <a:stretch>
            <a:fillRect/>
          </a:stretch>
        </p:blipFill>
        <p:spPr>
          <a:xfrm>
            <a:off x="663900" y="2477293"/>
            <a:ext cx="776337" cy="776337"/>
          </a:xfrm>
          <a:prstGeom prst="rect">
            <a:avLst/>
          </a:prstGeom>
        </p:spPr>
      </p:pic>
      <p:pic>
        <p:nvPicPr>
          <p:cNvPr id="2" name="Image 1">
            <a:extLst>
              <a:ext uri="{FF2B5EF4-FFF2-40B4-BE49-F238E27FC236}">
                <a16:creationId xmlns:a16="http://schemas.microsoft.com/office/drawing/2014/main" id="{63BBB179-B5F2-49CD-B307-57BF24A2A5CF}"/>
              </a:ext>
            </a:extLst>
          </p:cNvPr>
          <p:cNvPicPr>
            <a:picLocks noChangeAspect="1"/>
          </p:cNvPicPr>
          <p:nvPr/>
        </p:nvPicPr>
        <p:blipFill rotWithShape="1">
          <a:blip r:embed="rId7"/>
          <a:srcRect l="34470" t="23988" r="34575" b="22159"/>
          <a:stretch/>
        </p:blipFill>
        <p:spPr>
          <a:xfrm>
            <a:off x="620462" y="1600201"/>
            <a:ext cx="765544" cy="796476"/>
          </a:xfrm>
          <a:prstGeom prst="rect">
            <a:avLst/>
          </a:prstGeom>
        </p:spPr>
      </p:pic>
      <p:pic>
        <p:nvPicPr>
          <p:cNvPr id="17" name="Image 16">
            <a:extLst>
              <a:ext uri="{FF2B5EF4-FFF2-40B4-BE49-F238E27FC236}">
                <a16:creationId xmlns:a16="http://schemas.microsoft.com/office/drawing/2014/main" id="{4F8FFB24-7344-4E89-B8AD-8D585C8CFB70}"/>
              </a:ext>
            </a:extLst>
          </p:cNvPr>
          <p:cNvPicPr>
            <a:picLocks noChangeAspect="1"/>
          </p:cNvPicPr>
          <p:nvPr/>
        </p:nvPicPr>
        <p:blipFill>
          <a:blip r:embed="rId8"/>
          <a:stretch>
            <a:fillRect/>
          </a:stretch>
        </p:blipFill>
        <p:spPr>
          <a:xfrm>
            <a:off x="751258" y="5337156"/>
            <a:ext cx="635776" cy="601217"/>
          </a:xfrm>
          <a:prstGeom prst="rect">
            <a:avLst/>
          </a:prstGeom>
        </p:spPr>
      </p:pic>
    </p:spTree>
    <p:extLst>
      <p:ext uri="{BB962C8B-B14F-4D97-AF65-F5344CB8AC3E}">
        <p14:creationId xmlns:p14="http://schemas.microsoft.com/office/powerpoint/2010/main" val="107777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4" grpId="0"/>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239350" y="377177"/>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Espace réservé du contenu 2"/>
          <p:cNvSpPr>
            <a:spLocks noGrp="1"/>
          </p:cNvSpPr>
          <p:nvPr>
            <p:ph idx="1"/>
          </p:nvPr>
        </p:nvSpPr>
        <p:spPr>
          <a:xfrm>
            <a:off x="609600" y="1600201"/>
            <a:ext cx="10972800" cy="2930857"/>
          </a:xfrm>
        </p:spPr>
        <p:txBody>
          <a:bodyPr>
            <a:normAutofit fontScale="70000" lnSpcReduction="20000"/>
          </a:bodyPr>
          <a:lstStyle/>
          <a:p>
            <a:r>
              <a:rPr lang="fr-FR" dirty="0"/>
              <a:t>Printemps 2025</a:t>
            </a:r>
          </a:p>
          <a:p>
            <a:pPr lvl="1"/>
            <a:r>
              <a:rPr lang="fr-FR" dirty="0"/>
              <a:t>Rencontre entre :</a:t>
            </a:r>
          </a:p>
          <a:p>
            <a:pPr lvl="2"/>
            <a:r>
              <a:rPr lang="fr-FR" dirty="0"/>
              <a:t>Pharmacien hospitalier</a:t>
            </a:r>
          </a:p>
          <a:p>
            <a:pPr lvl="2"/>
            <a:r>
              <a:rPr lang="fr-FR" dirty="0"/>
              <a:t>Médecin coordonnateur</a:t>
            </a:r>
          </a:p>
          <a:p>
            <a:pPr lvl="2"/>
            <a:r>
              <a:rPr lang="fr-FR" dirty="0"/>
              <a:t>Pharmacien d’officine</a:t>
            </a:r>
          </a:p>
          <a:p>
            <a:pPr lvl="2"/>
            <a:r>
              <a:rPr lang="fr-FR" dirty="0"/>
              <a:t>Directeur de l’EHPAD</a:t>
            </a:r>
          </a:p>
          <a:p>
            <a:pPr lvl="1"/>
            <a:r>
              <a:rPr lang="fr-FR" dirty="0"/>
              <a:t>Discussion autour des objectifs, du calendrier, de l’organisation pratique</a:t>
            </a:r>
          </a:p>
          <a:p>
            <a:pPr lvl="1"/>
            <a:endParaRPr lang="fr-FR" dirty="0"/>
          </a:p>
        </p:txBody>
      </p:sp>
      <p:sp>
        <p:nvSpPr>
          <p:cNvPr id="11" name="Titre 1"/>
          <p:cNvSpPr>
            <a:spLocks noGrp="1"/>
          </p:cNvSpPr>
          <p:nvPr>
            <p:ph type="title"/>
          </p:nvPr>
        </p:nvSpPr>
        <p:spPr>
          <a:xfrm>
            <a:off x="609600" y="548679"/>
            <a:ext cx="10972800" cy="868959"/>
          </a:xfrm>
        </p:spPr>
        <p:txBody>
          <a:bodyPr vert="horz" lIns="91440" tIns="45720" rIns="91440" bIns="45720" rtlCol="0" anchor="ctr">
            <a:noAutofit/>
          </a:bodyPr>
          <a:lstStyle/>
          <a:p>
            <a:r>
              <a:rPr lang="fr-FR" sz="4400" b="1" dirty="0">
                <a:solidFill>
                  <a:srgbClr val="B29E60"/>
                </a:solidFill>
                <a:latin typeface="Arial" panose="020B0604020202020204" pitchFamily="34" charset="0"/>
                <a:ea typeface="+mn-ea"/>
                <a:cs typeface="+mn-cs"/>
              </a:rPr>
              <a:t>1. Mise en place du projet</a:t>
            </a:r>
          </a:p>
        </p:txBody>
      </p:sp>
      <p:sp>
        <p:nvSpPr>
          <p:cNvPr id="3" name="Espace réservé du numéro de diapositive 2"/>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fr-FR"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pic>
        <p:nvPicPr>
          <p:cNvPr id="4" name="Image 3">
            <a:extLst>
              <a:ext uri="{FF2B5EF4-FFF2-40B4-BE49-F238E27FC236}">
                <a16:creationId xmlns:a16="http://schemas.microsoft.com/office/drawing/2014/main" id="{FA99477F-AC9B-4A0C-BDE3-2A707B3CBE85}"/>
              </a:ext>
            </a:extLst>
          </p:cNvPr>
          <p:cNvPicPr>
            <a:picLocks noChangeAspect="1"/>
          </p:cNvPicPr>
          <p:nvPr/>
        </p:nvPicPr>
        <p:blipFill>
          <a:blip r:embed="rId4"/>
          <a:stretch>
            <a:fillRect/>
          </a:stretch>
        </p:blipFill>
        <p:spPr>
          <a:xfrm>
            <a:off x="9217450" y="1980224"/>
            <a:ext cx="1262707" cy="1262707"/>
          </a:xfrm>
          <a:prstGeom prst="rect">
            <a:avLst/>
          </a:prstGeom>
        </p:spPr>
      </p:pic>
      <p:sp>
        <p:nvSpPr>
          <p:cNvPr id="2" name="Rectangle : coins arrondis 1">
            <a:extLst>
              <a:ext uri="{FF2B5EF4-FFF2-40B4-BE49-F238E27FC236}">
                <a16:creationId xmlns:a16="http://schemas.microsoft.com/office/drawing/2014/main" id="{13C11B86-FEC2-4DE9-87CB-E6795FEE034B}"/>
              </a:ext>
            </a:extLst>
          </p:cNvPr>
          <p:cNvSpPr/>
          <p:nvPr/>
        </p:nvSpPr>
        <p:spPr>
          <a:xfrm>
            <a:off x="6327648" y="4457905"/>
            <a:ext cx="5047488" cy="1825293"/>
          </a:xfrm>
          <a:prstGeom prst="roundRect">
            <a:avLst/>
          </a:prstGeom>
          <a:solidFill>
            <a:srgbClr val="90AA9D"/>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r-FR" sz="2000" dirty="0">
                <a:sym typeface="Wingdings" panose="05000000000000000000" pitchFamily="2" charset="2"/>
              </a:rPr>
              <a:t> </a:t>
            </a:r>
            <a:r>
              <a:rPr lang="fr-FR" sz="2000" dirty="0"/>
              <a:t>Révision globale des prescriptions</a:t>
            </a:r>
          </a:p>
          <a:p>
            <a:pPr algn="ctr"/>
            <a:r>
              <a:rPr lang="fr-FR" sz="2000" dirty="0"/>
              <a:t>dans un objectif d’optimisation</a:t>
            </a:r>
          </a:p>
          <a:p>
            <a:pPr marL="285750" indent="-285750" algn="ctr">
              <a:buFont typeface="Wingdings" panose="05000000000000000000" pitchFamily="2" charset="2"/>
              <a:buChar char="à"/>
            </a:pPr>
            <a:r>
              <a:rPr lang="fr-FR" sz="2000" dirty="0"/>
              <a:t>Discussion pluriprofessionnelle</a:t>
            </a:r>
          </a:p>
          <a:p>
            <a:pPr marL="285750" indent="-285750" algn="ctr">
              <a:buFont typeface="Wingdings" panose="05000000000000000000" pitchFamily="2" charset="2"/>
              <a:buChar char="à"/>
            </a:pPr>
            <a:r>
              <a:rPr lang="fr-FR" sz="2000" dirty="0"/>
              <a:t>A l’occasion d’une Commission gériatrique</a:t>
            </a:r>
          </a:p>
        </p:txBody>
      </p:sp>
      <p:sp>
        <p:nvSpPr>
          <p:cNvPr id="12" name="Rectangle : coins arrondis 11">
            <a:extLst>
              <a:ext uri="{FF2B5EF4-FFF2-40B4-BE49-F238E27FC236}">
                <a16:creationId xmlns:a16="http://schemas.microsoft.com/office/drawing/2014/main" id="{EF32FD10-87B1-4E4D-A42D-3BBF1F8A01E9}"/>
              </a:ext>
            </a:extLst>
          </p:cNvPr>
          <p:cNvSpPr/>
          <p:nvPr/>
        </p:nvSpPr>
        <p:spPr>
          <a:xfrm>
            <a:off x="1255776" y="4457905"/>
            <a:ext cx="4840224" cy="1825293"/>
          </a:xfrm>
          <a:prstGeom prst="roundRect">
            <a:avLst/>
          </a:prstGeom>
          <a:solidFill>
            <a:srgbClr val="90AA9D"/>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r-FR" sz="2000" dirty="0">
                <a:sym typeface="Wingdings" panose="05000000000000000000" pitchFamily="2" charset="2"/>
              </a:rPr>
              <a:t> </a:t>
            </a:r>
            <a:r>
              <a:rPr lang="fr-FR" sz="2000" dirty="0"/>
              <a:t>Sélection des résidents par les médecins</a:t>
            </a:r>
          </a:p>
          <a:p>
            <a:pPr algn="ctr"/>
            <a:r>
              <a:rPr lang="fr-FR" sz="2000" dirty="0">
                <a:sym typeface="Wingdings" panose="05000000000000000000" pitchFamily="2" charset="2"/>
              </a:rPr>
              <a:t> Un</a:t>
            </a:r>
            <a:r>
              <a:rPr lang="fr-FR" sz="2000" dirty="0"/>
              <a:t> résident par médecin</a:t>
            </a:r>
          </a:p>
          <a:p>
            <a:pPr algn="ctr"/>
            <a:r>
              <a:rPr lang="fr-FR" sz="2000" dirty="0">
                <a:sym typeface="Wingdings" panose="05000000000000000000" pitchFamily="2" charset="2"/>
              </a:rPr>
              <a:t> </a:t>
            </a:r>
            <a:r>
              <a:rPr lang="fr-FR" sz="2000" dirty="0"/>
              <a:t>Travail en amont avec l’IPA et le pharmacien d’officine</a:t>
            </a:r>
          </a:p>
        </p:txBody>
      </p:sp>
    </p:spTree>
    <p:extLst>
      <p:ext uri="{BB962C8B-B14F-4D97-AF65-F5344CB8AC3E}">
        <p14:creationId xmlns:p14="http://schemas.microsoft.com/office/powerpoint/2010/main" val="69319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254139" y="356571"/>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 name="Espace réservé du contenu 1">
            <a:extLst>
              <a:ext uri="{FF2B5EF4-FFF2-40B4-BE49-F238E27FC236}">
                <a16:creationId xmlns:a16="http://schemas.microsoft.com/office/drawing/2014/main" id="{B58B0ED7-3142-4C5B-86F0-699C5FDDADD3}"/>
              </a:ext>
            </a:extLst>
          </p:cNvPr>
          <p:cNvGraphicFramePr>
            <a:graphicFrameLocks noGrp="1"/>
          </p:cNvGraphicFramePr>
          <p:nvPr>
            <p:ph idx="1"/>
            <p:extLst>
              <p:ext uri="{D42A27DB-BD31-4B8C-83A1-F6EECF244321}">
                <p14:modId xmlns:p14="http://schemas.microsoft.com/office/powerpoint/2010/main" val="3224655728"/>
              </p:ext>
            </p:extLst>
          </p:nvPr>
        </p:nvGraphicFramePr>
        <p:xfrm>
          <a:off x="609600" y="177032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re 1"/>
          <p:cNvSpPr>
            <a:spLocks noGrp="1"/>
          </p:cNvSpPr>
          <p:nvPr>
            <p:ph type="title"/>
          </p:nvPr>
        </p:nvSpPr>
        <p:spPr>
          <a:xfrm>
            <a:off x="609600" y="548679"/>
            <a:ext cx="10972800" cy="868959"/>
          </a:xfrm>
        </p:spPr>
        <p:txBody>
          <a:bodyPr>
            <a:normAutofit/>
          </a:bodyPr>
          <a:lstStyle/>
          <a:p>
            <a:r>
              <a:rPr lang="fr-FR" sz="4900" b="1" dirty="0">
                <a:solidFill>
                  <a:srgbClr val="B29E60"/>
                </a:solidFill>
                <a:latin typeface="Arial" panose="020B0604020202020204" pitchFamily="34" charset="0"/>
                <a:ea typeface="+mn-ea"/>
                <a:cs typeface="+mn-cs"/>
              </a:rPr>
              <a:t>1. </a:t>
            </a:r>
            <a:r>
              <a:rPr lang="fr-FR" sz="4400" b="1" dirty="0">
                <a:solidFill>
                  <a:srgbClr val="B29E60"/>
                </a:solidFill>
                <a:latin typeface="Arial" panose="020B0604020202020204" pitchFamily="34" charset="0"/>
                <a:ea typeface="+mn-ea"/>
                <a:cs typeface="+mn-cs"/>
              </a:rPr>
              <a:t>Déroulement du projet</a:t>
            </a:r>
          </a:p>
        </p:txBody>
      </p:sp>
      <p:sp>
        <p:nvSpPr>
          <p:cNvPr id="3" name="Espace réservé du numéro de diapositive 2"/>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fr-FR"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8"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spTree>
    <p:extLst>
      <p:ext uri="{BB962C8B-B14F-4D97-AF65-F5344CB8AC3E}">
        <p14:creationId xmlns:p14="http://schemas.microsoft.com/office/powerpoint/2010/main" val="10633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239350" y="377177"/>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dirty="0">
              <a:solidFill>
                <a:prstClr val="white"/>
              </a:solidFill>
              <a:latin typeface="Calibri"/>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a:endParaRPr lang="fr-FR" sz="2400">
              <a:solidFill>
                <a:prstClr val="black"/>
              </a:solidFill>
              <a:latin typeface="Calibri"/>
            </a:endParaRPr>
          </a:p>
        </p:txBody>
      </p:sp>
      <p:sp>
        <p:nvSpPr>
          <p:cNvPr id="10" name="Espace réservé du contenu 2"/>
          <p:cNvSpPr>
            <a:spLocks noGrp="1"/>
          </p:cNvSpPr>
          <p:nvPr>
            <p:ph idx="1"/>
          </p:nvPr>
        </p:nvSpPr>
        <p:spPr>
          <a:xfrm>
            <a:off x="609600" y="1600201"/>
            <a:ext cx="10972800" cy="4525963"/>
          </a:xfrm>
        </p:spPr>
        <p:txBody>
          <a:bodyPr>
            <a:normAutofit fontScale="62500" lnSpcReduction="20000"/>
          </a:bodyPr>
          <a:lstStyle/>
          <a:p>
            <a:r>
              <a:rPr lang="fr-FR" dirty="0"/>
              <a:t>Décembre 2025</a:t>
            </a:r>
          </a:p>
          <a:p>
            <a:r>
              <a:rPr lang="fr-FR" dirty="0"/>
              <a:t>Thème : </a:t>
            </a:r>
            <a:r>
              <a:rPr lang="fr-FR" sz="4500" b="1" dirty="0">
                <a:solidFill>
                  <a:srgbClr val="71A7AB"/>
                </a:solidFill>
              </a:rPr>
              <a:t>La polymédication</a:t>
            </a:r>
            <a:endParaRPr lang="fr-FR" b="1" dirty="0">
              <a:solidFill>
                <a:srgbClr val="71A7AB"/>
              </a:solidFill>
            </a:endParaRPr>
          </a:p>
          <a:p>
            <a:r>
              <a:rPr lang="fr-FR" dirty="0"/>
              <a:t>Présents :</a:t>
            </a:r>
          </a:p>
          <a:p>
            <a:pPr lvl="1"/>
            <a:r>
              <a:rPr lang="fr-FR" dirty="0"/>
              <a:t>Pharmacien hospitalier</a:t>
            </a:r>
          </a:p>
          <a:p>
            <a:pPr lvl="1"/>
            <a:r>
              <a:rPr lang="fr-FR" dirty="0"/>
              <a:t>Médecins traitants (dont le médecin coordonnateur) et un interne de médecine générale</a:t>
            </a:r>
          </a:p>
          <a:p>
            <a:pPr lvl="1"/>
            <a:r>
              <a:rPr lang="fr-FR" dirty="0"/>
              <a:t>IPA</a:t>
            </a:r>
          </a:p>
          <a:p>
            <a:pPr lvl="1"/>
            <a:r>
              <a:rPr lang="fr-FR" dirty="0"/>
              <a:t>IDE</a:t>
            </a:r>
          </a:p>
          <a:p>
            <a:pPr lvl="1"/>
            <a:r>
              <a:rPr lang="fr-FR" dirty="0"/>
              <a:t>Directeur de l’EHPAD</a:t>
            </a:r>
            <a:endParaRPr lang="fr-FR" dirty="0">
              <a:solidFill>
                <a:srgbClr val="FF0000"/>
              </a:solidFill>
            </a:endParaRPr>
          </a:p>
          <a:p>
            <a:r>
              <a:rPr lang="fr-FR" dirty="0"/>
              <a:t>Absent :</a:t>
            </a:r>
          </a:p>
          <a:p>
            <a:pPr lvl="1"/>
            <a:r>
              <a:rPr lang="fr-FR" dirty="0"/>
              <a:t>Pharmacien d’officine</a:t>
            </a:r>
          </a:p>
        </p:txBody>
      </p:sp>
      <p:sp>
        <p:nvSpPr>
          <p:cNvPr id="11" name="Titre 1"/>
          <p:cNvSpPr>
            <a:spLocks noGrp="1"/>
          </p:cNvSpPr>
          <p:nvPr>
            <p:ph type="title"/>
          </p:nvPr>
        </p:nvSpPr>
        <p:spPr>
          <a:xfrm>
            <a:off x="609600" y="548679"/>
            <a:ext cx="10972800" cy="868959"/>
          </a:xfrm>
        </p:spPr>
        <p:txBody>
          <a:bodyPr>
            <a:noAutofit/>
          </a:bodyPr>
          <a:lstStyle/>
          <a:p>
            <a:r>
              <a:rPr lang="fr-FR" sz="4400" b="1" dirty="0">
                <a:solidFill>
                  <a:srgbClr val="B29E60"/>
                </a:solidFill>
                <a:latin typeface="Arial" panose="020B0604020202020204" pitchFamily="34" charset="0"/>
                <a:ea typeface="+mn-ea"/>
                <a:cs typeface="+mn-cs"/>
              </a:rPr>
              <a:t>2. Commission gériatrique</a:t>
            </a:r>
          </a:p>
        </p:txBody>
      </p:sp>
      <p:sp>
        <p:nvSpPr>
          <p:cNvPr id="3" name="Espace réservé du numéro de diapositive 2"/>
          <p:cNvSpPr>
            <a:spLocks noGrp="1"/>
          </p:cNvSpPr>
          <p:nvPr>
            <p:ph type="sldNum" sz="quarter" idx="12"/>
          </p:nvPr>
        </p:nvSpPr>
        <p:spPr/>
        <p:txBody>
          <a:bodyPr/>
          <a:lstStyle/>
          <a:p>
            <a:pPr defTabSz="1219170"/>
            <a:fld id="{FA3E2E0A-678F-4012-B539-62B1F17A2C1B}" type="slidenum">
              <a:rPr lang="fr-FR">
                <a:solidFill>
                  <a:prstClr val="black">
                    <a:tint val="75000"/>
                  </a:prstClr>
                </a:solidFill>
                <a:latin typeface="Calibri"/>
              </a:rPr>
              <a:pPr defTabSz="1219170"/>
              <a:t>7</a:t>
            </a:fld>
            <a:endParaRPr lang="fr-FR">
              <a:solidFill>
                <a:prstClr val="black">
                  <a:tint val="75000"/>
                </a:prstClr>
              </a:solidFill>
              <a:latin typeface="Calibri"/>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algn="ctr" defTabSz="1219170"/>
            <a:r>
              <a:rPr lang="fr-FR" sz="1600" b="1" dirty="0">
                <a:solidFill>
                  <a:prstClr val="white"/>
                </a:solidFill>
                <a:latin typeface="Arial" panose="020B0604020202020204" pitchFamily="34" charset="0"/>
                <a:cs typeface="Arial" panose="020B0604020202020204" pitchFamily="34" charset="0"/>
              </a:rPr>
              <a:t>98èmes Journées de l’APHO – Les Sables d’Olonne – 2 &amp; 3 Avril 2026</a:t>
            </a:r>
          </a:p>
          <a:p>
            <a:pPr algn="ctr" defTabSz="1219170"/>
            <a:endParaRPr lang="fr-FR" sz="1600" b="1" dirty="0">
              <a:solidFill>
                <a:prstClr val="white"/>
              </a:solidFill>
              <a:latin typeface="Arial" panose="020B0604020202020204" pitchFamily="34" charset="0"/>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pic>
        <p:nvPicPr>
          <p:cNvPr id="4" name="Image 3">
            <a:extLst>
              <a:ext uri="{FF2B5EF4-FFF2-40B4-BE49-F238E27FC236}">
                <a16:creationId xmlns:a16="http://schemas.microsoft.com/office/drawing/2014/main" id="{63F26DFD-0125-4AED-8F18-3804EB87B210}"/>
              </a:ext>
            </a:extLst>
          </p:cNvPr>
          <p:cNvPicPr>
            <a:picLocks noChangeAspect="1"/>
          </p:cNvPicPr>
          <p:nvPr/>
        </p:nvPicPr>
        <p:blipFill>
          <a:blip r:embed="rId4"/>
          <a:stretch>
            <a:fillRect/>
          </a:stretch>
        </p:blipFill>
        <p:spPr>
          <a:xfrm>
            <a:off x="9302145" y="4291306"/>
            <a:ext cx="1369828" cy="1369828"/>
          </a:xfrm>
          <a:prstGeom prst="rect">
            <a:avLst/>
          </a:prstGeom>
        </p:spPr>
      </p:pic>
    </p:spTree>
    <p:extLst>
      <p:ext uri="{BB962C8B-B14F-4D97-AF65-F5344CB8AC3E}">
        <p14:creationId xmlns:p14="http://schemas.microsoft.com/office/powerpoint/2010/main" val="143956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239350" y="377177"/>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Titre 1"/>
          <p:cNvSpPr>
            <a:spLocks noGrp="1"/>
          </p:cNvSpPr>
          <p:nvPr>
            <p:ph type="title"/>
          </p:nvPr>
        </p:nvSpPr>
        <p:spPr>
          <a:xfrm>
            <a:off x="609600" y="548679"/>
            <a:ext cx="10972800" cy="868959"/>
          </a:xfrm>
        </p:spPr>
        <p:txBody>
          <a:bodyPr>
            <a:normAutofit/>
          </a:bodyPr>
          <a:lstStyle/>
          <a:p>
            <a:r>
              <a:rPr lang="fr-FR" sz="4400" b="1" dirty="0">
                <a:solidFill>
                  <a:srgbClr val="B29E60"/>
                </a:solidFill>
                <a:latin typeface="Arial" panose="020B0604020202020204" pitchFamily="34" charset="0"/>
                <a:ea typeface="+mn-ea"/>
                <a:cs typeface="+mn-cs"/>
              </a:rPr>
              <a:t>3. Revue de prescription : méthodologie</a:t>
            </a:r>
          </a:p>
        </p:txBody>
      </p:sp>
      <p:sp>
        <p:nvSpPr>
          <p:cNvPr id="3" name="Espace réservé du numéro de diapositive 2"/>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fr-FR"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pic>
        <p:nvPicPr>
          <p:cNvPr id="6" name="Image 5">
            <a:extLst>
              <a:ext uri="{FF2B5EF4-FFF2-40B4-BE49-F238E27FC236}">
                <a16:creationId xmlns:a16="http://schemas.microsoft.com/office/drawing/2014/main" id="{67B6D16B-14F1-4F37-B54F-6B2731F2DD0D}"/>
              </a:ext>
            </a:extLst>
          </p:cNvPr>
          <p:cNvPicPr>
            <a:picLocks noChangeAspect="1"/>
          </p:cNvPicPr>
          <p:nvPr/>
        </p:nvPicPr>
        <p:blipFill>
          <a:blip r:embed="rId4"/>
          <a:stretch>
            <a:fillRect/>
          </a:stretch>
        </p:blipFill>
        <p:spPr>
          <a:xfrm>
            <a:off x="7112207" y="1633175"/>
            <a:ext cx="1172038" cy="1724378"/>
          </a:xfrm>
          <a:prstGeom prst="rect">
            <a:avLst/>
          </a:prstGeom>
        </p:spPr>
      </p:pic>
      <p:pic>
        <p:nvPicPr>
          <p:cNvPr id="7" name="Image 6">
            <a:extLst>
              <a:ext uri="{FF2B5EF4-FFF2-40B4-BE49-F238E27FC236}">
                <a16:creationId xmlns:a16="http://schemas.microsoft.com/office/drawing/2014/main" id="{0139AB88-BB5C-4B73-97FD-B8B4C847FBFC}"/>
              </a:ext>
            </a:extLst>
          </p:cNvPr>
          <p:cNvPicPr>
            <a:picLocks noChangeAspect="1"/>
          </p:cNvPicPr>
          <p:nvPr/>
        </p:nvPicPr>
        <p:blipFill>
          <a:blip r:embed="rId5"/>
          <a:stretch>
            <a:fillRect/>
          </a:stretch>
        </p:blipFill>
        <p:spPr>
          <a:xfrm>
            <a:off x="7268351" y="4659105"/>
            <a:ext cx="1623178" cy="724633"/>
          </a:xfrm>
          <a:prstGeom prst="rect">
            <a:avLst/>
          </a:prstGeom>
        </p:spPr>
      </p:pic>
      <p:pic>
        <p:nvPicPr>
          <p:cNvPr id="15" name="Image 14">
            <a:extLst>
              <a:ext uri="{FF2B5EF4-FFF2-40B4-BE49-F238E27FC236}">
                <a16:creationId xmlns:a16="http://schemas.microsoft.com/office/drawing/2014/main" id="{7F7604CB-29FA-455F-BCA8-5472BE089779}"/>
              </a:ext>
            </a:extLst>
          </p:cNvPr>
          <p:cNvPicPr>
            <a:picLocks noChangeAspect="1"/>
          </p:cNvPicPr>
          <p:nvPr/>
        </p:nvPicPr>
        <p:blipFill>
          <a:blip r:embed="rId6"/>
          <a:stretch>
            <a:fillRect/>
          </a:stretch>
        </p:blipFill>
        <p:spPr>
          <a:xfrm>
            <a:off x="8789226" y="1704185"/>
            <a:ext cx="2388713" cy="660929"/>
          </a:xfrm>
          <a:prstGeom prst="rect">
            <a:avLst/>
          </a:prstGeom>
        </p:spPr>
      </p:pic>
      <p:pic>
        <p:nvPicPr>
          <p:cNvPr id="17" name="Image 16">
            <a:extLst>
              <a:ext uri="{FF2B5EF4-FFF2-40B4-BE49-F238E27FC236}">
                <a16:creationId xmlns:a16="http://schemas.microsoft.com/office/drawing/2014/main" id="{72717DBA-6524-424B-B5DB-12EB50F2F10D}"/>
              </a:ext>
            </a:extLst>
          </p:cNvPr>
          <p:cNvPicPr>
            <a:picLocks noChangeAspect="1"/>
          </p:cNvPicPr>
          <p:nvPr/>
        </p:nvPicPr>
        <p:blipFill>
          <a:blip r:embed="rId7"/>
          <a:stretch>
            <a:fillRect/>
          </a:stretch>
        </p:blipFill>
        <p:spPr>
          <a:xfrm>
            <a:off x="9593057" y="4498281"/>
            <a:ext cx="2258824" cy="1940319"/>
          </a:xfrm>
          <a:prstGeom prst="rect">
            <a:avLst/>
          </a:prstGeom>
        </p:spPr>
      </p:pic>
      <p:pic>
        <p:nvPicPr>
          <p:cNvPr id="18" name="Image 17">
            <a:extLst>
              <a:ext uri="{FF2B5EF4-FFF2-40B4-BE49-F238E27FC236}">
                <a16:creationId xmlns:a16="http://schemas.microsoft.com/office/drawing/2014/main" id="{880B173A-A003-40E1-B66A-DAFDF70DA6DA}"/>
              </a:ext>
            </a:extLst>
          </p:cNvPr>
          <p:cNvPicPr>
            <a:picLocks noChangeAspect="1"/>
          </p:cNvPicPr>
          <p:nvPr/>
        </p:nvPicPr>
        <p:blipFill>
          <a:blip r:embed="rId8"/>
          <a:stretch>
            <a:fillRect/>
          </a:stretch>
        </p:blipFill>
        <p:spPr>
          <a:xfrm>
            <a:off x="9866991" y="2569463"/>
            <a:ext cx="1628951" cy="584563"/>
          </a:xfrm>
          <a:prstGeom prst="rect">
            <a:avLst/>
          </a:prstGeom>
        </p:spPr>
      </p:pic>
      <p:sp>
        <p:nvSpPr>
          <p:cNvPr id="19" name="Organigramme : Terminateur 18">
            <a:extLst>
              <a:ext uri="{FF2B5EF4-FFF2-40B4-BE49-F238E27FC236}">
                <a16:creationId xmlns:a16="http://schemas.microsoft.com/office/drawing/2014/main" id="{2B5C9FF5-D454-4BB7-9B09-C24A3B5C5E50}"/>
              </a:ext>
            </a:extLst>
          </p:cNvPr>
          <p:cNvSpPr/>
          <p:nvPr/>
        </p:nvSpPr>
        <p:spPr>
          <a:xfrm>
            <a:off x="800400" y="2698437"/>
            <a:ext cx="1445604" cy="563526"/>
          </a:xfrm>
          <a:prstGeom prst="flowChartTerminator">
            <a:avLst/>
          </a:prstGeom>
          <a:solidFill>
            <a:srgbClr val="00808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Déglutition/</a:t>
            </a:r>
            <a:r>
              <a:rPr lang="fr-FR" dirty="0" err="1"/>
              <a:t>Ecrasabilité</a:t>
            </a:r>
            <a:endParaRPr lang="fr-FR" dirty="0"/>
          </a:p>
        </p:txBody>
      </p:sp>
      <p:sp>
        <p:nvSpPr>
          <p:cNvPr id="20" name="Organigramme : Terminateur 19">
            <a:extLst>
              <a:ext uri="{FF2B5EF4-FFF2-40B4-BE49-F238E27FC236}">
                <a16:creationId xmlns:a16="http://schemas.microsoft.com/office/drawing/2014/main" id="{8CA6A80D-75A4-4AB5-BAB8-CAED1D971A29}"/>
              </a:ext>
            </a:extLst>
          </p:cNvPr>
          <p:cNvSpPr/>
          <p:nvPr/>
        </p:nvSpPr>
        <p:spPr>
          <a:xfrm>
            <a:off x="1165644" y="1722745"/>
            <a:ext cx="1892383" cy="563526"/>
          </a:xfrm>
          <a:prstGeom prst="flowChartTerminator">
            <a:avLst/>
          </a:prstGeom>
          <a:solidFill>
            <a:srgbClr val="90AA9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ATCD</a:t>
            </a:r>
          </a:p>
          <a:p>
            <a:pPr algn="ctr"/>
            <a:r>
              <a:rPr lang="fr-FR" dirty="0"/>
              <a:t>traité/non traité</a:t>
            </a:r>
          </a:p>
        </p:txBody>
      </p:sp>
      <p:sp>
        <p:nvSpPr>
          <p:cNvPr id="21" name="Organigramme : Terminateur 20">
            <a:extLst>
              <a:ext uri="{FF2B5EF4-FFF2-40B4-BE49-F238E27FC236}">
                <a16:creationId xmlns:a16="http://schemas.microsoft.com/office/drawing/2014/main" id="{BE65EEB5-60BF-4589-8FF0-FE428099E4CE}"/>
              </a:ext>
            </a:extLst>
          </p:cNvPr>
          <p:cNvSpPr/>
          <p:nvPr/>
        </p:nvSpPr>
        <p:spPr>
          <a:xfrm>
            <a:off x="2720999" y="2474309"/>
            <a:ext cx="1445604" cy="563526"/>
          </a:xfrm>
          <a:prstGeom prst="flowChartTerminator">
            <a:avLst/>
          </a:prstGeom>
          <a:solidFill>
            <a:srgbClr val="0099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Biologie</a:t>
            </a:r>
          </a:p>
        </p:txBody>
      </p:sp>
      <p:sp>
        <p:nvSpPr>
          <p:cNvPr id="22" name="Organigramme : Terminateur 21">
            <a:extLst>
              <a:ext uri="{FF2B5EF4-FFF2-40B4-BE49-F238E27FC236}">
                <a16:creationId xmlns:a16="http://schemas.microsoft.com/office/drawing/2014/main" id="{E30BCD49-E2CC-4EF2-8655-8A483E63CA10}"/>
              </a:ext>
            </a:extLst>
          </p:cNvPr>
          <p:cNvSpPr/>
          <p:nvPr/>
        </p:nvSpPr>
        <p:spPr>
          <a:xfrm>
            <a:off x="1243855" y="4585095"/>
            <a:ext cx="1445604" cy="563526"/>
          </a:xfrm>
          <a:prstGeom prst="flowChartTerminator">
            <a:avLst/>
          </a:prstGeom>
          <a:solidFill>
            <a:srgbClr val="8AB7B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Fonction rénale</a:t>
            </a:r>
          </a:p>
        </p:txBody>
      </p:sp>
      <p:sp>
        <p:nvSpPr>
          <p:cNvPr id="23" name="Organigramme : Terminateur 22">
            <a:extLst>
              <a:ext uri="{FF2B5EF4-FFF2-40B4-BE49-F238E27FC236}">
                <a16:creationId xmlns:a16="http://schemas.microsoft.com/office/drawing/2014/main" id="{A7E84584-DE80-4CF2-B358-AC51E1E0AFAA}"/>
              </a:ext>
            </a:extLst>
          </p:cNvPr>
          <p:cNvSpPr/>
          <p:nvPr/>
        </p:nvSpPr>
        <p:spPr>
          <a:xfrm>
            <a:off x="4251023" y="1731651"/>
            <a:ext cx="1445604" cy="563526"/>
          </a:xfrm>
          <a:prstGeom prst="flowChartTerminator">
            <a:avLst/>
          </a:prstGeom>
          <a:solidFill>
            <a:srgbClr val="D6CBB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Vaccination</a:t>
            </a:r>
          </a:p>
        </p:txBody>
      </p:sp>
      <p:sp>
        <p:nvSpPr>
          <p:cNvPr id="24" name="Organigramme : Terminateur 23">
            <a:extLst>
              <a:ext uri="{FF2B5EF4-FFF2-40B4-BE49-F238E27FC236}">
                <a16:creationId xmlns:a16="http://schemas.microsoft.com/office/drawing/2014/main" id="{92C25C7B-B1F0-4AE6-9454-E7A0F84D6371}"/>
              </a:ext>
            </a:extLst>
          </p:cNvPr>
          <p:cNvSpPr/>
          <p:nvPr/>
        </p:nvSpPr>
        <p:spPr>
          <a:xfrm>
            <a:off x="3548466" y="4659105"/>
            <a:ext cx="2006566" cy="563526"/>
          </a:xfrm>
          <a:prstGeom prst="flowChartTerminator">
            <a:avLst/>
          </a:prstGeom>
          <a:solidFill>
            <a:srgbClr val="90AA9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Interaction médicamenteuse</a:t>
            </a:r>
          </a:p>
        </p:txBody>
      </p:sp>
      <p:sp>
        <p:nvSpPr>
          <p:cNvPr id="25" name="Organigramme : Terminateur 24">
            <a:extLst>
              <a:ext uri="{FF2B5EF4-FFF2-40B4-BE49-F238E27FC236}">
                <a16:creationId xmlns:a16="http://schemas.microsoft.com/office/drawing/2014/main" id="{1CAC847F-EDD7-4538-B32B-247F4D414F8A}"/>
              </a:ext>
            </a:extLst>
          </p:cNvPr>
          <p:cNvSpPr/>
          <p:nvPr/>
        </p:nvSpPr>
        <p:spPr>
          <a:xfrm>
            <a:off x="883261" y="5414699"/>
            <a:ext cx="1445604" cy="563526"/>
          </a:xfrm>
          <a:prstGeom prst="flowChartTerminator">
            <a:avLst/>
          </a:prstGeom>
          <a:solidFill>
            <a:srgbClr val="0099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Charge </a:t>
            </a:r>
            <a:r>
              <a:rPr lang="fr-FR" dirty="0" err="1"/>
              <a:t>antiAch</a:t>
            </a:r>
            <a:endParaRPr lang="fr-FR" dirty="0"/>
          </a:p>
        </p:txBody>
      </p:sp>
      <p:sp>
        <p:nvSpPr>
          <p:cNvPr id="26" name="Organigramme : Terminateur 25">
            <a:extLst>
              <a:ext uri="{FF2B5EF4-FFF2-40B4-BE49-F238E27FC236}">
                <a16:creationId xmlns:a16="http://schemas.microsoft.com/office/drawing/2014/main" id="{D41504CC-6772-4AB4-B4B3-EEDA40DAAF28}"/>
              </a:ext>
            </a:extLst>
          </p:cNvPr>
          <p:cNvSpPr/>
          <p:nvPr/>
        </p:nvSpPr>
        <p:spPr>
          <a:xfrm>
            <a:off x="2684046" y="5755924"/>
            <a:ext cx="1445604" cy="563526"/>
          </a:xfrm>
          <a:prstGeom prst="flowChartTerminator">
            <a:avLst/>
          </a:prstGeom>
          <a:solidFill>
            <a:srgbClr val="D6CBB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Allergie</a:t>
            </a:r>
          </a:p>
        </p:txBody>
      </p:sp>
      <p:sp>
        <p:nvSpPr>
          <p:cNvPr id="27" name="Organigramme : Terminateur 26">
            <a:extLst>
              <a:ext uri="{FF2B5EF4-FFF2-40B4-BE49-F238E27FC236}">
                <a16:creationId xmlns:a16="http://schemas.microsoft.com/office/drawing/2014/main" id="{3A9269C2-D588-420D-B29F-4773202ADFC2}"/>
              </a:ext>
            </a:extLst>
          </p:cNvPr>
          <p:cNvSpPr/>
          <p:nvPr/>
        </p:nvSpPr>
        <p:spPr>
          <a:xfrm>
            <a:off x="4652061" y="2579981"/>
            <a:ext cx="1445604" cy="563526"/>
          </a:xfrm>
          <a:prstGeom prst="flowChartTerminator">
            <a:avLst/>
          </a:prstGeom>
          <a:solidFill>
            <a:srgbClr val="8AB7B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Repas plaisir</a:t>
            </a:r>
          </a:p>
        </p:txBody>
      </p:sp>
      <p:sp>
        <p:nvSpPr>
          <p:cNvPr id="4" name="Rectangle 3">
            <a:extLst>
              <a:ext uri="{FF2B5EF4-FFF2-40B4-BE49-F238E27FC236}">
                <a16:creationId xmlns:a16="http://schemas.microsoft.com/office/drawing/2014/main" id="{7C162F39-AB43-4A25-86DD-E9C383FC1ECA}"/>
              </a:ext>
            </a:extLst>
          </p:cNvPr>
          <p:cNvSpPr/>
          <p:nvPr/>
        </p:nvSpPr>
        <p:spPr>
          <a:xfrm>
            <a:off x="1896287" y="3233758"/>
            <a:ext cx="3484083" cy="1200329"/>
          </a:xfrm>
          <a:prstGeom prst="rect">
            <a:avLst/>
          </a:prstGeom>
          <a:noFill/>
        </p:spPr>
        <p:txBody>
          <a:bodyPr wrap="square" lIns="91440" tIns="45720" rIns="91440" bIns="45720">
            <a:spAutoFit/>
          </a:bodyPr>
          <a:lstStyle/>
          <a:p>
            <a:pPr algn="ctr"/>
            <a:r>
              <a:rPr lang="fr-FR" sz="3600" b="1" dirty="0">
                <a:ln w="9525">
                  <a:solidFill>
                    <a:schemeClr val="bg1"/>
                  </a:solidFill>
                  <a:prstDash val="solid"/>
                </a:ln>
                <a:solidFill>
                  <a:srgbClr val="013737"/>
                </a:solidFill>
                <a:effectLst>
                  <a:outerShdw blurRad="60007" dist="310007" dir="7680000" sy="30000" kx="1300200" algn="ctr" rotWithShape="0">
                    <a:prstClr val="black">
                      <a:alpha val="32000"/>
                    </a:prstClr>
                  </a:outerShdw>
                </a:effectLst>
              </a:rPr>
              <a:t>Quelles types de propositions ?</a:t>
            </a:r>
          </a:p>
        </p:txBody>
      </p:sp>
      <p:sp>
        <p:nvSpPr>
          <p:cNvPr id="29" name="Rectangle 28">
            <a:extLst>
              <a:ext uri="{FF2B5EF4-FFF2-40B4-BE49-F238E27FC236}">
                <a16:creationId xmlns:a16="http://schemas.microsoft.com/office/drawing/2014/main" id="{A019B7CC-CE14-49FB-995D-60E122BDDC83}"/>
              </a:ext>
            </a:extLst>
          </p:cNvPr>
          <p:cNvSpPr/>
          <p:nvPr/>
        </p:nvSpPr>
        <p:spPr>
          <a:xfrm>
            <a:off x="8231425" y="3228188"/>
            <a:ext cx="2258825" cy="1200329"/>
          </a:xfrm>
          <a:prstGeom prst="rect">
            <a:avLst/>
          </a:prstGeom>
          <a:noFill/>
        </p:spPr>
        <p:txBody>
          <a:bodyPr wrap="square" lIns="91440" tIns="45720" rIns="91440" bIns="45720">
            <a:spAutoFit/>
          </a:bodyPr>
          <a:lstStyle/>
          <a:p>
            <a:pPr algn="ctr"/>
            <a:r>
              <a:rPr lang="fr-FR" sz="3600" b="1" dirty="0">
                <a:ln w="9525">
                  <a:solidFill>
                    <a:schemeClr val="bg1"/>
                  </a:solidFill>
                  <a:prstDash val="solid"/>
                </a:ln>
                <a:solidFill>
                  <a:srgbClr val="013737"/>
                </a:solidFill>
                <a:effectLst>
                  <a:outerShdw blurRad="60007" dist="310007" dir="7680000" sy="30000" kx="1300200" algn="ctr" rotWithShape="0">
                    <a:prstClr val="black">
                      <a:alpha val="32000"/>
                    </a:prstClr>
                  </a:outerShdw>
                </a:effectLst>
              </a:rPr>
              <a:t>Quelles sources ?</a:t>
            </a:r>
          </a:p>
        </p:txBody>
      </p:sp>
      <p:sp>
        <p:nvSpPr>
          <p:cNvPr id="28" name="Organigramme : Terminateur 27">
            <a:extLst>
              <a:ext uri="{FF2B5EF4-FFF2-40B4-BE49-F238E27FC236}">
                <a16:creationId xmlns:a16="http://schemas.microsoft.com/office/drawing/2014/main" id="{4CAC0915-6398-42B3-BA7C-2CDA98B4FA13}"/>
              </a:ext>
            </a:extLst>
          </p:cNvPr>
          <p:cNvSpPr/>
          <p:nvPr/>
        </p:nvSpPr>
        <p:spPr>
          <a:xfrm>
            <a:off x="4372700" y="5464449"/>
            <a:ext cx="1445604" cy="563526"/>
          </a:xfrm>
          <a:prstGeom prst="flowChartTerminator">
            <a:avLst/>
          </a:prstGeom>
          <a:solidFill>
            <a:srgbClr val="00808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Posologie</a:t>
            </a:r>
          </a:p>
        </p:txBody>
      </p:sp>
    </p:spTree>
    <p:extLst>
      <p:ext uri="{BB962C8B-B14F-4D97-AF65-F5344CB8AC3E}">
        <p14:creationId xmlns:p14="http://schemas.microsoft.com/office/powerpoint/2010/main" val="721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4" grpId="0"/>
      <p:bldP spid="29"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BBA1"/>
        </a:solidFill>
        <a:effectLst/>
      </p:bgPr>
    </p:bg>
    <p:spTree>
      <p:nvGrpSpPr>
        <p:cNvPr id="1" name=""/>
        <p:cNvGrpSpPr/>
        <p:nvPr/>
      </p:nvGrpSpPr>
      <p:grpSpPr>
        <a:xfrm>
          <a:off x="0" y="0"/>
          <a:ext cx="0" cy="0"/>
          <a:chOff x="0" y="0"/>
          <a:chExt cx="0" cy="0"/>
        </a:xfrm>
      </p:grpSpPr>
      <p:sp>
        <p:nvSpPr>
          <p:cNvPr id="8" name="Rectangle 7"/>
          <p:cNvSpPr/>
          <p:nvPr/>
        </p:nvSpPr>
        <p:spPr>
          <a:xfrm>
            <a:off x="239350" y="377177"/>
            <a:ext cx="11713301" cy="622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1"/>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Espace réservé du contenu 2"/>
          <p:cNvSpPr>
            <a:spLocks noGrp="1"/>
          </p:cNvSpPr>
          <p:nvPr>
            <p:ph idx="1"/>
          </p:nvPr>
        </p:nvSpPr>
        <p:spPr>
          <a:xfrm>
            <a:off x="609600" y="1600201"/>
            <a:ext cx="10972800" cy="1449548"/>
          </a:xfrm>
        </p:spPr>
        <p:txBody>
          <a:bodyPr>
            <a:normAutofit fontScale="92500" lnSpcReduction="10000"/>
          </a:bodyPr>
          <a:lstStyle/>
          <a:p>
            <a:r>
              <a:rPr lang="fr-FR" sz="3200" dirty="0"/>
              <a:t>Résidents :</a:t>
            </a:r>
          </a:p>
          <a:p>
            <a:pPr lvl="1"/>
            <a:r>
              <a:rPr lang="fr-FR" sz="2800" dirty="0"/>
              <a:t>2 femmes et 2 hommes</a:t>
            </a:r>
          </a:p>
          <a:p>
            <a:pPr lvl="1"/>
            <a:r>
              <a:rPr lang="fr-FR" sz="2800" dirty="0"/>
              <a:t>Moyenne d’âge = 86,5 ans [84;88]</a:t>
            </a:r>
          </a:p>
          <a:p>
            <a:endParaRPr lang="fr-FR" sz="3200" dirty="0"/>
          </a:p>
          <a:p>
            <a:endParaRPr lang="fr-FR" sz="3200" dirty="0"/>
          </a:p>
        </p:txBody>
      </p:sp>
      <p:sp>
        <p:nvSpPr>
          <p:cNvPr id="11" name="Titre 1"/>
          <p:cNvSpPr>
            <a:spLocks noGrp="1"/>
          </p:cNvSpPr>
          <p:nvPr>
            <p:ph type="title"/>
          </p:nvPr>
        </p:nvSpPr>
        <p:spPr>
          <a:xfrm>
            <a:off x="609600" y="548679"/>
            <a:ext cx="10972800" cy="868959"/>
          </a:xfrm>
        </p:spPr>
        <p:txBody>
          <a:bodyPr>
            <a:normAutofit/>
          </a:bodyPr>
          <a:lstStyle/>
          <a:p>
            <a:r>
              <a:rPr lang="fr-FR" sz="4400" b="1" dirty="0">
                <a:solidFill>
                  <a:srgbClr val="B29E60"/>
                </a:solidFill>
                <a:latin typeface="Arial" panose="020B0604020202020204" pitchFamily="34" charset="0"/>
                <a:ea typeface="+mn-ea"/>
                <a:cs typeface="+mn-cs"/>
              </a:rPr>
              <a:t>3. Revue de prescription : résultats</a:t>
            </a:r>
          </a:p>
        </p:txBody>
      </p:sp>
      <p:sp>
        <p:nvSpPr>
          <p:cNvPr id="3" name="Espace réservé du numéro de diapositive 2"/>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A3E2E0A-678F-4012-B539-62B1F17A2C1B}" type="slidenum">
              <a:rPr kumimoji="0" lang="fr-FR"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fr-FR"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ZoneTexte 8"/>
          <p:cNvSpPr txBox="1"/>
          <p:nvPr/>
        </p:nvSpPr>
        <p:spPr>
          <a:xfrm>
            <a:off x="239350" y="-20605"/>
            <a:ext cx="1171330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98èmes Journées de l’APHO – Les Sables d’Olonne – 2 &amp; 3 Avril 2026</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Image 12"/>
          <p:cNvPicPr/>
          <p:nvPr/>
        </p:nvPicPr>
        <p:blipFill>
          <a:blip r:embed="rId3" cstate="print">
            <a:extLst>
              <a:ext uri="{28A0092B-C50C-407E-A947-70E740481C1C}">
                <a14:useLocalDpi xmlns:a14="http://schemas.microsoft.com/office/drawing/2010/main" val="0"/>
              </a:ext>
            </a:extLst>
          </a:blip>
          <a:stretch>
            <a:fillRect/>
          </a:stretch>
        </p:blipFill>
        <p:spPr>
          <a:xfrm>
            <a:off x="10671973" y="-20605"/>
            <a:ext cx="1295467" cy="377176"/>
          </a:xfrm>
          <a:prstGeom prst="rect">
            <a:avLst/>
          </a:prstGeom>
        </p:spPr>
      </p:pic>
      <p:pic>
        <p:nvPicPr>
          <p:cNvPr id="4" name="Image 3">
            <a:extLst>
              <a:ext uri="{FF2B5EF4-FFF2-40B4-BE49-F238E27FC236}">
                <a16:creationId xmlns:a16="http://schemas.microsoft.com/office/drawing/2014/main" id="{FF2E7803-68BD-44AD-9AF7-FFAC75ADCF12}"/>
              </a:ext>
            </a:extLst>
          </p:cNvPr>
          <p:cNvPicPr>
            <a:picLocks noChangeAspect="1"/>
          </p:cNvPicPr>
          <p:nvPr/>
        </p:nvPicPr>
        <p:blipFill>
          <a:blip r:embed="rId4"/>
          <a:stretch>
            <a:fillRect/>
          </a:stretch>
        </p:blipFill>
        <p:spPr>
          <a:xfrm>
            <a:off x="8818677" y="1815421"/>
            <a:ext cx="1012840" cy="1012840"/>
          </a:xfrm>
          <a:prstGeom prst="rect">
            <a:avLst/>
          </a:prstGeom>
        </p:spPr>
      </p:pic>
      <p:pic>
        <p:nvPicPr>
          <p:cNvPr id="6" name="Image 5">
            <a:extLst>
              <a:ext uri="{FF2B5EF4-FFF2-40B4-BE49-F238E27FC236}">
                <a16:creationId xmlns:a16="http://schemas.microsoft.com/office/drawing/2014/main" id="{101986EF-24A1-40AB-8E97-A5D2764869BB}"/>
              </a:ext>
            </a:extLst>
          </p:cNvPr>
          <p:cNvPicPr>
            <a:picLocks noChangeAspect="1"/>
          </p:cNvPicPr>
          <p:nvPr/>
        </p:nvPicPr>
        <p:blipFill>
          <a:blip r:embed="rId5"/>
          <a:stretch>
            <a:fillRect/>
          </a:stretch>
        </p:blipFill>
        <p:spPr>
          <a:xfrm>
            <a:off x="9918713" y="1661411"/>
            <a:ext cx="1173186" cy="1173186"/>
          </a:xfrm>
          <a:prstGeom prst="rect">
            <a:avLst/>
          </a:prstGeom>
        </p:spPr>
      </p:pic>
      <p:sp>
        <p:nvSpPr>
          <p:cNvPr id="12" name="Espace réservé du contenu 2">
            <a:extLst>
              <a:ext uri="{FF2B5EF4-FFF2-40B4-BE49-F238E27FC236}">
                <a16:creationId xmlns:a16="http://schemas.microsoft.com/office/drawing/2014/main" id="{33F05A89-7637-4D0B-BE4A-3C3AC2E276F5}"/>
              </a:ext>
            </a:extLst>
          </p:cNvPr>
          <p:cNvSpPr txBox="1">
            <a:spLocks/>
          </p:cNvSpPr>
          <p:nvPr/>
        </p:nvSpPr>
        <p:spPr>
          <a:xfrm>
            <a:off x="609600" y="3311786"/>
            <a:ext cx="10972800" cy="995923"/>
          </a:xfrm>
          <a:prstGeom prst="rect">
            <a:avLst/>
          </a:prstGeom>
        </p:spPr>
        <p:txBody>
          <a:bodyPr vert="horz" lIns="91440" tIns="45720" rIns="91440" bIns="45720" rtlCol="0">
            <a:normAutofit fontScale="92500" lnSpcReduction="10000"/>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fr-FR" sz="3200" dirty="0"/>
              <a:t>Nombre de propositions réalisées : 36</a:t>
            </a:r>
          </a:p>
          <a:p>
            <a:pPr lvl="1"/>
            <a:r>
              <a:rPr lang="fr-FR" sz="2800" dirty="0"/>
              <a:t>9/résident en moyenne [8;11]</a:t>
            </a:r>
          </a:p>
          <a:p>
            <a:pPr marL="609585" lvl="1" indent="0">
              <a:buFont typeface="Arial" panose="020B0604020202020204" pitchFamily="34" charset="0"/>
              <a:buNone/>
            </a:pPr>
            <a:endParaRPr lang="fr-FR" sz="2800" dirty="0"/>
          </a:p>
        </p:txBody>
      </p:sp>
      <p:graphicFrame>
        <p:nvGraphicFramePr>
          <p:cNvPr id="14" name="Graphique 13">
            <a:extLst>
              <a:ext uri="{FF2B5EF4-FFF2-40B4-BE49-F238E27FC236}">
                <a16:creationId xmlns:a16="http://schemas.microsoft.com/office/drawing/2014/main" id="{EA448D8F-1435-401B-8C4F-BC095BFE58E5}"/>
              </a:ext>
            </a:extLst>
          </p:cNvPr>
          <p:cNvGraphicFramePr>
            <a:graphicFrameLocks/>
          </p:cNvGraphicFramePr>
          <p:nvPr>
            <p:extLst>
              <p:ext uri="{D42A27DB-BD31-4B8C-83A1-F6EECF244321}">
                <p14:modId xmlns:p14="http://schemas.microsoft.com/office/powerpoint/2010/main" val="2623050580"/>
              </p:ext>
            </p:extLst>
          </p:nvPr>
        </p:nvGraphicFramePr>
        <p:xfrm>
          <a:off x="2140750" y="4073767"/>
          <a:ext cx="3955250" cy="2668975"/>
        </p:xfrm>
        <a:graphic>
          <a:graphicData uri="http://schemas.openxmlformats.org/drawingml/2006/chart">
            <c:chart xmlns:c="http://schemas.openxmlformats.org/drawingml/2006/chart" xmlns:r="http://schemas.openxmlformats.org/officeDocument/2006/relationships" r:id="rId6"/>
          </a:graphicData>
        </a:graphic>
      </p:graphicFrame>
      <p:sp>
        <p:nvSpPr>
          <p:cNvPr id="15" name="ZoneTexte 14">
            <a:extLst>
              <a:ext uri="{FF2B5EF4-FFF2-40B4-BE49-F238E27FC236}">
                <a16:creationId xmlns:a16="http://schemas.microsoft.com/office/drawing/2014/main" id="{A4B05AB1-79F4-4E1D-8D55-4C711EB394D0}"/>
              </a:ext>
            </a:extLst>
          </p:cNvPr>
          <p:cNvSpPr txBox="1"/>
          <p:nvPr/>
        </p:nvSpPr>
        <p:spPr>
          <a:xfrm>
            <a:off x="6485436" y="4529260"/>
            <a:ext cx="4834270" cy="2031325"/>
          </a:xfrm>
          <a:prstGeom prst="rect">
            <a:avLst/>
          </a:prstGeom>
          <a:noFill/>
        </p:spPr>
        <p:txBody>
          <a:bodyPr wrap="square" rtlCol="0">
            <a:spAutoFit/>
          </a:bodyPr>
          <a:lstStyle/>
          <a:p>
            <a:r>
              <a:rPr lang="fr-FR" dirty="0" err="1">
                <a:solidFill>
                  <a:schemeClr val="tx1">
                    <a:lumMod val="65000"/>
                    <a:lumOff val="35000"/>
                  </a:schemeClr>
                </a:solidFill>
              </a:rPr>
              <a:t>Overuse</a:t>
            </a:r>
            <a:r>
              <a:rPr lang="fr-FR" dirty="0">
                <a:solidFill>
                  <a:schemeClr val="tx1">
                    <a:lumMod val="65000"/>
                    <a:lumOff val="35000"/>
                  </a:schemeClr>
                </a:solidFill>
              </a:rPr>
              <a:t> (réévaluation indication, balance B/R, efficacité)</a:t>
            </a:r>
          </a:p>
          <a:p>
            <a:endParaRPr lang="fr-FR" dirty="0">
              <a:solidFill>
                <a:schemeClr val="tx1">
                  <a:lumMod val="65000"/>
                  <a:lumOff val="35000"/>
                </a:schemeClr>
              </a:solidFill>
            </a:endParaRPr>
          </a:p>
          <a:p>
            <a:r>
              <a:rPr lang="fr-FR" dirty="0" err="1">
                <a:solidFill>
                  <a:schemeClr val="tx1">
                    <a:lumMod val="65000"/>
                    <a:lumOff val="35000"/>
                  </a:schemeClr>
                </a:solidFill>
              </a:rPr>
              <a:t>Misuse</a:t>
            </a:r>
            <a:r>
              <a:rPr lang="fr-FR" dirty="0">
                <a:solidFill>
                  <a:schemeClr val="tx1">
                    <a:lumMod val="65000"/>
                    <a:lumOff val="35000"/>
                  </a:schemeClr>
                </a:solidFill>
              </a:rPr>
              <a:t> (posologie, modalités d’administration)</a:t>
            </a:r>
          </a:p>
          <a:p>
            <a:endParaRPr lang="fr-FR" dirty="0">
              <a:solidFill>
                <a:schemeClr val="tx1">
                  <a:lumMod val="65000"/>
                  <a:lumOff val="35000"/>
                </a:schemeClr>
              </a:solidFill>
            </a:endParaRPr>
          </a:p>
          <a:p>
            <a:r>
              <a:rPr lang="fr-FR" dirty="0" err="1">
                <a:solidFill>
                  <a:schemeClr val="tx1">
                    <a:lumMod val="65000"/>
                    <a:lumOff val="35000"/>
                  </a:schemeClr>
                </a:solidFill>
              </a:rPr>
              <a:t>Underuse</a:t>
            </a:r>
            <a:r>
              <a:rPr lang="fr-FR" dirty="0">
                <a:solidFill>
                  <a:schemeClr val="tx1">
                    <a:lumMod val="65000"/>
                    <a:lumOff val="35000"/>
                  </a:schemeClr>
                </a:solidFill>
              </a:rPr>
              <a:t> (indication non traitée, proposition d’ajout)</a:t>
            </a:r>
          </a:p>
        </p:txBody>
      </p:sp>
      <p:sp>
        <p:nvSpPr>
          <p:cNvPr id="16" name="Rectangle 15">
            <a:extLst>
              <a:ext uri="{FF2B5EF4-FFF2-40B4-BE49-F238E27FC236}">
                <a16:creationId xmlns:a16="http://schemas.microsoft.com/office/drawing/2014/main" id="{2D7B0C4C-A208-4D0E-A70E-FB386AB4A9A4}"/>
              </a:ext>
            </a:extLst>
          </p:cNvPr>
          <p:cNvSpPr/>
          <p:nvPr/>
        </p:nvSpPr>
        <p:spPr>
          <a:xfrm>
            <a:off x="6180636" y="4582632"/>
            <a:ext cx="304800" cy="287079"/>
          </a:xfrm>
          <a:prstGeom prst="rect">
            <a:avLst/>
          </a:prstGeom>
          <a:solidFill>
            <a:srgbClr val="356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3C189117-E912-40B0-983D-078CFDFAF48A}"/>
              </a:ext>
            </a:extLst>
          </p:cNvPr>
          <p:cNvSpPr/>
          <p:nvPr/>
        </p:nvSpPr>
        <p:spPr>
          <a:xfrm>
            <a:off x="6180636" y="5403128"/>
            <a:ext cx="304800" cy="287079"/>
          </a:xfrm>
          <a:prstGeom prst="rect">
            <a:avLst/>
          </a:prstGeom>
          <a:solidFill>
            <a:srgbClr val="8AB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FB63DB6-1A3A-486C-82EB-BAFE35F6847A}"/>
              </a:ext>
            </a:extLst>
          </p:cNvPr>
          <p:cNvSpPr/>
          <p:nvPr/>
        </p:nvSpPr>
        <p:spPr>
          <a:xfrm>
            <a:off x="6180636" y="5968441"/>
            <a:ext cx="304800" cy="287079"/>
          </a:xfrm>
          <a:prstGeom prst="rect">
            <a:avLst/>
          </a:prstGeom>
          <a:solidFill>
            <a:srgbClr val="C9B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4440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4" grpId="0">
        <p:bldAsOne/>
      </p:bldGraphic>
      <p:bldP spid="15" grpId="0"/>
      <p:bldP spid="16" grpId="0" animBg="1"/>
      <p:bldP spid="17" grpId="0" animBg="1"/>
      <p:bldP spid="18" grpId="0" animBg="1"/>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748</TotalTime>
  <Words>1798</Words>
  <Application>Microsoft Office PowerPoint</Application>
  <PresentationFormat>Grand écran</PresentationFormat>
  <Paragraphs>260</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Wingdings</vt:lpstr>
      <vt:lpstr>1_Thème Office</vt:lpstr>
      <vt:lpstr>Présentation PowerPoint</vt:lpstr>
      <vt:lpstr>Présentation PowerPoint</vt:lpstr>
      <vt:lpstr>1. Naissance du projet</vt:lpstr>
      <vt:lpstr>1. Présentation de l’EHPAD</vt:lpstr>
      <vt:lpstr>1. Mise en place du projet</vt:lpstr>
      <vt:lpstr>1. Déroulement du projet</vt:lpstr>
      <vt:lpstr>2. Commission gériatrique</vt:lpstr>
      <vt:lpstr>3. Revue de prescription : méthodologie</vt:lpstr>
      <vt:lpstr>3. Revue de prescription : résultats</vt:lpstr>
      <vt:lpstr>3. Revue de prescription : résultats</vt:lpstr>
      <vt:lpstr>3. Revue de prescription : résultats</vt:lpstr>
      <vt:lpstr>3. Interprétation des résultats</vt:lpstr>
      <vt:lpstr>4. Et à l’avenir ?</vt:lpstr>
      <vt:lpstr>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 Ville-Hôpital : exemple d’une coopération pour une optimisation des traitements en EHPAD</dc:title>
  <dc:creator>marion</dc:creator>
  <cp:lastModifiedBy>marion</cp:lastModifiedBy>
  <cp:revision>104</cp:revision>
  <cp:lastPrinted>2026-02-13T14:53:45Z</cp:lastPrinted>
  <dcterms:created xsi:type="dcterms:W3CDTF">2025-12-02T10:34:23Z</dcterms:created>
  <dcterms:modified xsi:type="dcterms:W3CDTF">2026-02-24T10:57:43Z</dcterms:modified>
</cp:coreProperties>
</file>