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63" r:id="rId2"/>
    <p:sldId id="266" r:id="rId3"/>
    <p:sldId id="267" r:id="rId4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BF4029D4-E36B-40CC-AE4F-FB76C8784944}">
          <p14:sldIdLst>
            <p14:sldId id="263"/>
            <p14:sldId id="266"/>
            <p14:sldId id="267"/>
          </p14:sldIdLst>
        </p14:section>
        <p14:section name="Section sans titre" id="{4B6E66E4-73AC-42AC-9C75-278A63A9D5F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BBA1"/>
    <a:srgbClr val="307072"/>
    <a:srgbClr val="407D7F"/>
    <a:srgbClr val="96C9CA"/>
    <a:srgbClr val="529BB2"/>
    <a:srgbClr val="337779"/>
    <a:srgbClr val="3E7C7F"/>
    <a:srgbClr val="4F99B1"/>
    <a:srgbClr val="59A2B8"/>
    <a:srgbClr val="367F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1614" autoAdjust="0"/>
  </p:normalViewPr>
  <p:slideViewPr>
    <p:cSldViewPr>
      <p:cViewPr varScale="1">
        <p:scale>
          <a:sx n="129" d="100"/>
          <a:sy n="129" d="100"/>
        </p:scale>
        <p:origin x="102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155F8-5121-4EED-803C-7D72D2FED4B6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D636D-E002-4323-A6A5-AB038A4510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7543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70D48-9934-4F1C-8685-D0C6055FEA5D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6E2E7-7463-4B86-95CA-ED5D9DC42C0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2975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497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1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6E2E7-7463-4B86-95CA-ED5D9DC42C0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840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1579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7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72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34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033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80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39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8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934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3376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473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B66A-6F10-4CCE-AFE4-A5FB406AE6C0}" type="datetimeFigureOut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E2E0A-678F-4012-B539-62B1F17A2C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8487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rgbClr val="C9BBA1"/>
            </a:gs>
            <a:gs pos="2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necteur droit 6"/>
          <p:cNvCxnSpPr/>
          <p:nvPr/>
        </p:nvCxnSpPr>
        <p:spPr>
          <a:xfrm>
            <a:off x="4427984" y="3651870"/>
            <a:ext cx="0" cy="13681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427984" y="5020022"/>
            <a:ext cx="446449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6"/>
          <p:cNvSpPr txBox="1">
            <a:spLocks/>
          </p:cNvSpPr>
          <p:nvPr/>
        </p:nvSpPr>
        <p:spPr>
          <a:xfrm>
            <a:off x="4427984" y="1563638"/>
            <a:ext cx="4464496" cy="1102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Collaboration IPA-Pharmacien pour une prise en charge optimale</a:t>
            </a:r>
          </a:p>
        </p:txBody>
      </p:sp>
      <p:sp>
        <p:nvSpPr>
          <p:cNvPr id="11" name="Sous-titre 7"/>
          <p:cNvSpPr txBox="1">
            <a:spLocks/>
          </p:cNvSpPr>
          <p:nvPr/>
        </p:nvSpPr>
        <p:spPr>
          <a:xfrm>
            <a:off x="4427984" y="3435847"/>
            <a:ext cx="4464496" cy="145846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Table ronde animée par 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Dr J. BEUCHARD Pharmacien, 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CH Côte de lumière, les Sables d’Olonne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et E. BODIN Directeur de l’IFPS, </a:t>
            </a:r>
          </a:p>
          <a:p>
            <a:pPr marL="0" indent="0" algn="ctr">
              <a:buNone/>
            </a:pPr>
            <a:r>
              <a:rPr lang="fr-FR" sz="1600" i="1" dirty="0">
                <a:solidFill>
                  <a:schemeClr val="bg1"/>
                </a:solidFill>
              </a:rPr>
              <a:t>La Roche sur </a:t>
            </a:r>
            <a:r>
              <a:rPr lang="fr-FR" sz="1600" i="1" dirty="0" err="1">
                <a:solidFill>
                  <a:schemeClr val="bg1"/>
                </a:solidFill>
              </a:rPr>
              <a:t>Yon</a:t>
            </a:r>
            <a:endParaRPr lang="fr-FR" sz="1600" i="1" dirty="0">
              <a:solidFill>
                <a:schemeClr val="bg1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00E7F5E-2ADB-BE5D-1345-3C67227B1A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"/>
          <a:stretch/>
        </p:blipFill>
        <p:spPr>
          <a:xfrm>
            <a:off x="282004" y="72009"/>
            <a:ext cx="3589634" cy="4948013"/>
          </a:xfrm>
          <a:prstGeom prst="rect">
            <a:avLst/>
          </a:prstGeom>
          <a:effectLst>
            <a:glow rad="127000">
              <a:srgbClr val="C9BBA1"/>
            </a:glow>
          </a:effectLst>
        </p:spPr>
      </p:pic>
    </p:spTree>
    <p:extLst>
      <p:ext uri="{BB962C8B-B14F-4D97-AF65-F5344CB8AC3E}">
        <p14:creationId xmlns:p14="http://schemas.microsoft.com/office/powerpoint/2010/main" val="184269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76256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2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32473" y="3251904"/>
            <a:ext cx="3816424" cy="16389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B29E60"/>
                </a:solidFill>
                <a:latin typeface="Arial" panose="020B0604020202020204" pitchFamily="34" charset="0"/>
              </a:rPr>
              <a:t>L’APHO LÈVE L’ANCRE</a:t>
            </a:r>
          </a:p>
          <a:p>
            <a:pPr algn="ctr"/>
            <a:endParaRPr lang="fr-FR" sz="1050" b="1" dirty="0">
              <a:solidFill>
                <a:srgbClr val="407D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effectLst/>
                <a:latin typeface="Arial" panose="020B0604020202020204" pitchFamily="34" charset="0"/>
              </a:rPr>
              <a:t>Relations </a:t>
            </a:r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du pharmacien hospitalier au quotidien : un équipage solide</a:t>
            </a:r>
          </a:p>
          <a:p>
            <a:pPr algn="ctr"/>
            <a:endParaRPr lang="fr-FR" sz="700" b="1" dirty="0">
              <a:solidFill>
                <a:srgbClr val="C9BBA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Le GHT pour le pharmacien hospitalier : du sextant au GPS </a:t>
            </a:r>
          </a:p>
          <a:p>
            <a:pPr algn="ctr"/>
            <a:endParaRPr lang="fr-FR" sz="700" b="1" dirty="0">
              <a:solidFill>
                <a:srgbClr val="C9BBA1"/>
              </a:solidFill>
              <a:latin typeface="Arial" panose="020B0604020202020204" pitchFamily="34" charset="0"/>
            </a:endParaRPr>
          </a:p>
          <a:p>
            <a:pPr algn="ctr"/>
            <a:r>
              <a:rPr lang="fr-FR" sz="1000" b="1" dirty="0">
                <a:solidFill>
                  <a:srgbClr val="C9BBA1"/>
                </a:solidFill>
                <a:latin typeface="Arial" panose="020B0604020202020204" pitchFamily="34" charset="0"/>
              </a:rPr>
              <a:t>Cap sur l’avenir : le pharmacien à l’ère de l’intelligence artificielle </a:t>
            </a:r>
          </a:p>
          <a:p>
            <a:pPr algn="ctr"/>
            <a:endParaRPr lang="fr-FR" sz="900" b="1" dirty="0">
              <a:solidFill>
                <a:srgbClr val="B29E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79512" y="-15454"/>
            <a:ext cx="87849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470"/>
            <a:ext cx="1228725" cy="367030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8DBD08F-F8DB-8330-4DE8-5EE0588706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19" y="501786"/>
            <a:ext cx="1732731" cy="2599097"/>
          </a:xfrm>
          <a:prstGeom prst="rect">
            <a:avLst/>
          </a:prstGeom>
        </p:spPr>
      </p:pic>
      <p:sp>
        <p:nvSpPr>
          <p:cNvPr id="12" name="Titre 6">
            <a:extLst>
              <a:ext uri="{FF2B5EF4-FFF2-40B4-BE49-F238E27FC236}">
                <a16:creationId xmlns:a16="http://schemas.microsoft.com/office/drawing/2014/main" id="{F348F19A-EA6C-4083-968F-81724C4B8A6F}"/>
              </a:ext>
            </a:extLst>
          </p:cNvPr>
          <p:cNvSpPr txBox="1">
            <a:spLocks/>
          </p:cNvSpPr>
          <p:nvPr/>
        </p:nvSpPr>
        <p:spPr>
          <a:xfrm>
            <a:off x="4048897" y="568473"/>
            <a:ext cx="3950635" cy="32994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Collaboration </a:t>
            </a:r>
          </a:p>
          <a:p>
            <a:r>
              <a:rPr lang="fr-FR" dirty="0"/>
              <a:t>IPA – Pharmacien </a:t>
            </a:r>
          </a:p>
          <a:p>
            <a:r>
              <a:rPr lang="fr-FR" dirty="0"/>
              <a:t>pour une prise en charge optimale</a:t>
            </a:r>
          </a:p>
        </p:txBody>
      </p:sp>
    </p:spTree>
    <p:extLst>
      <p:ext uri="{BB962C8B-B14F-4D97-AF65-F5344CB8AC3E}">
        <p14:creationId xmlns:p14="http://schemas.microsoft.com/office/powerpoint/2010/main" val="14990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B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79512" y="282882"/>
            <a:ext cx="8784976" cy="46651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179512" y="1078682"/>
            <a:ext cx="9073008" cy="3680854"/>
          </a:xfrm>
        </p:spPr>
        <p:txBody>
          <a:bodyPr>
            <a:normAutofit fontScale="92500" lnSpcReduction="10000"/>
          </a:bodyPr>
          <a:lstStyle/>
          <a:p>
            <a:r>
              <a:rPr lang="fr-FR" sz="3000" b="1" dirty="0"/>
              <a:t>Simon ANGOT 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/>
              <a:t>IPA </a:t>
            </a:r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Santé Mentale </a:t>
            </a:r>
            <a:r>
              <a:rPr lang="fr-FR" sz="1600" i="1" dirty="0"/>
              <a:t>(CHS </a:t>
            </a:r>
            <a:r>
              <a:rPr lang="fr-FR" sz="1600" i="1" dirty="0" err="1"/>
              <a:t>Mazurelle</a:t>
            </a:r>
            <a:r>
              <a:rPr lang="fr-FR" sz="1600" i="1" dirty="0"/>
              <a:t>, La Roche sur </a:t>
            </a:r>
            <a:r>
              <a:rPr lang="fr-FR" sz="1600" i="1" dirty="0" err="1"/>
              <a:t>Yon</a:t>
            </a:r>
            <a:r>
              <a:rPr lang="fr-FR" sz="1600" i="1" dirty="0"/>
              <a:t>)</a:t>
            </a:r>
          </a:p>
          <a:p>
            <a:r>
              <a:rPr lang="fr-FR" sz="3000" b="1" dirty="0"/>
              <a:t>Lysiane GOINEAU</a:t>
            </a:r>
            <a:r>
              <a:rPr lang="fr-FR" sz="3000" dirty="0"/>
              <a:t> 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/>
              <a:t>IPA </a:t>
            </a:r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Cancérologie</a:t>
            </a:r>
            <a:r>
              <a:rPr lang="fr-FR" sz="2600" dirty="0"/>
              <a:t> </a:t>
            </a:r>
            <a:r>
              <a:rPr lang="fr-FR" sz="1600" i="1" dirty="0"/>
              <a:t>(CHD Vendée, La Roche sur </a:t>
            </a:r>
            <a:r>
              <a:rPr lang="fr-FR" sz="1600" i="1" dirty="0" err="1"/>
              <a:t>Yon</a:t>
            </a:r>
            <a:r>
              <a:rPr lang="fr-FR" sz="1600" i="1" dirty="0"/>
              <a:t>)</a:t>
            </a:r>
          </a:p>
          <a:p>
            <a:r>
              <a:rPr lang="fr-FR" sz="3000" b="1" dirty="0"/>
              <a:t>Adeline GUILBAUD</a:t>
            </a:r>
            <a:r>
              <a:rPr lang="fr-FR" sz="3000" dirty="0"/>
              <a:t> 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/>
              <a:t>IPA </a:t>
            </a:r>
            <a:r>
              <a:rPr lang="fr-FR" sz="2600" dirty="0">
                <a:solidFill>
                  <a:schemeClr val="bg2">
                    <a:lumMod val="50000"/>
                  </a:schemeClr>
                </a:solidFill>
              </a:rPr>
              <a:t>Gériatrie</a:t>
            </a:r>
            <a:r>
              <a:rPr lang="fr-FR" sz="2600" dirty="0"/>
              <a:t> </a:t>
            </a:r>
            <a:r>
              <a:rPr lang="fr-FR" sz="1600" i="1" dirty="0"/>
              <a:t>(CH Côte de Lumière, Les Sables d’Olonne)</a:t>
            </a:r>
          </a:p>
          <a:p>
            <a:r>
              <a:rPr lang="fr-FR" sz="3000" b="1" dirty="0"/>
              <a:t>Mélanie MAURICE </a:t>
            </a:r>
            <a:r>
              <a:rPr lang="fr-FR" dirty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r-FR" sz="2600" dirty="0"/>
              <a:t>IPA libérale </a:t>
            </a:r>
            <a:r>
              <a:rPr lang="fr-FR" sz="2200" dirty="0">
                <a:solidFill>
                  <a:schemeClr val="bg2">
                    <a:lumMod val="50000"/>
                  </a:schemeClr>
                </a:solidFill>
              </a:rPr>
              <a:t>Maison de Santé Pluriprofessionnelle </a:t>
            </a:r>
            <a:r>
              <a:rPr lang="fr-FR" sz="1600" i="1" dirty="0"/>
              <a:t>(Saint Philbert de Grand Lieu)</a:t>
            </a:r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457200" y="411509"/>
            <a:ext cx="8229600" cy="651719"/>
          </a:xfrm>
        </p:spPr>
        <p:txBody>
          <a:bodyPr>
            <a:noAutofit/>
          </a:bodyPr>
          <a:lstStyle/>
          <a:p>
            <a:r>
              <a:rPr lang="fr-FR" sz="2800" dirty="0"/>
              <a:t>Table ronde modérée par Dr J. BEUCHARD et E. BODIN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E2E0A-678F-4012-B539-62B1F17A2C1B}" type="slidenum">
              <a:rPr lang="fr-FR" smtClean="0"/>
              <a:t>3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179512" y="-15454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98èmes Journées de l’APHO – Les Sables d’Olonne – 2 &amp; 3 Avril 2026</a:t>
            </a:r>
          </a:p>
          <a:p>
            <a:pPr algn="ctr"/>
            <a:endParaRPr lang="fr-FR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980" y="-15454"/>
            <a:ext cx="971600" cy="28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76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188</Words>
  <Application>Microsoft Office PowerPoint</Application>
  <PresentationFormat>Affichage à l'écran (16:9)</PresentationFormat>
  <Paragraphs>32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Table ronde modérée par Dr J. BEUCHARD et E. BODIN</vt:lpstr>
    </vt:vector>
  </TitlesOfParts>
  <Company>CHU-RENNES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Marion MERCEROLLE</dc:creator>
  <cp:lastModifiedBy>VIAUD-CHATTI Valérie</cp:lastModifiedBy>
  <cp:revision>42</cp:revision>
  <dcterms:created xsi:type="dcterms:W3CDTF">2020-01-30T14:19:40Z</dcterms:created>
  <dcterms:modified xsi:type="dcterms:W3CDTF">2026-03-25T15:38:50Z</dcterms:modified>
</cp:coreProperties>
</file>