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59" r:id="rId3"/>
    <p:sldId id="277" r:id="rId4"/>
    <p:sldId id="278" r:id="rId5"/>
    <p:sldId id="279" r:id="rId6"/>
    <p:sldId id="260" r:id="rId7"/>
    <p:sldId id="280" r:id="rId8"/>
    <p:sldId id="263" r:id="rId9"/>
    <p:sldId id="264" r:id="rId10"/>
    <p:sldId id="281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84" r:id="rId20"/>
    <p:sldId id="272" r:id="rId21"/>
    <p:sldId id="273" r:id="rId22"/>
    <p:sldId id="274" r:id="rId23"/>
    <p:sldId id="275" r:id="rId24"/>
    <p:sldId id="28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8B912D7-E739-44B1-A2E5-BCD108E7C4EB}">
          <p14:sldIdLst>
            <p14:sldId id="276"/>
            <p14:sldId id="259"/>
            <p14:sldId id="277"/>
            <p14:sldId id="278"/>
            <p14:sldId id="279"/>
            <p14:sldId id="260"/>
            <p14:sldId id="280"/>
            <p14:sldId id="263"/>
            <p14:sldId id="264"/>
            <p14:sldId id="281"/>
            <p14:sldId id="265"/>
            <p14:sldId id="266"/>
            <p14:sldId id="267"/>
            <p14:sldId id="283"/>
            <p14:sldId id="268"/>
            <p14:sldId id="269"/>
            <p14:sldId id="270"/>
            <p14:sldId id="271"/>
            <p14:sldId id="284"/>
            <p14:sldId id="272"/>
            <p14:sldId id="273"/>
            <p14:sldId id="274"/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3A4"/>
    <a:srgbClr val="D3CCB1"/>
    <a:srgbClr val="CEC0AE"/>
    <a:srgbClr val="D8C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d'inhalateurs consommées en 2024 par catégorie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d'inhalateurs consommées en 2025 par catégorie</c:v>
                </c:pt>
              </c:strCache>
            </c:strRef>
          </c:tx>
          <c:spPr>
            <a:solidFill>
              <a:srgbClr val="C00000"/>
            </a:solidFill>
          </c:spPr>
          <c:explosion val="2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1-4F06-9A0E-AF9AF130DE6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9-4734-ADDA-A3E3DC5C001A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09-4734-ADDA-A3E3DC5C001A}"/>
              </c:ext>
            </c:extLst>
          </c:dPt>
          <c:dLbls>
            <c:dLbl>
              <c:idx val="0"/>
              <c:layout>
                <c:manualLayout>
                  <c:x val="-0.15963628239303326"/>
                  <c:y val="-0.13997189439079935"/>
                </c:manualLayout>
              </c:layout>
              <c:tx>
                <c:rich>
                  <a:bodyPr/>
                  <a:lstStyle/>
                  <a:p>
                    <a:fld id="{0276DD22-B277-4A36-8EE9-B3DD520E098D}" type="PERCENTAGE">
                      <a:rPr lang="en-US" smtClean="0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F1-4F06-9A0E-AF9AF130DE6B}"/>
                </c:ext>
              </c:extLst>
            </c:dLbl>
            <c:dLbl>
              <c:idx val="1"/>
              <c:layout>
                <c:manualLayout>
                  <c:x val="0.14936668628217345"/>
                  <c:y val="9.0521378245733142E-2"/>
                </c:manualLayout>
              </c:layout>
              <c:tx>
                <c:rich>
                  <a:bodyPr/>
                  <a:lstStyle/>
                  <a:p>
                    <a:fld id="{B8997C6C-1407-450D-8CE8-B5B4DD6B130F}" type="PERCENTAGE">
                      <a:rPr lang="en-US" smtClean="0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09-4734-ADDA-A3E3DC5C00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09-4734-ADDA-A3E3DC5C0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PMDI</c:v>
                </c:pt>
                <c:pt idx="1">
                  <c:v>DPI</c:v>
                </c:pt>
                <c:pt idx="2">
                  <c:v>SMI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2262</c:v>
                </c:pt>
                <c:pt idx="1">
                  <c:v>1371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1-4F06-9A0E-AF9AF130D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36205523451676036"/>
          <c:y val="0.86132896172500573"/>
          <c:w val="0.30079033770270897"/>
          <c:h val="0.120764113394544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% d'émission des inhalateurs en 2024 par catégorie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 d'émission des inhalateurs en 2025 par catégorie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E-41D6-AFA4-FFACCFC5C8F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E-41D6-AFA4-FFACCFC5C8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E-41D6-AFA4-FFACCFC5C8F8}"/>
              </c:ext>
            </c:extLst>
          </c:dPt>
          <c:dLbls>
            <c:dLbl>
              <c:idx val="0"/>
              <c:layout>
                <c:manualLayout>
                  <c:x val="-3.5778539252365113E-2"/>
                  <c:y val="-0.235353549266516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00E2AF-F55B-4A0B-8A37-927F54FC06C1}" type="PERCENTAGE">
                      <a:rPr lang="en-US" sz="2400" b="1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333082910824"/>
                      <c:h val="0.1121158370726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6E-41D6-AFA4-FFACCFC5C8F8}"/>
                </c:ext>
              </c:extLst>
            </c:dLbl>
            <c:dLbl>
              <c:idx val="1"/>
              <c:layout>
                <c:manualLayout>
                  <c:x val="0.10316820129103919"/>
                  <c:y val="0.181895700313635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2400" b="1" i="0" u="none" strike="noStrike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101C-B60C-411E-9A6A-2C256D209961}" type="PERCENTAGE">
                      <a:rPr lang="en-US" sz="2400" b="1" i="0" u="none" strike="noStrike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lang="en-US" sz="2400" b="1" i="0" u="none" strike="noStrike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1" i="0" u="none" strike="noStrike" kern="1200" baseline="0" smtClean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6E-41D6-AFA4-FFACCFC5C8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6E-41D6-AFA4-FFACCFC5C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PMDI</c:v>
                </c:pt>
                <c:pt idx="1">
                  <c:v>DPI</c:v>
                </c:pt>
                <c:pt idx="2">
                  <c:v>SMI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0.97482032986918976</c:v>
                </c:pt>
                <c:pt idx="1">
                  <c:v>2.766144459955535E-2</c:v>
                </c:pt>
                <c:pt idx="2">
                  <c:v>1.5511090429657206E-4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6E-41D6-AFA4-FFACCFC5C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Évolution</a:t>
            </a:r>
            <a:r>
              <a:rPr lang="fr-FR" baseline="0" dirty="0"/>
              <a:t> des prescriptions de DPI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7"/>
                <c:pt idx="0">
                  <c:v>ICS</c:v>
                </c:pt>
                <c:pt idx="1">
                  <c:v>LABA + ICS</c:v>
                </c:pt>
                <c:pt idx="2">
                  <c:v>LABA</c:v>
                </c:pt>
                <c:pt idx="3">
                  <c:v>LABA + LAMA + ICS</c:v>
                </c:pt>
                <c:pt idx="4">
                  <c:v>LABA + LAMA</c:v>
                </c:pt>
                <c:pt idx="5">
                  <c:v>LAMA</c:v>
                </c:pt>
                <c:pt idx="6">
                  <c:v>SABA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73</c:v>
                </c:pt>
                <c:pt idx="1">
                  <c:v>1948</c:v>
                </c:pt>
                <c:pt idx="2">
                  <c:v>91</c:v>
                </c:pt>
                <c:pt idx="3">
                  <c:v>1456</c:v>
                </c:pt>
                <c:pt idx="4">
                  <c:v>943</c:v>
                </c:pt>
                <c:pt idx="5">
                  <c:v>391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D-433B-A7F9-F452EC9BDA5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7"/>
                <c:pt idx="0">
                  <c:v>ICS</c:v>
                </c:pt>
                <c:pt idx="1">
                  <c:v>LABA + ICS</c:v>
                </c:pt>
                <c:pt idx="2">
                  <c:v>LABA</c:v>
                </c:pt>
                <c:pt idx="3">
                  <c:v>LABA + LAMA + ICS</c:v>
                </c:pt>
                <c:pt idx="4">
                  <c:v>LABA + LAMA</c:v>
                </c:pt>
                <c:pt idx="5">
                  <c:v>LAMA</c:v>
                </c:pt>
                <c:pt idx="6">
                  <c:v>SABA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94</c:v>
                </c:pt>
                <c:pt idx="1">
                  <c:v>1627</c:v>
                </c:pt>
                <c:pt idx="2">
                  <c:v>77</c:v>
                </c:pt>
                <c:pt idx="3">
                  <c:v>922</c:v>
                </c:pt>
                <c:pt idx="4">
                  <c:v>790</c:v>
                </c:pt>
                <c:pt idx="5">
                  <c:v>271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D-433B-A7F9-F452EC9BD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25056"/>
        <c:axId val="67312992"/>
      </c:barChart>
      <c:catAx>
        <c:axId val="673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12992"/>
        <c:crosses val="autoZero"/>
        <c:auto val="1"/>
        <c:lblAlgn val="ctr"/>
        <c:lblOffset val="100"/>
        <c:noMultiLvlLbl val="0"/>
      </c:catAx>
      <c:valAx>
        <c:axId val="673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Évolution</a:t>
            </a:r>
            <a:r>
              <a:rPr lang="fr-FR" baseline="0" dirty="0"/>
              <a:t> des prescriptions de PMDI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ICS</c:v>
                </c:pt>
                <c:pt idx="1">
                  <c:v>LABA + ICS</c:v>
                </c:pt>
                <c:pt idx="2">
                  <c:v>LABA</c:v>
                </c:pt>
                <c:pt idx="3">
                  <c:v>LABA + LAMA + ICS</c:v>
                </c:pt>
                <c:pt idx="4">
                  <c:v>SABA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130</c:v>
                </c:pt>
                <c:pt idx="1">
                  <c:v>1442</c:v>
                </c:pt>
                <c:pt idx="2">
                  <c:v>8</c:v>
                </c:pt>
                <c:pt idx="3">
                  <c:v>2160</c:v>
                </c:pt>
                <c:pt idx="4">
                  <c:v>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0-4145-B0B2-43D240943F3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ICS</c:v>
                </c:pt>
                <c:pt idx="1">
                  <c:v>LABA + ICS</c:v>
                </c:pt>
                <c:pt idx="2">
                  <c:v>LABA</c:v>
                </c:pt>
                <c:pt idx="3">
                  <c:v>LABA + LAMA + ICS</c:v>
                </c:pt>
                <c:pt idx="4">
                  <c:v>SABA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116</c:v>
                </c:pt>
                <c:pt idx="1">
                  <c:v>965</c:v>
                </c:pt>
                <c:pt idx="2">
                  <c:v>7</c:v>
                </c:pt>
                <c:pt idx="3">
                  <c:v>1815</c:v>
                </c:pt>
                <c:pt idx="4">
                  <c:v>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0-4145-B0B2-43D240943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25056"/>
        <c:axId val="67312992"/>
      </c:barChart>
      <c:catAx>
        <c:axId val="673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12992"/>
        <c:crosses val="autoZero"/>
        <c:auto val="1"/>
        <c:lblAlgn val="ctr"/>
        <c:lblOffset val="100"/>
        <c:noMultiLvlLbl val="0"/>
      </c:catAx>
      <c:valAx>
        <c:axId val="673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3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5AF2B-7255-497F-9B59-65AE8A8586C4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3000C-3EDA-4202-863D-05D38D800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3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4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0438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0900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066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69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443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028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647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52983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475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033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2081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1DEA-31C8-4AFF-B78A-7398CF75E319}" type="datetimeFigureOut">
              <a:rPr lang="fr-FR" smtClean="0"/>
              <a:t>27/03/2026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6F59-96FA-4309-8818-2FF3CCF73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1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sv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umas.ccsd.cnrs.fr/dumas-05491156v1/file/coirierPH25.pd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theshiftproject.org/thematiques/sante/" TargetMode="External"/><Relationship Id="rId4" Type="http://schemas.openxmlformats.org/officeDocument/2006/relationships/hyperlink" Target="https://www.infectiologie.com/UserFiles/File/jni/2025/com/intervention-spedago03-0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C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5903979" y="4869160"/>
            <a:ext cx="0" cy="18242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903979" y="6693363"/>
            <a:ext cx="59526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5659288" y="1127472"/>
            <a:ext cx="6434832" cy="282958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867" b="1" dirty="0">
                <a:solidFill>
                  <a:schemeClr val="bg1"/>
                </a:solidFill>
              </a:rPr>
              <a:t>L’ECOPRESCRIPTION EN PRATIQUE, UNE DYNAMIQUE COLLECTIVE</a:t>
            </a: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6764470" y="4773149"/>
            <a:ext cx="4224469" cy="1752600"/>
          </a:xfrm>
          <a:prstGeom prst="rect">
            <a:avLst/>
          </a:prstGeom>
        </p:spPr>
        <p:txBody>
          <a:bodyPr vert="horz" lIns="121920" tIns="60960" rIns="121920" bIns="6096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i="1" dirty="0">
                <a:solidFill>
                  <a:schemeClr val="bg1"/>
                </a:solidFill>
              </a:rPr>
              <a:t>RELATIONS DU PHARMACIEN HOSPITALIER AU QUOTIDIEN : UN ÉQUIPAGE SOLIDE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5" y="0"/>
            <a:ext cx="4903905" cy="6858000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311949807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in tenant une plante">
            <a:extLst>
              <a:ext uri="{FF2B5EF4-FFF2-40B4-BE49-F238E27FC236}">
                <a16:creationId xmlns:a16="http://schemas.microsoft.com/office/drawing/2014/main" id="{C34F9BD9-C44E-1115-14FB-0F423610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5" b="672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BB69E7-EBA0-051B-1B66-9EB5FF5A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047925"/>
            <a:ext cx="11210925" cy="12809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/>
              <a:t>Action mise </a:t>
            </a:r>
            <a:r>
              <a:rPr lang="en-US" sz="2800" b="1" dirty="0" err="1"/>
              <a:t>en</a:t>
            </a:r>
            <a:r>
              <a:rPr lang="en-US" sz="2800" b="1" dirty="0"/>
              <a:t> place : </a:t>
            </a:r>
            <a:r>
              <a:rPr lang="en-US" sz="2800" b="1" dirty="0" err="1"/>
              <a:t>réduction</a:t>
            </a:r>
            <a:r>
              <a:rPr lang="en-US" sz="2800" b="1" dirty="0"/>
              <a:t> des </a:t>
            </a:r>
            <a:r>
              <a:rPr lang="en-US" sz="2800" b="1" dirty="0" err="1"/>
              <a:t>émissions</a:t>
            </a:r>
            <a:r>
              <a:rPr lang="en-US" sz="2800" b="1" dirty="0"/>
              <a:t> de CO2 </a:t>
            </a:r>
            <a:r>
              <a:rPr lang="en-US" sz="2800" b="1" dirty="0" err="1"/>
              <a:t>liées</a:t>
            </a:r>
            <a:r>
              <a:rPr lang="en-US" sz="2800" b="1" dirty="0"/>
              <a:t> aux </a:t>
            </a:r>
            <a:r>
              <a:rPr lang="en-US" sz="2800" b="1" dirty="0" err="1"/>
              <a:t>inhalateurs</a:t>
            </a:r>
            <a:endParaRPr lang="en-US" sz="28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271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r-FR" sz="4600"/>
              <a:t>Rappels sur les différents types d’inhalateurs</a:t>
            </a:r>
          </a:p>
        </p:txBody>
      </p:sp>
      <p:pic>
        <p:nvPicPr>
          <p:cNvPr id="5" name="Image 4" descr="Capsules brunes sur arrière-plan vert">
            <a:extLst>
              <a:ext uri="{FF2B5EF4-FFF2-40B4-BE49-F238E27FC236}">
                <a16:creationId xmlns:a16="http://schemas.microsoft.com/office/drawing/2014/main" id="{D6177E85-6613-63B6-5F09-F2F6B98F9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5224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2554" y="2655918"/>
            <a:ext cx="7086600" cy="412269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Inhalateurs à gaz pressurisé (PMDI) :</a:t>
            </a:r>
          </a:p>
          <a:p>
            <a:pPr lvl="1"/>
            <a:r>
              <a:rPr lang="fr-FR" dirty="0"/>
              <a:t>Utilise un gaz propulseur (extrêmement polluant)</a:t>
            </a:r>
          </a:p>
          <a:p>
            <a:pPr lvl="1"/>
            <a:r>
              <a:rPr lang="fr-FR" dirty="0"/>
              <a:t>Non rechargeable</a:t>
            </a:r>
          </a:p>
          <a:p>
            <a:pPr lvl="1"/>
            <a:r>
              <a:rPr lang="fr-FR" dirty="0"/>
              <a:t>Nécessite une coordination main-poumon (souvent mal exécutée) (1)</a:t>
            </a:r>
          </a:p>
          <a:p>
            <a:r>
              <a:rPr lang="fr-FR" sz="2400" dirty="0"/>
              <a:t>Inhalateurs à poudre (DPI) :</a:t>
            </a:r>
          </a:p>
          <a:p>
            <a:pPr lvl="1"/>
            <a:r>
              <a:rPr lang="fr-FR" dirty="0"/>
              <a:t>Utilise la force ventilatoire mécanique du patient</a:t>
            </a:r>
          </a:p>
          <a:p>
            <a:pPr lvl="1"/>
            <a:r>
              <a:rPr lang="fr-FR" dirty="0"/>
              <a:t>Pas de coordination main-poumon</a:t>
            </a:r>
          </a:p>
          <a:p>
            <a:pPr lvl="1"/>
            <a:r>
              <a:rPr lang="fr-FR" dirty="0"/>
              <a:t>Peut être rechargeable</a:t>
            </a:r>
          </a:p>
          <a:p>
            <a:r>
              <a:rPr lang="fr-FR" sz="2400" dirty="0"/>
              <a:t>Inhalateurs à </a:t>
            </a:r>
            <a:r>
              <a:rPr lang="fr-FR" sz="2400" dirty="0" err="1"/>
              <a:t>brumisat</a:t>
            </a:r>
            <a:r>
              <a:rPr lang="fr-FR" sz="2400" dirty="0"/>
              <a:t> (SMI) :</a:t>
            </a:r>
          </a:p>
          <a:p>
            <a:pPr lvl="1"/>
            <a:r>
              <a:rPr lang="fr-FR" dirty="0"/>
              <a:t>Utilise l’énergie mécanique</a:t>
            </a:r>
          </a:p>
          <a:p>
            <a:pPr lvl="1"/>
            <a:r>
              <a:rPr lang="fr-FR" dirty="0"/>
              <a:t>Pas de coordination main-poumon</a:t>
            </a:r>
          </a:p>
          <a:p>
            <a:pPr lvl="1"/>
            <a:r>
              <a:rPr lang="fr-FR" dirty="0"/>
              <a:t>Peut être rechargeable</a:t>
            </a:r>
          </a:p>
          <a:p>
            <a:endParaRPr lang="fr-FR" sz="1500" dirty="0"/>
          </a:p>
          <a:p>
            <a:endParaRPr lang="fr-FR" sz="1500" dirty="0"/>
          </a:p>
          <a:p>
            <a:endParaRPr lang="fr-FR" sz="15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A03D9A-6DFA-CA2A-8A32-7F5F6A59E2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227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8578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Valeurs d’émissions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81554" y="2998112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Émissions</a:t>
            </a:r>
            <a:r>
              <a:rPr lang="en-US" sz="2400" dirty="0"/>
              <a:t> (</a:t>
            </a:r>
            <a:r>
              <a:rPr lang="en-US" sz="2400" dirty="0" err="1"/>
              <a:t>en</a:t>
            </a:r>
            <a:r>
              <a:rPr lang="en-US" sz="2400" dirty="0"/>
              <a:t> g eq CO</a:t>
            </a:r>
            <a:r>
              <a:rPr lang="en-US" sz="2400" baseline="-25000" dirty="0"/>
              <a:t>2</a:t>
            </a:r>
            <a:r>
              <a:rPr lang="en-US" sz="2400" dirty="0"/>
              <a:t>) par </a:t>
            </a:r>
            <a:r>
              <a:rPr lang="en-US" sz="2400" dirty="0" err="1"/>
              <a:t>bouffée</a:t>
            </a:r>
            <a:r>
              <a:rPr lang="en-US" sz="2400" dirty="0"/>
              <a:t> pour 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PMDI : 163g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DPI : 16g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SMI : 13g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008208"/>
              </p:ext>
            </p:extLst>
          </p:nvPr>
        </p:nvGraphicFramePr>
        <p:xfrm>
          <a:off x="4654296" y="963862"/>
          <a:ext cx="6903720" cy="508583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632852">
                  <a:extLst>
                    <a:ext uri="{9D8B030D-6E8A-4147-A177-3AD203B41FA5}">
                      <a16:colId xmlns:a16="http://schemas.microsoft.com/office/drawing/2014/main" val="1962153232"/>
                    </a:ext>
                  </a:extLst>
                </a:gridCol>
                <a:gridCol w="1663808">
                  <a:extLst>
                    <a:ext uri="{9D8B030D-6E8A-4147-A177-3AD203B41FA5}">
                      <a16:colId xmlns:a16="http://schemas.microsoft.com/office/drawing/2014/main" val="2018082887"/>
                    </a:ext>
                  </a:extLst>
                </a:gridCol>
                <a:gridCol w="2607060">
                  <a:extLst>
                    <a:ext uri="{9D8B030D-6E8A-4147-A177-3AD203B41FA5}">
                      <a16:colId xmlns:a16="http://schemas.microsoft.com/office/drawing/2014/main" val="2961825829"/>
                    </a:ext>
                  </a:extLst>
                </a:gridCol>
              </a:tblGrid>
              <a:tr h="1081923"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>
                          <a:solidFill>
                            <a:schemeClr val="tx1"/>
                          </a:solidFill>
                        </a:rPr>
                        <a:t>Spécialité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cap="none" spc="0" dirty="0">
                          <a:solidFill>
                            <a:schemeClr val="tx1"/>
                          </a:solidFill>
                        </a:rPr>
                        <a:t>Type d’inhalateur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cap="none" spc="0" dirty="0">
                          <a:solidFill>
                            <a:schemeClr val="tx1"/>
                          </a:solidFill>
                        </a:rPr>
                        <a:t>Équivalent en km de voiture thermique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581728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l"/>
                      <a:r>
                        <a:rPr lang="fr-FR" sz="1800" cap="none" spc="0" dirty="0">
                          <a:solidFill>
                            <a:schemeClr val="tx1"/>
                          </a:solidFill>
                        </a:rPr>
                        <a:t>Ventoline (Salbutamol 100µg)</a:t>
                      </a:r>
                    </a:p>
                  </a:txBody>
                  <a:tcPr marL="74281" marR="106116" marT="21223" marB="15917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PMDI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409772"/>
                  </a:ext>
                </a:extLst>
              </a:tr>
              <a:tr h="887855">
                <a:tc>
                  <a:txBody>
                    <a:bodyPr/>
                    <a:lstStyle/>
                    <a:p>
                      <a:pPr algn="l"/>
                      <a:r>
                        <a:rPr lang="fr-FR" sz="1800" cap="none" spc="0" err="1">
                          <a:solidFill>
                            <a:schemeClr val="tx1"/>
                          </a:solidFill>
                        </a:rPr>
                        <a:t>Ventilastin</a:t>
                      </a:r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cap="none" spc="0" err="1">
                          <a:solidFill>
                            <a:schemeClr val="tx1"/>
                          </a:solidFill>
                        </a:rPr>
                        <a:t>Novolizer</a:t>
                      </a:r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 (Salbutamol 100µg)</a:t>
                      </a:r>
                    </a:p>
                  </a:txBody>
                  <a:tcPr marL="74281" marR="106116" marT="21223" marB="15917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DPI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94228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l"/>
                      <a:r>
                        <a:rPr lang="fr-FR" sz="1800" cap="none" spc="0" err="1">
                          <a:solidFill>
                            <a:schemeClr val="tx1"/>
                          </a:solidFill>
                        </a:rPr>
                        <a:t>Sérétide</a:t>
                      </a:r>
                      <a:endParaRPr lang="fr-FR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81" marR="106116" marT="21223" marB="15917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PMDI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278049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l"/>
                      <a:r>
                        <a:rPr lang="fr-FR" sz="1800" cap="none" spc="0" err="1">
                          <a:solidFill>
                            <a:schemeClr val="tx1"/>
                          </a:solidFill>
                        </a:rPr>
                        <a:t>Sérétide</a:t>
                      </a:r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cap="none" spc="0" err="1">
                          <a:solidFill>
                            <a:schemeClr val="tx1"/>
                          </a:solidFill>
                        </a:rPr>
                        <a:t>Diskus</a:t>
                      </a:r>
                      <a:endParaRPr lang="fr-FR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81" marR="106116" marT="21223" marB="15917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DPI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81793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l"/>
                      <a:r>
                        <a:rPr lang="fr-FR" sz="1800" cap="none" spc="0" err="1">
                          <a:solidFill>
                            <a:schemeClr val="tx1"/>
                          </a:solidFill>
                        </a:rPr>
                        <a:t>Symbicort</a:t>
                      </a:r>
                      <a:endParaRPr lang="fr-FR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81" marR="106116" marT="21223" marB="15917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PMDI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380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742165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l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La famille</a:t>
                      </a:r>
                      <a:r>
                        <a:rPr lang="fr-FR" sz="1800" cap="none" spc="0" baseline="0">
                          <a:solidFill>
                            <a:schemeClr val="tx1"/>
                          </a:solidFill>
                        </a:rPr>
                        <a:t> des </a:t>
                      </a:r>
                      <a:r>
                        <a:rPr lang="fr-FR" sz="1800" cap="none" spc="0" baseline="0" err="1">
                          <a:solidFill>
                            <a:schemeClr val="tx1"/>
                          </a:solidFill>
                        </a:rPr>
                        <a:t>Respimat</a:t>
                      </a:r>
                      <a:endParaRPr lang="fr-FR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81" marR="106116" marT="21223" marB="15917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>
                          <a:solidFill>
                            <a:schemeClr val="tx1"/>
                          </a:solidFill>
                        </a:rPr>
                        <a:t>SMI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cap="none" spc="0" dirty="0">
                          <a:solidFill>
                            <a:schemeClr val="tx1"/>
                          </a:solidFill>
                        </a:rPr>
                        <a:t>&lt;8</a:t>
                      </a:r>
                    </a:p>
                  </a:txBody>
                  <a:tcPr marL="74281" marR="106116" marT="21223" marB="15917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3340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2090159-5AA3-A018-5CD2-6B645C633F4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8824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95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Émissions au CH de St Nazaire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3638 inhalateurs consommés en 2024 (62/38%)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53 tonnes (97/3%) eq CO</a:t>
            </a:r>
            <a:r>
              <a:rPr lang="en-US" sz="2200" baseline="-25000"/>
              <a:t>2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129852094"/>
              </p:ext>
            </p:extLst>
          </p:nvPr>
        </p:nvGraphicFramePr>
        <p:xfrm>
          <a:off x="612648" y="2329816"/>
          <a:ext cx="5610260" cy="425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90852454"/>
              </p:ext>
            </p:extLst>
          </p:nvPr>
        </p:nvGraphicFramePr>
        <p:xfrm>
          <a:off x="6780929" y="2329816"/>
          <a:ext cx="4767942" cy="394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3B3C1F7-BDC2-E823-5B02-72C791C0A0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" y="6443879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7555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4AFA9-F6C1-F79D-7300-919CF5F7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8" y="343651"/>
            <a:ext cx="5479472" cy="1325563"/>
          </a:xfrm>
        </p:spPr>
        <p:txBody>
          <a:bodyPr/>
          <a:lstStyle/>
          <a:p>
            <a:r>
              <a:rPr lang="fr-FR" dirty="0"/>
              <a:t>Acteurs impliqués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0FF76BB-91B9-DBAA-8ABD-C73FDFCDD2A9}"/>
              </a:ext>
            </a:extLst>
          </p:cNvPr>
          <p:cNvGrpSpPr/>
          <p:nvPr/>
        </p:nvGrpSpPr>
        <p:grpSpPr>
          <a:xfrm>
            <a:off x="2051640" y="3574690"/>
            <a:ext cx="1401645" cy="1325563"/>
            <a:chOff x="5395177" y="2766218"/>
            <a:chExt cx="1401645" cy="132556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2E81D87-C2F7-8C14-10B6-300306A91CD0}"/>
                </a:ext>
              </a:extLst>
            </p:cNvPr>
            <p:cNvSpPr/>
            <p:nvPr/>
          </p:nvSpPr>
          <p:spPr>
            <a:xfrm>
              <a:off x="5395177" y="2766218"/>
              <a:ext cx="1401645" cy="1325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Graphique 4" descr="Homme médecin avec un remplissage uni">
              <a:extLst>
                <a:ext uri="{FF2B5EF4-FFF2-40B4-BE49-F238E27FC236}">
                  <a16:creationId xmlns:a16="http://schemas.microsoft.com/office/drawing/2014/main" id="{56E0C7B7-6846-5D37-20CC-518B7E7548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E634C8D-0149-5110-4635-5D7E5969F74F}"/>
              </a:ext>
            </a:extLst>
          </p:cNvPr>
          <p:cNvGrpSpPr/>
          <p:nvPr/>
        </p:nvGrpSpPr>
        <p:grpSpPr>
          <a:xfrm>
            <a:off x="7232948" y="1888272"/>
            <a:ext cx="1401645" cy="1325563"/>
            <a:chOff x="9875955" y="5180157"/>
            <a:chExt cx="1401645" cy="1325563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5A26C1E-A9F6-2CC6-D723-FD0BA5B3BF12}"/>
                </a:ext>
              </a:extLst>
            </p:cNvPr>
            <p:cNvSpPr/>
            <p:nvPr/>
          </p:nvSpPr>
          <p:spPr>
            <a:xfrm>
              <a:off x="9875955" y="5180157"/>
              <a:ext cx="1401645" cy="13255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Graphique 7" descr="Médecine avec un remplissage uni">
              <a:extLst>
                <a:ext uri="{FF2B5EF4-FFF2-40B4-BE49-F238E27FC236}">
                  <a16:creationId xmlns:a16="http://schemas.microsoft.com/office/drawing/2014/main" id="{204E85C3-C089-E741-ABD8-51A51BD30A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73771" y="5385738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59AB6CD-18B4-9154-1B16-FCAF027B2C1B}"/>
              </a:ext>
            </a:extLst>
          </p:cNvPr>
          <p:cNvGrpSpPr/>
          <p:nvPr/>
        </p:nvGrpSpPr>
        <p:grpSpPr>
          <a:xfrm>
            <a:off x="2051639" y="5267243"/>
            <a:ext cx="1401645" cy="1325563"/>
            <a:chOff x="7992865" y="465157"/>
            <a:chExt cx="1401645" cy="1325563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B75FE7A-4B15-864A-5666-CF6E04AD155E}"/>
                </a:ext>
              </a:extLst>
            </p:cNvPr>
            <p:cNvSpPr/>
            <p:nvPr/>
          </p:nvSpPr>
          <p:spPr>
            <a:xfrm>
              <a:off x="7992865" y="465157"/>
              <a:ext cx="1401645" cy="13255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Graphique 11" descr="Visage avec masque avec un remplissage uni">
              <a:extLst>
                <a:ext uri="{FF2B5EF4-FFF2-40B4-BE49-F238E27FC236}">
                  <a16:creationId xmlns:a16="http://schemas.microsoft.com/office/drawing/2014/main" id="{0A193F09-A6D8-46F3-802E-6E6623F5D02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36488" y="674409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42D388F-A4A9-E656-0FD0-66EF02DDD785}"/>
              </a:ext>
            </a:extLst>
          </p:cNvPr>
          <p:cNvGrpSpPr/>
          <p:nvPr/>
        </p:nvGrpSpPr>
        <p:grpSpPr>
          <a:xfrm>
            <a:off x="2051640" y="1882137"/>
            <a:ext cx="1401645" cy="1325563"/>
            <a:chOff x="8242580" y="3991749"/>
            <a:chExt cx="1401645" cy="1325563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8EF0EF6-841D-36B0-5277-DBE46D6B58A9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Graphique 13" descr="Femme scientifique avec un remplissage uni">
              <a:extLst>
                <a:ext uri="{FF2B5EF4-FFF2-40B4-BE49-F238E27FC236}">
                  <a16:creationId xmlns:a16="http://schemas.microsoft.com/office/drawing/2014/main" id="{06268F6C-2AEA-417B-4559-EAE59C7D16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DFFE34B-EDF5-5793-870F-A325FEFA698E}"/>
              </a:ext>
            </a:extLst>
          </p:cNvPr>
          <p:cNvGrpSpPr/>
          <p:nvPr/>
        </p:nvGrpSpPr>
        <p:grpSpPr>
          <a:xfrm>
            <a:off x="7311909" y="5265757"/>
            <a:ext cx="1401645" cy="1325563"/>
            <a:chOff x="8034097" y="2655822"/>
            <a:chExt cx="1401645" cy="1325563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26D9615-6D3D-F794-50BA-A80D80356314}"/>
                </a:ext>
              </a:extLst>
            </p:cNvPr>
            <p:cNvSpPr/>
            <p:nvPr/>
          </p:nvSpPr>
          <p:spPr>
            <a:xfrm>
              <a:off x="8034097" y="2655822"/>
              <a:ext cx="1401645" cy="13255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Graphique 15" descr="Cycle avec des personnes avec un remplissage uni">
              <a:extLst>
                <a:ext uri="{FF2B5EF4-FFF2-40B4-BE49-F238E27FC236}">
                  <a16:creationId xmlns:a16="http://schemas.microsoft.com/office/drawing/2014/main" id="{FA6B3B13-DECA-2288-D65F-A5B33AFFB3A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80174" y="2732685"/>
              <a:ext cx="1130272" cy="113027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1B9ECEF-B268-B197-B379-FE4AEC90E067}"/>
              </a:ext>
            </a:extLst>
          </p:cNvPr>
          <p:cNvGrpSpPr/>
          <p:nvPr/>
        </p:nvGrpSpPr>
        <p:grpSpPr>
          <a:xfrm>
            <a:off x="7287141" y="3574689"/>
            <a:ext cx="1401645" cy="1325563"/>
            <a:chOff x="9394510" y="975735"/>
            <a:chExt cx="1401645" cy="1325563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4D5705C4-C5EE-4940-1FA2-87E517FB0FBB}"/>
                </a:ext>
              </a:extLst>
            </p:cNvPr>
            <p:cNvSpPr/>
            <p:nvPr/>
          </p:nvSpPr>
          <p:spPr>
            <a:xfrm>
              <a:off x="9394510" y="975735"/>
              <a:ext cx="1401645" cy="1325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Graphique 17" descr="Graphique à barres avec un remplissage uni">
              <a:extLst>
                <a:ext uri="{FF2B5EF4-FFF2-40B4-BE49-F238E27FC236}">
                  <a16:creationId xmlns:a16="http://schemas.microsoft.com/office/drawing/2014/main" id="{CFAC3A6E-9C74-000D-D3F2-F10BBA1410D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34683" y="1181316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C5DAB145-E4E9-5581-1A4C-125F50C92485}"/>
              </a:ext>
            </a:extLst>
          </p:cNvPr>
          <p:cNvSpPr txBox="1"/>
          <p:nvPr/>
        </p:nvSpPr>
        <p:spPr>
          <a:xfrm>
            <a:off x="3652051" y="231717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PHARMACIEN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D0B4DF1-16AE-ED24-C111-DF3CA829149E}"/>
              </a:ext>
            </a:extLst>
          </p:cNvPr>
          <p:cNvSpPr txBox="1"/>
          <p:nvPr/>
        </p:nvSpPr>
        <p:spPr>
          <a:xfrm>
            <a:off x="3652051" y="400663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MÉDECIN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4320647-96B9-FD45-81BB-5B66E2388234}"/>
              </a:ext>
            </a:extLst>
          </p:cNvPr>
          <p:cNvSpPr txBox="1"/>
          <p:nvPr/>
        </p:nvSpPr>
        <p:spPr>
          <a:xfrm>
            <a:off x="3652051" y="567692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IDE/IPA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61DDDF9-8E93-4736-B872-649CB75E2E3B}"/>
              </a:ext>
            </a:extLst>
          </p:cNvPr>
          <p:cNvSpPr txBox="1"/>
          <p:nvPr/>
        </p:nvSpPr>
        <p:spPr>
          <a:xfrm>
            <a:off x="9124596" y="227397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PPH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5DB874D-36B7-A2AA-0F7D-4F5915976088}"/>
              </a:ext>
            </a:extLst>
          </p:cNvPr>
          <p:cNvSpPr txBox="1"/>
          <p:nvPr/>
        </p:nvSpPr>
        <p:spPr>
          <a:xfrm>
            <a:off x="9124596" y="400663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CPAM 44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F348484-B8B9-F381-4C4C-4192F1A202EA}"/>
              </a:ext>
            </a:extLst>
          </p:cNvPr>
          <p:cNvSpPr txBox="1"/>
          <p:nvPr/>
        </p:nvSpPr>
        <p:spPr>
          <a:xfrm>
            <a:off x="9124596" y="567692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COMISSION DD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FC1BE259-E846-B038-861C-FF336B7A0DA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4455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Acteurs impliqués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05155" y="2154049"/>
            <a:ext cx="5436765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/>
              <a:t>Etude des consommations (type d’inhalateurs, services consommateurs, saisonnalité)</a:t>
            </a:r>
          </a:p>
          <a:p>
            <a:pPr lvl="1"/>
            <a:r>
              <a:rPr lang="fr-FR" dirty="0"/>
              <a:t>Bibliographie :</a:t>
            </a:r>
          </a:p>
          <a:p>
            <a:pPr lvl="2"/>
            <a:r>
              <a:rPr lang="fr-FR" dirty="0"/>
              <a:t>Inhalateurs disponibles en France (SPLF)</a:t>
            </a:r>
          </a:p>
          <a:p>
            <a:pPr lvl="2"/>
            <a:r>
              <a:rPr lang="fr-FR" dirty="0"/>
              <a:t>Empreintes carbone</a:t>
            </a:r>
          </a:p>
          <a:p>
            <a:pPr lvl="2"/>
            <a:r>
              <a:rPr lang="fr-FR" dirty="0"/>
              <a:t>Benchmark de ce qui se fait dans d’autres systèmes de santé (US, UK, Jap)</a:t>
            </a:r>
          </a:p>
          <a:p>
            <a:pPr lvl="2"/>
            <a:r>
              <a:rPr lang="fr-FR" dirty="0"/>
              <a:t>Sécurité clinique</a:t>
            </a:r>
          </a:p>
          <a:p>
            <a:pPr lvl="1"/>
            <a:r>
              <a:rPr lang="fr-FR" dirty="0"/>
              <a:t>Anticipation de l’</a:t>
            </a:r>
            <a:r>
              <a:rPr lang="fr-FR" dirty="0" err="1"/>
              <a:t>approvisonnement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Étude des marchés + coûts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35B7C04-0D63-B8AB-6CF6-E8C7410D6EF0}"/>
              </a:ext>
            </a:extLst>
          </p:cNvPr>
          <p:cNvSpPr txBox="1">
            <a:spLocks/>
          </p:cNvSpPr>
          <p:nvPr/>
        </p:nvSpPr>
        <p:spPr>
          <a:xfrm>
            <a:off x="659235" y="3582403"/>
            <a:ext cx="5436765" cy="2194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Identification de la problématique en commission DD</a:t>
            </a:r>
          </a:p>
          <a:p>
            <a:r>
              <a:rPr lang="fr-FR" dirty="0"/>
              <a:t>Détermination des principaux interlocuteurs/moteurs du projet</a:t>
            </a:r>
          </a:p>
          <a:p>
            <a:pPr lvl="1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0B2D6A-6FA3-1223-148F-6C19309965CC}"/>
              </a:ext>
            </a:extLst>
          </p:cNvPr>
          <p:cNvGrpSpPr/>
          <p:nvPr/>
        </p:nvGrpSpPr>
        <p:grpSpPr>
          <a:xfrm>
            <a:off x="4307515" y="2137490"/>
            <a:ext cx="1401645" cy="1325563"/>
            <a:chOff x="5395177" y="2766218"/>
            <a:chExt cx="1401645" cy="132556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842C877-0E53-1ED2-5D9C-95396535083A}"/>
                </a:ext>
              </a:extLst>
            </p:cNvPr>
            <p:cNvSpPr/>
            <p:nvPr/>
          </p:nvSpPr>
          <p:spPr>
            <a:xfrm>
              <a:off x="5395177" y="2766218"/>
              <a:ext cx="1401645" cy="1325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Graphique 7" descr="Homme médecin avec un remplissage uni">
              <a:extLst>
                <a:ext uri="{FF2B5EF4-FFF2-40B4-BE49-F238E27FC236}">
                  <a16:creationId xmlns:a16="http://schemas.microsoft.com/office/drawing/2014/main" id="{A427693D-6FCA-8AED-216A-0DFE9904E4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5C4C6DD-B008-409E-1440-39AF6FFF36F5}"/>
              </a:ext>
            </a:extLst>
          </p:cNvPr>
          <p:cNvGrpSpPr/>
          <p:nvPr/>
        </p:nvGrpSpPr>
        <p:grpSpPr>
          <a:xfrm>
            <a:off x="923663" y="2096936"/>
            <a:ext cx="1401645" cy="1325563"/>
            <a:chOff x="8242580" y="3991749"/>
            <a:chExt cx="1401645" cy="1325563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5104015-12F0-AD59-045C-55C8633C6ACD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Graphique 10" descr="Femme scientifique avec un remplissage uni">
              <a:extLst>
                <a:ext uri="{FF2B5EF4-FFF2-40B4-BE49-F238E27FC236}">
                  <a16:creationId xmlns:a16="http://schemas.microsoft.com/office/drawing/2014/main" id="{96776CC3-43D7-CB50-5EDF-12F5F1D70A5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1556A1C-7B2B-28E3-A1FF-4F9FEF8E98D7}"/>
              </a:ext>
            </a:extLst>
          </p:cNvPr>
          <p:cNvGrpSpPr/>
          <p:nvPr/>
        </p:nvGrpSpPr>
        <p:grpSpPr>
          <a:xfrm>
            <a:off x="2615589" y="2154049"/>
            <a:ext cx="1401645" cy="1325563"/>
            <a:chOff x="8034097" y="2655822"/>
            <a:chExt cx="1401645" cy="132556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9182BC5-FCE5-47BE-781A-D6C4AD364958}"/>
                </a:ext>
              </a:extLst>
            </p:cNvPr>
            <p:cNvSpPr/>
            <p:nvPr/>
          </p:nvSpPr>
          <p:spPr>
            <a:xfrm>
              <a:off x="8034097" y="2655822"/>
              <a:ext cx="1401645" cy="13255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Graphique 13" descr="Cycle avec des personnes avec un remplissage uni">
              <a:extLst>
                <a:ext uri="{FF2B5EF4-FFF2-40B4-BE49-F238E27FC236}">
                  <a16:creationId xmlns:a16="http://schemas.microsoft.com/office/drawing/2014/main" id="{161B64E5-8460-7B4C-EE56-72D6414CA73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0174" y="2732685"/>
              <a:ext cx="1130272" cy="1130272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93B5B62-4EFF-BD65-C4D7-A4CE6829B16D}"/>
              </a:ext>
            </a:extLst>
          </p:cNvPr>
          <p:cNvGrpSpPr/>
          <p:nvPr/>
        </p:nvGrpSpPr>
        <p:grpSpPr>
          <a:xfrm>
            <a:off x="9447552" y="648201"/>
            <a:ext cx="1401645" cy="1325563"/>
            <a:chOff x="5395177" y="2766218"/>
            <a:chExt cx="1401645" cy="1325563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98A2735-C7DF-0B64-1EEB-BB67F1D1C774}"/>
                </a:ext>
              </a:extLst>
            </p:cNvPr>
            <p:cNvSpPr/>
            <p:nvPr/>
          </p:nvSpPr>
          <p:spPr>
            <a:xfrm>
              <a:off x="5395177" y="2766218"/>
              <a:ext cx="1401645" cy="1325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Graphique 16" descr="Homme médecin avec un remplissage uni">
              <a:extLst>
                <a:ext uri="{FF2B5EF4-FFF2-40B4-BE49-F238E27FC236}">
                  <a16:creationId xmlns:a16="http://schemas.microsoft.com/office/drawing/2014/main" id="{69C9AB8B-3B77-3067-CB28-FBD11EEDD2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D5AB382-C465-5FDB-BDD3-33E22EF5978A}"/>
              </a:ext>
            </a:extLst>
          </p:cNvPr>
          <p:cNvGrpSpPr/>
          <p:nvPr/>
        </p:nvGrpSpPr>
        <p:grpSpPr>
          <a:xfrm>
            <a:off x="7508339" y="648200"/>
            <a:ext cx="1401645" cy="1325563"/>
            <a:chOff x="8242580" y="3991749"/>
            <a:chExt cx="1401645" cy="132556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BDD55E9-9B78-7F87-12B2-69A43E3B6BB4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Graphique 19" descr="Femme scientifique avec un remplissage uni">
              <a:extLst>
                <a:ext uri="{FF2B5EF4-FFF2-40B4-BE49-F238E27FC236}">
                  <a16:creationId xmlns:a16="http://schemas.microsoft.com/office/drawing/2014/main" id="{8E67EB99-C245-2CC9-2BC9-5B92F057F7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9316C53E-187A-0286-C911-4CF6C8E4A87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387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Acteurs impliqués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646" y="3429000"/>
            <a:ext cx="4832758" cy="248660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Mise en commun des données bibliographiques</a:t>
            </a:r>
          </a:p>
          <a:p>
            <a:r>
              <a:rPr lang="fr-FR" dirty="0"/>
              <a:t>Définition de la population cible (âge, débit ventilatoire)</a:t>
            </a:r>
          </a:p>
          <a:p>
            <a:r>
              <a:rPr lang="fr-FR" dirty="0"/>
              <a:t>Détermination des spécialités à référencer/remplacer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391075" y="3429000"/>
            <a:ext cx="5108197" cy="184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Validation de la stratégie à la commission de DD</a:t>
            </a:r>
          </a:p>
          <a:p>
            <a:r>
              <a:rPr lang="fr-FR" dirty="0"/>
              <a:t>Promotion du juste soin (BO +++)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2E5EBA5-C25D-6DAB-9975-F71CF87A2BD1}"/>
              </a:ext>
            </a:extLst>
          </p:cNvPr>
          <p:cNvGrpSpPr/>
          <p:nvPr/>
        </p:nvGrpSpPr>
        <p:grpSpPr>
          <a:xfrm>
            <a:off x="3296134" y="1897062"/>
            <a:ext cx="1401645" cy="1325563"/>
            <a:chOff x="5395177" y="2766218"/>
            <a:chExt cx="1401645" cy="132556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8E278E5-9A72-F7DA-B8CA-E64EA5157A9F}"/>
                </a:ext>
              </a:extLst>
            </p:cNvPr>
            <p:cNvSpPr/>
            <p:nvPr/>
          </p:nvSpPr>
          <p:spPr>
            <a:xfrm>
              <a:off x="5395177" y="2766218"/>
              <a:ext cx="1401645" cy="1325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Graphique 6" descr="Homme médecin avec un remplissage uni">
              <a:extLst>
                <a:ext uri="{FF2B5EF4-FFF2-40B4-BE49-F238E27FC236}">
                  <a16:creationId xmlns:a16="http://schemas.microsoft.com/office/drawing/2014/main" id="{AC92EE03-79A8-75D7-2DF8-261181B375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893C39E-3F7C-591A-A430-AC2853A147B7}"/>
              </a:ext>
            </a:extLst>
          </p:cNvPr>
          <p:cNvGrpSpPr/>
          <p:nvPr/>
        </p:nvGrpSpPr>
        <p:grpSpPr>
          <a:xfrm>
            <a:off x="1356921" y="1897061"/>
            <a:ext cx="1401645" cy="1325563"/>
            <a:chOff x="8242580" y="3991749"/>
            <a:chExt cx="1401645" cy="132556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4C40390-44CE-1984-93F5-0EEEE8E7175F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 descr="Femme scientifique avec un remplissage uni">
              <a:extLst>
                <a:ext uri="{FF2B5EF4-FFF2-40B4-BE49-F238E27FC236}">
                  <a16:creationId xmlns:a16="http://schemas.microsoft.com/office/drawing/2014/main" id="{10743FE9-6CE6-E077-23BB-7928CD9B14A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9BCA433-BD15-143B-C3DC-2C5E6F8CE327}"/>
              </a:ext>
            </a:extLst>
          </p:cNvPr>
          <p:cNvGrpSpPr/>
          <p:nvPr/>
        </p:nvGrpSpPr>
        <p:grpSpPr>
          <a:xfrm>
            <a:off x="7026894" y="1897061"/>
            <a:ext cx="1401645" cy="1325563"/>
            <a:chOff x="8242580" y="3991749"/>
            <a:chExt cx="1401645" cy="132556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48C17D3-41C6-2F81-3B90-336372BCC5E9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Graphique 12" descr="Femme scientifique avec un remplissage uni">
              <a:extLst>
                <a:ext uri="{FF2B5EF4-FFF2-40B4-BE49-F238E27FC236}">
                  <a16:creationId xmlns:a16="http://schemas.microsoft.com/office/drawing/2014/main" id="{6FBC471B-9099-BA9D-C456-516172F65CC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05BBD57-90F1-F0C7-30BC-B731E163009A}"/>
              </a:ext>
            </a:extLst>
          </p:cNvPr>
          <p:cNvGrpSpPr/>
          <p:nvPr/>
        </p:nvGrpSpPr>
        <p:grpSpPr>
          <a:xfrm>
            <a:off x="9143153" y="1897060"/>
            <a:ext cx="1401645" cy="1325563"/>
            <a:chOff x="8034097" y="2655822"/>
            <a:chExt cx="1401645" cy="132556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7E2FB58-383D-3065-B19C-F190569AE688}"/>
                </a:ext>
              </a:extLst>
            </p:cNvPr>
            <p:cNvSpPr/>
            <p:nvPr/>
          </p:nvSpPr>
          <p:spPr>
            <a:xfrm>
              <a:off x="8034097" y="2655822"/>
              <a:ext cx="1401645" cy="13255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Graphique 15" descr="Cycle avec des personnes avec un remplissage uni">
              <a:extLst>
                <a:ext uri="{FF2B5EF4-FFF2-40B4-BE49-F238E27FC236}">
                  <a16:creationId xmlns:a16="http://schemas.microsoft.com/office/drawing/2014/main" id="{69329496-D2D6-EE4F-5AB8-46F534CF9D9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0174" y="2732685"/>
              <a:ext cx="1130272" cy="1130272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612A7A62-6A15-B30D-92B5-108BDD8988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5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Acteurs impliqués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90276" y="3399149"/>
            <a:ext cx="4732090" cy="204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Référencement des nouveaux inhalateurs identifiés</a:t>
            </a:r>
          </a:p>
          <a:p>
            <a:r>
              <a:rPr lang="fr-FR" dirty="0"/>
              <a:t>Implémentation de pop up sur le logiciel de prescription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621710" y="3429000"/>
            <a:ext cx="4732090" cy="21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Sensibilisation des équipes</a:t>
            </a:r>
          </a:p>
          <a:p>
            <a:r>
              <a:rPr lang="fr-FR" dirty="0"/>
              <a:t>Modifications du stockage</a:t>
            </a:r>
          </a:p>
          <a:p>
            <a:r>
              <a:rPr lang="fr-FR" dirty="0"/>
              <a:t>PPH référentes : caisse de résonance </a:t>
            </a:r>
          </a:p>
          <a:p>
            <a:pPr lvl="1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D0BF6D-786B-A21F-064F-A7620F7C5DA2}"/>
              </a:ext>
            </a:extLst>
          </p:cNvPr>
          <p:cNvGrpSpPr/>
          <p:nvPr/>
        </p:nvGrpSpPr>
        <p:grpSpPr>
          <a:xfrm>
            <a:off x="8770802" y="1842022"/>
            <a:ext cx="1401645" cy="1325563"/>
            <a:chOff x="9875955" y="5180157"/>
            <a:chExt cx="1401645" cy="132556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A4C05D4-6048-BA74-D0BE-4CB8C47F3C46}"/>
                </a:ext>
              </a:extLst>
            </p:cNvPr>
            <p:cNvSpPr/>
            <p:nvPr/>
          </p:nvSpPr>
          <p:spPr>
            <a:xfrm>
              <a:off x="9875955" y="5180157"/>
              <a:ext cx="1401645" cy="13255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Graphique 6" descr="Médecine avec un remplissage uni">
              <a:extLst>
                <a:ext uri="{FF2B5EF4-FFF2-40B4-BE49-F238E27FC236}">
                  <a16:creationId xmlns:a16="http://schemas.microsoft.com/office/drawing/2014/main" id="{0BB596B2-C9BB-560B-9A46-3C2A08BB3E5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0173771" y="5385738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5014D1F-1F4C-9B1B-1ADA-24CEB77F5F45}"/>
              </a:ext>
            </a:extLst>
          </p:cNvPr>
          <p:cNvGrpSpPr/>
          <p:nvPr/>
        </p:nvGrpSpPr>
        <p:grpSpPr>
          <a:xfrm>
            <a:off x="2535997" y="1882137"/>
            <a:ext cx="1401645" cy="1325563"/>
            <a:chOff x="8242580" y="3991749"/>
            <a:chExt cx="1401645" cy="132556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A542560-C696-5110-9F4A-042BDC8EC039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 descr="Femme scientifique avec un remplissage uni">
              <a:extLst>
                <a:ext uri="{FF2B5EF4-FFF2-40B4-BE49-F238E27FC236}">
                  <a16:creationId xmlns:a16="http://schemas.microsoft.com/office/drawing/2014/main" id="{30ED36D7-830E-FC70-E473-3D0965272F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FB6E621-8FFC-4185-172A-97B8980D3BBB}"/>
              </a:ext>
            </a:extLst>
          </p:cNvPr>
          <p:cNvGrpSpPr/>
          <p:nvPr/>
        </p:nvGrpSpPr>
        <p:grpSpPr>
          <a:xfrm>
            <a:off x="7172193" y="1882136"/>
            <a:ext cx="1401645" cy="1325563"/>
            <a:chOff x="8242580" y="3991749"/>
            <a:chExt cx="1401645" cy="132556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D122D39-02E3-5B8F-9242-AE7B83015B67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Graphique 12" descr="Femme scientifique avec un remplissage uni">
              <a:extLst>
                <a:ext uri="{FF2B5EF4-FFF2-40B4-BE49-F238E27FC236}">
                  <a16:creationId xmlns:a16="http://schemas.microsoft.com/office/drawing/2014/main" id="{4E3CADA7-F2F1-CAC5-DD61-A7103190EE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2E9DA739-B2C9-820F-0E87-237FCC86344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4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Acteurs impliqués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2954026"/>
            <a:ext cx="4732090" cy="3538849"/>
          </a:xfrm>
        </p:spPr>
        <p:txBody>
          <a:bodyPr>
            <a:normAutofit/>
          </a:bodyPr>
          <a:lstStyle/>
          <a:p>
            <a:r>
              <a:rPr lang="fr-FR" sz="2400" dirty="0"/>
              <a:t>Présentation de la stratégie en COMEDIMS</a:t>
            </a:r>
          </a:p>
          <a:p>
            <a:r>
              <a:rPr lang="fr-FR" sz="2400" dirty="0"/>
              <a:t>Formation des autres pneumologues du services + IPA</a:t>
            </a:r>
          </a:p>
          <a:p>
            <a:r>
              <a:rPr lang="fr-FR" sz="2400" dirty="0"/>
              <a:t>Réalisation d’un livret d’aide à la prescription pour les pneumologues libéraux</a:t>
            </a:r>
          </a:p>
          <a:p>
            <a:r>
              <a:rPr lang="fr-FR" sz="2400" dirty="0"/>
              <a:t>Animation de soirée médicale à destination des MT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418118" y="2954026"/>
            <a:ext cx="4732090" cy="264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Compilation des données de prescription des pneumologues de St Nazaire et ses alentours </a:t>
            </a:r>
            <a:r>
              <a:rPr lang="fr-FR" sz="2400" dirty="0">
                <a:sym typeface="Wingdings" panose="05000000000000000000" pitchFamily="2" charset="2"/>
              </a:rPr>
              <a:t> peu probant</a:t>
            </a:r>
          </a:p>
          <a:p>
            <a:r>
              <a:rPr lang="fr-FR" sz="2400" dirty="0">
                <a:sym typeface="Wingdings" panose="05000000000000000000" pitchFamily="2" charset="2"/>
              </a:rPr>
              <a:t>Réflexion autour de stratégie de communication aux MT</a:t>
            </a:r>
            <a:endParaRPr lang="fr-FR" sz="24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D8E2DA5-2749-E605-0240-F2CB88F5EE0F}"/>
              </a:ext>
            </a:extLst>
          </p:cNvPr>
          <p:cNvGrpSpPr/>
          <p:nvPr/>
        </p:nvGrpSpPr>
        <p:grpSpPr>
          <a:xfrm>
            <a:off x="2443379" y="1690688"/>
            <a:ext cx="1158366" cy="1105908"/>
            <a:chOff x="5395177" y="2766218"/>
            <a:chExt cx="1401645" cy="132556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9AE0C87-5F1E-4BA3-09A7-F67E68EFD7B1}"/>
                </a:ext>
              </a:extLst>
            </p:cNvPr>
            <p:cNvSpPr/>
            <p:nvPr/>
          </p:nvSpPr>
          <p:spPr>
            <a:xfrm>
              <a:off x="5395177" y="2766218"/>
              <a:ext cx="1401645" cy="1325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Graphique 6" descr="Homme médecin avec un remplissage uni">
              <a:extLst>
                <a:ext uri="{FF2B5EF4-FFF2-40B4-BE49-F238E27FC236}">
                  <a16:creationId xmlns:a16="http://schemas.microsoft.com/office/drawing/2014/main" id="{8F7E3FDA-3F9C-A63C-9BF9-580418C16B8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6088692-0176-2A6A-FC41-032670B9C6E6}"/>
              </a:ext>
            </a:extLst>
          </p:cNvPr>
          <p:cNvGrpSpPr/>
          <p:nvPr/>
        </p:nvGrpSpPr>
        <p:grpSpPr>
          <a:xfrm>
            <a:off x="976749" y="1690688"/>
            <a:ext cx="1158366" cy="1105908"/>
            <a:chOff x="8242580" y="3991749"/>
            <a:chExt cx="1401645" cy="132556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C9325E71-164D-2D34-6229-30485BA6071C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Graphique 9" descr="Femme scientifique avec un remplissage uni">
              <a:extLst>
                <a:ext uri="{FF2B5EF4-FFF2-40B4-BE49-F238E27FC236}">
                  <a16:creationId xmlns:a16="http://schemas.microsoft.com/office/drawing/2014/main" id="{9E4C1380-7FB5-F149-9751-F3BDF0164A0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3048FDE-0620-8397-89B0-B260EF94F1C7}"/>
              </a:ext>
            </a:extLst>
          </p:cNvPr>
          <p:cNvGrpSpPr/>
          <p:nvPr/>
        </p:nvGrpSpPr>
        <p:grpSpPr>
          <a:xfrm>
            <a:off x="3910009" y="1690688"/>
            <a:ext cx="1158366" cy="1105908"/>
            <a:chOff x="7992865" y="465157"/>
            <a:chExt cx="1401645" cy="1325563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606069A-EF1E-2D0C-982D-7C78D08BB183}"/>
                </a:ext>
              </a:extLst>
            </p:cNvPr>
            <p:cNvSpPr/>
            <p:nvPr/>
          </p:nvSpPr>
          <p:spPr>
            <a:xfrm>
              <a:off x="7992865" y="465157"/>
              <a:ext cx="1401645" cy="13255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Graphique 12" descr="Visage avec masque avec un remplissage uni">
              <a:extLst>
                <a:ext uri="{FF2B5EF4-FFF2-40B4-BE49-F238E27FC236}">
                  <a16:creationId xmlns:a16="http://schemas.microsoft.com/office/drawing/2014/main" id="{E7AD663F-52F5-E456-91D6-4029A300A7C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36488" y="674409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2723BEA-8FAA-29CE-7E77-5DE7949E7B0F}"/>
              </a:ext>
            </a:extLst>
          </p:cNvPr>
          <p:cNvGrpSpPr/>
          <p:nvPr/>
        </p:nvGrpSpPr>
        <p:grpSpPr>
          <a:xfrm>
            <a:off x="7040069" y="1550121"/>
            <a:ext cx="1401645" cy="1325563"/>
            <a:chOff x="8242580" y="3991749"/>
            <a:chExt cx="1401645" cy="1325563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9191FA3-76B7-0942-6E34-C0095C77BDCD}"/>
                </a:ext>
              </a:extLst>
            </p:cNvPr>
            <p:cNvSpPr/>
            <p:nvPr/>
          </p:nvSpPr>
          <p:spPr>
            <a:xfrm>
              <a:off x="8242580" y="3991749"/>
              <a:ext cx="1401645" cy="1325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Graphique 15" descr="Femme scientifique avec un remplissage uni">
              <a:extLst>
                <a:ext uri="{FF2B5EF4-FFF2-40B4-BE49-F238E27FC236}">
                  <a16:creationId xmlns:a16="http://schemas.microsoft.com/office/drawing/2014/main" id="{81173B35-2870-8BF8-9DA6-55A571DC813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32861" y="4157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3D4F1-38EF-3312-94E9-A97CF8943BD5}"/>
              </a:ext>
            </a:extLst>
          </p:cNvPr>
          <p:cNvGrpSpPr/>
          <p:nvPr/>
        </p:nvGrpSpPr>
        <p:grpSpPr>
          <a:xfrm>
            <a:off x="8846460" y="1547393"/>
            <a:ext cx="1401645" cy="1325563"/>
            <a:chOff x="9394510" y="975735"/>
            <a:chExt cx="1401645" cy="1325563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6686FC7-9E4C-DD34-ADBD-310BF6BF935E}"/>
                </a:ext>
              </a:extLst>
            </p:cNvPr>
            <p:cNvSpPr/>
            <p:nvPr/>
          </p:nvSpPr>
          <p:spPr>
            <a:xfrm>
              <a:off x="9394510" y="975735"/>
              <a:ext cx="1401645" cy="1325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Graphique 18" descr="Graphique à barres avec un remplissage uni">
              <a:extLst>
                <a:ext uri="{FF2B5EF4-FFF2-40B4-BE49-F238E27FC236}">
                  <a16:creationId xmlns:a16="http://schemas.microsoft.com/office/drawing/2014/main" id="{AD3E7A92-EFF7-9977-9844-E90461CD9B7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34683" y="1181316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B3EE063A-5750-76D2-E9FF-B0F550AD782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679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89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C6A86-4DD0-AC0A-5E16-265E6A5C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" y="211426"/>
            <a:ext cx="10515600" cy="1325563"/>
          </a:xfrm>
        </p:spPr>
        <p:txBody>
          <a:bodyPr/>
          <a:lstStyle/>
          <a:p>
            <a:r>
              <a:rPr lang="fr-FR" i="1" dirty="0"/>
              <a:t>Livret d’aide à l’écoprescription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763708-987B-790E-1C0E-6997AACB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47" y="1580277"/>
            <a:ext cx="3557353" cy="50573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1F8801-A341-7245-E5DC-15D51BFD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601" y="1536989"/>
            <a:ext cx="4465707" cy="51439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A51764-B252-C51C-27C1-5725685293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824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fr-FR" sz="4000" b="1" u="sng" dirty="0">
                <a:solidFill>
                  <a:schemeClr val="tx2"/>
                </a:solidFill>
              </a:rPr>
              <a:t>Déclaration d’intérêts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 fontScale="92500"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Intérêts financiers : aucun</a:t>
            </a:r>
          </a:p>
          <a:p>
            <a:r>
              <a:rPr lang="fr-FR" sz="3600" dirty="0">
                <a:solidFill>
                  <a:schemeClr val="tx2"/>
                </a:solidFill>
              </a:rPr>
              <a:t>Liens durables ou permanent : aucun</a:t>
            </a:r>
          </a:p>
          <a:p>
            <a:r>
              <a:rPr lang="fr-FR" sz="3600" dirty="0">
                <a:solidFill>
                  <a:schemeClr val="tx2"/>
                </a:solidFill>
              </a:rPr>
              <a:t>Interventions ponctuelles : aucun</a:t>
            </a:r>
          </a:p>
          <a:p>
            <a:r>
              <a:rPr lang="fr-FR" sz="3600" dirty="0">
                <a:solidFill>
                  <a:schemeClr val="tx2"/>
                </a:solidFill>
              </a:rPr>
              <a:t>Intérêts indirects : aucun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que 4" descr="Tirelire avec un remplissage uni">
            <a:extLst>
              <a:ext uri="{FF2B5EF4-FFF2-40B4-BE49-F238E27FC236}">
                <a16:creationId xmlns:a16="http://schemas.microsoft.com/office/drawing/2014/main" id="{3DB06130-8EDC-5AA5-8BBA-CA175BE79F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0663" y="1373777"/>
            <a:ext cx="3588327" cy="35883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8EBFB2-4B2B-6500-9563-0280861A35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970"/>
            <a:ext cx="1475509" cy="5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4854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05" y="94350"/>
            <a:ext cx="10872216" cy="1527048"/>
          </a:xfrm>
        </p:spPr>
        <p:txBody>
          <a:bodyPr anchor="b">
            <a:normAutofit/>
          </a:bodyPr>
          <a:lstStyle/>
          <a:p>
            <a:r>
              <a:rPr lang="fr-FR" dirty="0"/>
              <a:t>Résultats à 1 an – CH de St Nazaire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291" y="1883293"/>
            <a:ext cx="10643754" cy="3817942"/>
          </a:xfrm>
        </p:spPr>
        <p:txBody>
          <a:bodyPr anchor="t">
            <a:normAutofit/>
          </a:bodyPr>
          <a:lstStyle/>
          <a:p>
            <a:r>
              <a:rPr lang="fr-FR" sz="2400" dirty="0"/>
              <a:t>Nombre d’inhalateurs consommés : - 22%</a:t>
            </a:r>
          </a:p>
          <a:p>
            <a:r>
              <a:rPr lang="fr-FR" sz="2400" dirty="0"/>
              <a:t>Émissions annuelles : -28% soit 14,5 tonnes eq CO</a:t>
            </a:r>
            <a:r>
              <a:rPr lang="fr-FR" sz="2400" baseline="-25000" dirty="0"/>
              <a:t>2</a:t>
            </a:r>
            <a:r>
              <a:rPr lang="fr-FR" sz="2400" dirty="0"/>
              <a:t> (8 A-R Paris-NYC)</a:t>
            </a:r>
          </a:p>
          <a:p>
            <a:r>
              <a:rPr lang="fr-FR" sz="2400" dirty="0"/>
              <a:t>Proportions restent stables :</a:t>
            </a:r>
          </a:p>
          <a:p>
            <a:pPr lvl="1"/>
            <a:r>
              <a:rPr lang="fr-FR" dirty="0"/>
              <a:t>La diminution se fait surtout sur la promotion du juste soin</a:t>
            </a:r>
          </a:p>
          <a:p>
            <a:pPr lvl="1"/>
            <a:r>
              <a:rPr lang="fr-FR" dirty="0"/>
              <a:t>Baisse des émissions très fortement corrélée à celle des PMDI</a:t>
            </a:r>
          </a:p>
          <a:p>
            <a:pPr lvl="1"/>
            <a:endParaRPr lang="fr-FR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65734"/>
              </p:ext>
            </p:extLst>
          </p:nvPr>
        </p:nvGraphicFramePr>
        <p:xfrm>
          <a:off x="924791" y="4221643"/>
          <a:ext cx="10044547" cy="211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843">
                  <a:extLst>
                    <a:ext uri="{9D8B030D-6E8A-4147-A177-3AD203B41FA5}">
                      <a16:colId xmlns:a16="http://schemas.microsoft.com/office/drawing/2014/main" val="15885596"/>
                    </a:ext>
                  </a:extLst>
                </a:gridCol>
                <a:gridCol w="2019100">
                  <a:extLst>
                    <a:ext uri="{9D8B030D-6E8A-4147-A177-3AD203B41FA5}">
                      <a16:colId xmlns:a16="http://schemas.microsoft.com/office/drawing/2014/main" val="1095643419"/>
                    </a:ext>
                  </a:extLst>
                </a:gridCol>
                <a:gridCol w="1716554">
                  <a:extLst>
                    <a:ext uri="{9D8B030D-6E8A-4147-A177-3AD203B41FA5}">
                      <a16:colId xmlns:a16="http://schemas.microsoft.com/office/drawing/2014/main" val="2604065767"/>
                    </a:ext>
                  </a:extLst>
                </a:gridCol>
                <a:gridCol w="1716554">
                  <a:extLst>
                    <a:ext uri="{9D8B030D-6E8A-4147-A177-3AD203B41FA5}">
                      <a16:colId xmlns:a16="http://schemas.microsoft.com/office/drawing/2014/main" val="537791839"/>
                    </a:ext>
                  </a:extLst>
                </a:gridCol>
                <a:gridCol w="1859866">
                  <a:extLst>
                    <a:ext uri="{9D8B030D-6E8A-4147-A177-3AD203B41FA5}">
                      <a16:colId xmlns:a16="http://schemas.microsoft.com/office/drawing/2014/main" val="1933062889"/>
                    </a:ext>
                  </a:extLst>
                </a:gridCol>
                <a:gridCol w="1700630">
                  <a:extLst>
                    <a:ext uri="{9D8B030D-6E8A-4147-A177-3AD203B41FA5}">
                      <a16:colId xmlns:a16="http://schemas.microsoft.com/office/drawing/2014/main" val="3685081431"/>
                    </a:ext>
                  </a:extLst>
                </a:gridCol>
              </a:tblGrid>
              <a:tr h="1278984"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/>
                        <a:t>Nb d’inhalateurs</a:t>
                      </a:r>
                      <a:r>
                        <a:rPr lang="fr-FR" sz="2000" baseline="0"/>
                        <a:t> consommés</a:t>
                      </a:r>
                      <a:endParaRPr lang="fr-FR" sz="2000"/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/>
                        <a:t>Proportion PMDI</a:t>
                      </a:r>
                    </a:p>
                    <a:p>
                      <a:pPr algn="ctr"/>
                      <a:endParaRPr lang="fr-FR" sz="2000"/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Proportion</a:t>
                      </a:r>
                      <a:r>
                        <a:rPr lang="fr-FR" sz="2000" baseline="0" dirty="0"/>
                        <a:t> DPI</a:t>
                      </a:r>
                      <a:endParaRPr lang="fr-FR" sz="2000" dirty="0"/>
                    </a:p>
                    <a:p>
                      <a:pPr algn="ctr"/>
                      <a:endParaRPr lang="fr-FR" sz="2000" dirty="0"/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Proportions SMI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/>
                        <a:t>Emissions annuelles (tonne</a:t>
                      </a:r>
                      <a:r>
                        <a:rPr lang="fr-FR" sz="2000" baseline="0"/>
                        <a:t> eq CO</a:t>
                      </a:r>
                      <a:r>
                        <a:rPr lang="fr-FR" sz="2000" baseline="-25000"/>
                        <a:t>2</a:t>
                      </a:r>
                      <a:r>
                        <a:rPr lang="fr-FR" sz="2000" baseline="0"/>
                        <a:t>)</a:t>
                      </a:r>
                      <a:endParaRPr lang="fr-FR" sz="2000"/>
                    </a:p>
                  </a:txBody>
                  <a:tcPr marL="59052" marR="59052" marT="29526" marB="29526" anchor="ctr"/>
                </a:tc>
                <a:extLst>
                  <a:ext uri="{0D108BD9-81ED-4DB2-BD59-A6C34878D82A}">
                    <a16:rowId xmlns:a16="http://schemas.microsoft.com/office/drawing/2014/main" val="1422333267"/>
                  </a:ext>
                </a:extLst>
              </a:tr>
              <a:tr h="419965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2024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3638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62%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37%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0,14%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53,17</a:t>
                      </a:r>
                    </a:p>
                  </a:txBody>
                  <a:tcPr marL="59052" marR="59052" marT="29526" marB="29526" anchor="ctr"/>
                </a:tc>
                <a:extLst>
                  <a:ext uri="{0D108BD9-81ED-4DB2-BD59-A6C34878D82A}">
                    <a16:rowId xmlns:a16="http://schemas.microsoft.com/office/drawing/2014/main" val="1917504340"/>
                  </a:ext>
                </a:extLst>
              </a:tr>
              <a:tr h="419965"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2025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2860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57%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42%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/>
                        <a:t>0,28%</a:t>
                      </a:r>
                    </a:p>
                  </a:txBody>
                  <a:tcPr marL="59052" marR="59052" marT="29526" marB="29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38,68</a:t>
                      </a:r>
                    </a:p>
                  </a:txBody>
                  <a:tcPr marL="59052" marR="59052" marT="29526" marB="29526" anchor="ctr"/>
                </a:tc>
                <a:extLst>
                  <a:ext uri="{0D108BD9-81ED-4DB2-BD59-A6C34878D82A}">
                    <a16:rowId xmlns:a16="http://schemas.microsoft.com/office/drawing/2014/main" val="4016962819"/>
                  </a:ext>
                </a:extLst>
              </a:tr>
            </a:tbl>
          </a:graphicData>
        </a:graphic>
      </p:graphicFrame>
      <p:pic>
        <p:nvPicPr>
          <p:cNvPr id="6" name="Graphique 5" descr="Statistiques avec un remplissage uni">
            <a:extLst>
              <a:ext uri="{FF2B5EF4-FFF2-40B4-BE49-F238E27FC236}">
                <a16:creationId xmlns:a16="http://schemas.microsoft.com/office/drawing/2014/main" id="{C4A19F7A-5FC1-F5F3-72BA-93E6F95291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041821" y="242364"/>
            <a:ext cx="1828801" cy="18288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0405D5-A5DE-4BB8-24BE-BF175CFADC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611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à 1 an – Pneumologues libéraux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20174"/>
              </p:ext>
            </p:extLst>
          </p:nvPr>
        </p:nvGraphicFramePr>
        <p:xfrm>
          <a:off x="838200" y="3347207"/>
          <a:ext cx="5403209" cy="323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25694"/>
              </p:ext>
            </p:extLst>
          </p:nvPr>
        </p:nvGraphicFramePr>
        <p:xfrm>
          <a:off x="6241409" y="3347206"/>
          <a:ext cx="5403209" cy="323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38200" y="1545216"/>
            <a:ext cx="10104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Résultats limités aux années n-2 et n-1  (CNIL)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Baisse globale des prescriptions d’inhalateurs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Pas de remplacement de PMDI par des DPI/SMI identifié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Globalement peu concluant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28CE4A-A4A1-97B5-9430-9A94F9914A75}"/>
              </a:ext>
            </a:extLst>
          </p:cNvPr>
          <p:cNvSpPr txBox="1"/>
          <p:nvPr/>
        </p:nvSpPr>
        <p:spPr>
          <a:xfrm>
            <a:off x="9846609" y="1600172"/>
            <a:ext cx="196388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ICS : Corticostéroïdes inhalés</a:t>
            </a:r>
          </a:p>
          <a:p>
            <a:r>
              <a:rPr lang="fr-FR" sz="1050" dirty="0"/>
              <a:t>LABA : Béta-adrénergiques à longue durée d'action</a:t>
            </a:r>
          </a:p>
          <a:p>
            <a:r>
              <a:rPr lang="fr-FR" sz="1050" dirty="0"/>
              <a:t>LAMA : Antagonistes muscariniques à longue durée d'action</a:t>
            </a:r>
          </a:p>
          <a:p>
            <a:r>
              <a:rPr lang="fr-FR" sz="1050" dirty="0"/>
              <a:t>SABA : Béta-adrénergiques à courte durée d'action</a:t>
            </a:r>
          </a:p>
          <a:p>
            <a:endParaRPr lang="fr-FR" sz="105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F2FE6C-50D9-A575-95CE-105DFF75B5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412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3096" y="295372"/>
            <a:ext cx="4491821" cy="747003"/>
          </a:xfrm>
        </p:spPr>
        <p:txBody>
          <a:bodyPr anchor="b">
            <a:normAutofit/>
          </a:bodyPr>
          <a:lstStyle/>
          <a:p>
            <a:r>
              <a:rPr lang="fr-FR" sz="3200" dirty="0"/>
              <a:t>Perspectives</a:t>
            </a:r>
          </a:p>
        </p:txBody>
      </p:sp>
      <p:pic>
        <p:nvPicPr>
          <p:cNvPr id="5" name="Image 4" descr="Jumelles et océan">
            <a:extLst>
              <a:ext uri="{FF2B5EF4-FFF2-40B4-BE49-F238E27FC236}">
                <a16:creationId xmlns:a16="http://schemas.microsoft.com/office/drawing/2014/main" id="{C2869AA5-9B3C-75CD-175A-091ECA16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4" r="9888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46273" y="1517073"/>
            <a:ext cx="5195454" cy="4966854"/>
          </a:xfrm>
        </p:spPr>
        <p:txBody>
          <a:bodyPr anchor="t">
            <a:normAutofit lnSpcReduction="10000"/>
          </a:bodyPr>
          <a:lstStyle/>
          <a:p>
            <a:r>
              <a:rPr lang="fr-FR" sz="2400" dirty="0"/>
              <a:t>Reproduire cette démarche dans un CHU :</a:t>
            </a:r>
          </a:p>
          <a:p>
            <a:pPr lvl="1"/>
            <a:r>
              <a:rPr lang="fr-FR" dirty="0"/>
              <a:t>Plus de consommation donc plus d’impact</a:t>
            </a:r>
          </a:p>
          <a:p>
            <a:pPr lvl="1"/>
            <a:r>
              <a:rPr lang="fr-FR" dirty="0"/>
              <a:t>Praticiens parfois universitaires</a:t>
            </a:r>
          </a:p>
          <a:p>
            <a:pPr lvl="1"/>
            <a:r>
              <a:rPr lang="fr-FR" dirty="0"/>
              <a:t>Plus d’inertie dans la démarche : plus grand nombre de praticien et écologie pas sujet prioritaire </a:t>
            </a:r>
          </a:p>
          <a:p>
            <a:r>
              <a:rPr lang="fr-FR" sz="2400" dirty="0"/>
              <a:t>90% des prescriptions se font en ville :</a:t>
            </a:r>
          </a:p>
          <a:p>
            <a:pPr lvl="1"/>
            <a:r>
              <a:rPr lang="fr-FR" dirty="0"/>
              <a:t>Refaire campagne auprès des pneumologues libéraux pour définir une stratégie de communication efficace</a:t>
            </a:r>
          </a:p>
          <a:p>
            <a:pPr lvl="1"/>
            <a:r>
              <a:rPr lang="fr-FR" dirty="0"/>
              <a:t>Étendre aux médecins généralistes (appui CPAM nécessaire ++)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D2FDD5-489D-4529-B004-04C506F103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55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2058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392" y="737755"/>
            <a:ext cx="2334099" cy="552184"/>
          </a:xfrm>
        </p:spPr>
        <p:txBody>
          <a:bodyPr anchor="b">
            <a:normAutofit/>
          </a:bodyPr>
          <a:lstStyle/>
          <a:p>
            <a:r>
              <a:rPr lang="fr-FR" sz="3200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81" y="1567120"/>
            <a:ext cx="6304064" cy="4989544"/>
          </a:xfrm>
        </p:spPr>
        <p:txBody>
          <a:bodyPr anchor="t">
            <a:normAutofit fontScale="92500" lnSpcReduction="20000"/>
          </a:bodyPr>
          <a:lstStyle/>
          <a:p>
            <a:r>
              <a:rPr lang="fr-FR" sz="2400" dirty="0"/>
              <a:t>Un sujet écologique familier, capable de mobiliser chacun</a:t>
            </a:r>
          </a:p>
          <a:p>
            <a:r>
              <a:rPr lang="fr-FR" sz="2400" dirty="0"/>
              <a:t>Le pharmacien a un rôle central (procédures d’achat, connaissances cliniques, spécialité transversale)</a:t>
            </a:r>
          </a:p>
          <a:p>
            <a:r>
              <a:rPr lang="fr-FR" sz="2400" dirty="0"/>
              <a:t>Estimer les résultats escomptés car l’écoprescription est chronophage et parfois peu rentable</a:t>
            </a:r>
          </a:p>
          <a:p>
            <a:r>
              <a:rPr lang="fr-FR" sz="2400" dirty="0"/>
              <a:t>Nécessite un suivi régulier sur plusieurs mois/années pour statuer sur l’efficacité</a:t>
            </a:r>
          </a:p>
          <a:p>
            <a:r>
              <a:rPr lang="fr-FR" sz="2400" dirty="0"/>
              <a:t>Bien accompagné, un projet gagne en solidité et en maturité</a:t>
            </a:r>
          </a:p>
          <a:p>
            <a:pPr lvl="1"/>
            <a:r>
              <a:rPr lang="fr-FR" dirty="0"/>
              <a:t>Différents points de vue pour aborder la thématique</a:t>
            </a:r>
          </a:p>
          <a:p>
            <a:pPr lvl="1"/>
            <a:r>
              <a:rPr lang="fr-FR" dirty="0"/>
              <a:t>Chacun ses forces</a:t>
            </a:r>
          </a:p>
          <a:p>
            <a:pPr lvl="1"/>
            <a:r>
              <a:rPr lang="fr-FR" dirty="0"/>
              <a:t>Ne plus s’appuyer que sur les médecins (IDE, PPH, IPA)</a:t>
            </a:r>
          </a:p>
          <a:p>
            <a:endParaRPr lang="fr-FR" sz="1600" dirty="0"/>
          </a:p>
        </p:txBody>
      </p:sp>
      <p:pic>
        <p:nvPicPr>
          <p:cNvPr id="5" name="Image 4" descr="Médecin souriant">
            <a:extLst>
              <a:ext uri="{FF2B5EF4-FFF2-40B4-BE49-F238E27FC236}">
                <a16:creationId xmlns:a16="http://schemas.microsoft.com/office/drawing/2014/main" id="{84797943-C98A-5605-FD77-1470445E3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5" r="4266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B90B278D-858A-BBEC-7EEF-20122BEC58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424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Gros plan d’une étagère dans une bibliothèque publique">
            <a:extLst>
              <a:ext uri="{FF2B5EF4-FFF2-40B4-BE49-F238E27FC236}">
                <a16:creationId xmlns:a16="http://schemas.microsoft.com/office/drawing/2014/main" id="{C14B99CF-E24D-CD9F-9985-740DB1BED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3645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A779CF-110E-B9D3-3E90-6B4DB1E4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192A7-7C0B-C41D-3391-E2C46D60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434201"/>
            <a:ext cx="4411007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AutoNum type="arabicParenBoth"/>
            </a:pPr>
            <a:r>
              <a:rPr lang="en-US" sz="2000" dirty="0">
                <a:hlinkClick r:id="rId3"/>
              </a:rPr>
              <a:t>https://dumas.ccsd.cnrs.fr/dumas-05491156v1/file/coirierPH25.pdf</a:t>
            </a:r>
            <a:endParaRPr lang="en-US" sz="2000" dirty="0"/>
          </a:p>
          <a:p>
            <a:pPr marL="457200" indent="-457200">
              <a:buAutoNum type="arabicParenBoth"/>
            </a:pPr>
            <a:r>
              <a:rPr lang="en-US" sz="2000" dirty="0">
                <a:hlinkClick r:id="rId4"/>
              </a:rPr>
              <a:t>https://www.infectiologie.com/UserFiles/File/jni/2025/com/intervention-spedago03-02.pdf</a:t>
            </a:r>
            <a:endParaRPr lang="en-US" sz="2000" dirty="0"/>
          </a:p>
          <a:p>
            <a:pPr marL="457200" indent="-457200">
              <a:buAutoNum type="arabicParenBoth"/>
            </a:pPr>
            <a:r>
              <a:rPr lang="en-US" sz="2000" dirty="0">
                <a:hlinkClick r:id="rId5"/>
              </a:rPr>
              <a:t>https://theshiftproject.org/thematiques/sante/</a:t>
            </a:r>
            <a:r>
              <a:rPr lang="en-US" sz="200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33AF52-14AE-C75C-DDE2-C7BD53425E7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0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76393-7572-225A-71CE-E8AA31377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Gros plan de la liste de contrôle">
            <a:extLst>
              <a:ext uri="{FF2B5EF4-FFF2-40B4-BE49-F238E27FC236}">
                <a16:creationId xmlns:a16="http://schemas.microsoft.com/office/drawing/2014/main" id="{26FD1653-C87B-11E9-9C8B-3D0EA2E62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9091" r="6285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50623E-79C8-8714-E34B-7D6D3181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4000" dirty="0"/>
              <a:t>Sommaire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95E92B-A8A8-347A-6D44-2C8F3BE1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4928270" cy="3994473"/>
          </a:xfrm>
        </p:spPr>
        <p:txBody>
          <a:bodyPr anchor="t">
            <a:normAutofit/>
          </a:bodyPr>
          <a:lstStyle/>
          <a:p>
            <a:r>
              <a:rPr lang="fr-FR" dirty="0"/>
              <a:t>Définitions, contexte</a:t>
            </a:r>
          </a:p>
          <a:p>
            <a:r>
              <a:rPr lang="fr-FR" dirty="0"/>
              <a:t>Environnement ayant permis la mise en place de nos actions	</a:t>
            </a:r>
          </a:p>
          <a:p>
            <a:r>
              <a:rPr lang="fr-FR" dirty="0"/>
              <a:t>Action mise en place : réduction des émissions de CO2 liées aux inhalateurs</a:t>
            </a:r>
          </a:p>
          <a:p>
            <a:r>
              <a:rPr lang="fr-FR" dirty="0"/>
              <a:t>Conclusion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147DE5-2EEA-3EEC-4470-2D4FDE61E5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58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5D86A6-E2C0-BFB0-2856-E316CC94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-30611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 dirty="0"/>
              <a:t>Définitions et contexte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contenu 8">
            <a:extLst>
              <a:ext uri="{FF2B5EF4-FFF2-40B4-BE49-F238E27FC236}">
                <a16:creationId xmlns:a16="http://schemas.microsoft.com/office/drawing/2014/main" id="{57130953-66A6-2F8D-B589-B65AF3AD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fr-FR" sz="2200" dirty="0"/>
              <a:t>Écoconception des soins (néologisme) : Approche qui consiste à réduire l’empreinte écologique et énergétique des actes de soins, tout en garantissant le même niveau de sécurité clinique et de qualité (2)</a:t>
            </a:r>
          </a:p>
          <a:p>
            <a:r>
              <a:rPr lang="fr-FR" sz="2200" dirty="0"/>
              <a:t>La consommation de médicament en France représente 1,4% des émissions totales nationales de CO2 (presque autant que l’agriculture) (3)</a:t>
            </a:r>
          </a:p>
          <a:p>
            <a:r>
              <a:rPr lang="fr-FR" sz="2200" dirty="0"/>
              <a:t>Potentiel de baisse important, de l’ordre de 68% (3)</a:t>
            </a:r>
          </a:p>
          <a:p>
            <a:r>
              <a:rPr lang="fr-FR" sz="2200" dirty="0"/>
              <a:t>60.000 décès imputables en France à la mauvaise qualité de l’air et de plus en plus de maladies respiratoires (cercle vicieux)</a:t>
            </a:r>
          </a:p>
          <a:p>
            <a:endParaRPr lang="fr-FR" sz="2200" dirty="0"/>
          </a:p>
        </p:txBody>
      </p:sp>
      <p:pic>
        <p:nvPicPr>
          <p:cNvPr id="24" name="Picture 10" descr="Capsules et pilules à l’intérieur d’un bol en verre">
            <a:extLst>
              <a:ext uri="{FF2B5EF4-FFF2-40B4-BE49-F238E27FC236}">
                <a16:creationId xmlns:a16="http://schemas.microsoft.com/office/drawing/2014/main" id="{3C18E773-5953-8FF3-AB6A-0A4AAF17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846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A48A01-DD5A-8E0E-1A90-ED3EA93D28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05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ersonnes en thérapie de groupe">
            <a:extLst>
              <a:ext uri="{FF2B5EF4-FFF2-40B4-BE49-F238E27FC236}">
                <a16:creationId xmlns:a16="http://schemas.microsoft.com/office/drawing/2014/main" id="{3E527FF6-864F-4B6D-08B0-B0AC626E5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E6B7E6-7CD3-4D1A-D760-451FCD70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39"/>
            <a:ext cx="11210925" cy="1166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Environnement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ayant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mise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place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actions	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1266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Collègues de travail souriants">
            <a:extLst>
              <a:ext uri="{FF2B5EF4-FFF2-40B4-BE49-F238E27FC236}">
                <a16:creationId xmlns:a16="http://schemas.microsoft.com/office/drawing/2014/main" id="{5FD4924F-C7D4-24B4-3269-79E287EC2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6518979" y="0"/>
            <a:ext cx="966964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060" y="0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Au niveau du CH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858" y="1899912"/>
            <a:ext cx="5860312" cy="448397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Depuis 2024, trio développement durable pluri professionnel :</a:t>
            </a:r>
          </a:p>
          <a:p>
            <a:pPr lvl="1"/>
            <a:r>
              <a:rPr lang="fr-FR" dirty="0" err="1"/>
              <a:t>N.Pottier</a:t>
            </a:r>
            <a:r>
              <a:rPr lang="fr-FR" dirty="0"/>
              <a:t>, directrice adjointe : mobilisation sur toutes les thématiques pour un appui méthodologique, faciliter le lien avec la gouvernance, les directions fonctionnelles, le GHT</a:t>
            </a:r>
          </a:p>
          <a:p>
            <a:pPr lvl="1"/>
            <a:r>
              <a:rPr lang="fr-FR" dirty="0" err="1"/>
              <a:t>D.Boisseau</a:t>
            </a:r>
            <a:r>
              <a:rPr lang="fr-FR" dirty="0"/>
              <a:t>, infectiologue et référente médicale DD : mobilisation/formation/sensibilisation sur les thématiques d’écoconception des soins, QVT, santé environnementale</a:t>
            </a:r>
          </a:p>
          <a:p>
            <a:pPr lvl="1"/>
            <a:r>
              <a:rPr lang="fr-FR" dirty="0" err="1"/>
              <a:t>M.Perico</a:t>
            </a:r>
            <a:r>
              <a:rPr lang="fr-FR" dirty="0"/>
              <a:t>, conseillère en Environnement et DD : mobilisation sur les thématiques de </a:t>
            </a:r>
            <a:r>
              <a:rPr lang="fr-FR" dirty="0" err="1"/>
              <a:t>batiments</a:t>
            </a:r>
            <a:r>
              <a:rPr lang="fr-FR" dirty="0"/>
              <a:t> durables, consommation eau/énergie, économie circulaire, gestion des déchets, alimentation durable, mobilité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D2E2108-D443-31B3-B630-D5E333FDDE38}"/>
              </a:ext>
            </a:extLst>
          </p:cNvPr>
          <p:cNvCxnSpPr>
            <a:cxnSpLocks/>
          </p:cNvCxnSpPr>
          <p:nvPr/>
        </p:nvCxnSpPr>
        <p:spPr>
          <a:xfrm>
            <a:off x="639403" y="1378850"/>
            <a:ext cx="3055727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BE3E5CE-FF38-AF42-C310-F7912B52FC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" y="6437429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762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641EA-5F05-F331-74B1-963D55AA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89" y="3648940"/>
            <a:ext cx="3290887" cy="2452687"/>
          </a:xfrm>
        </p:spPr>
        <p:txBody>
          <a:bodyPr anchor="ctr">
            <a:normAutofit/>
          </a:bodyPr>
          <a:lstStyle/>
          <a:p>
            <a:r>
              <a:rPr lang="fr-FR" sz="3600" dirty="0"/>
              <a:t>Missions du trio DD</a:t>
            </a:r>
          </a:p>
        </p:txBody>
      </p:sp>
      <p:pic>
        <p:nvPicPr>
          <p:cNvPr id="5" name="Image 4" descr="Deux personnes examinant les articles ensemble">
            <a:extLst>
              <a:ext uri="{FF2B5EF4-FFF2-40B4-BE49-F238E27FC236}">
                <a16:creationId xmlns:a16="http://schemas.microsoft.com/office/drawing/2014/main" id="{72E43F30-92C8-2CBD-FACF-75BDA9BD3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25755"/>
          <a:stretch>
            <a:fillRect/>
          </a:stretch>
        </p:blipFill>
        <p:spPr>
          <a:xfrm>
            <a:off x="20" y="-68579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8DFAA39-FAFE-FA6E-5E8A-A44436C8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118388"/>
            <a:ext cx="3846498" cy="371060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 dirty="0"/>
              <a:t>Animation de la politique DD :</a:t>
            </a:r>
          </a:p>
          <a:p>
            <a:pPr lvl="1"/>
            <a:r>
              <a:rPr lang="en-US" dirty="0"/>
              <a:t>Contribution à la </a:t>
            </a:r>
            <a:r>
              <a:rPr lang="en-US" dirty="0" err="1"/>
              <a:t>définition</a:t>
            </a:r>
            <a:r>
              <a:rPr lang="en-US" dirty="0"/>
              <a:t> des </a:t>
            </a:r>
            <a:r>
              <a:rPr lang="en-US" dirty="0" err="1"/>
              <a:t>objectifs</a:t>
            </a:r>
            <a:endParaRPr lang="en-US" dirty="0"/>
          </a:p>
          <a:p>
            <a:pPr lvl="1"/>
            <a:r>
              <a:rPr lang="en-US" dirty="0" err="1"/>
              <a:t>Synthèse</a:t>
            </a:r>
            <a:r>
              <a:rPr lang="en-US" dirty="0"/>
              <a:t> des </a:t>
            </a:r>
            <a:r>
              <a:rPr lang="en-US" dirty="0" err="1"/>
              <a:t>projets</a:t>
            </a:r>
            <a:r>
              <a:rPr lang="en-US" dirty="0"/>
              <a:t> et actions</a:t>
            </a:r>
          </a:p>
          <a:p>
            <a:pPr lvl="1"/>
            <a:r>
              <a:rPr lang="en-US" dirty="0"/>
              <a:t>Communication interne/externe</a:t>
            </a:r>
          </a:p>
          <a:p>
            <a:pPr lvl="1"/>
            <a:r>
              <a:rPr lang="en-US" dirty="0"/>
              <a:t>Dialogue avec </a:t>
            </a:r>
            <a:r>
              <a:rPr lang="en-US" dirty="0" err="1"/>
              <a:t>toutes</a:t>
            </a:r>
            <a:r>
              <a:rPr lang="en-US" dirty="0"/>
              <a:t> les parties </a:t>
            </a:r>
            <a:r>
              <a:rPr lang="en-US" dirty="0" err="1"/>
              <a:t>prenantes</a:t>
            </a:r>
            <a:endParaRPr lang="en-US" dirty="0"/>
          </a:p>
          <a:p>
            <a:pPr lvl="1"/>
            <a:r>
              <a:rPr lang="en-US" dirty="0"/>
              <a:t>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– CR au </a:t>
            </a:r>
            <a:r>
              <a:rPr lang="en-US" dirty="0" err="1"/>
              <a:t>directoire</a:t>
            </a:r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F57E9DC-C2DC-6C42-4909-3C10C7463F42}"/>
              </a:ext>
            </a:extLst>
          </p:cNvPr>
          <p:cNvSpPr txBox="1">
            <a:spLocks/>
          </p:cNvSpPr>
          <p:nvPr/>
        </p:nvSpPr>
        <p:spPr>
          <a:xfrm>
            <a:off x="7997096" y="3232631"/>
            <a:ext cx="3846497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Appui</a:t>
            </a:r>
            <a:r>
              <a:rPr lang="en-US" sz="2200" dirty="0"/>
              <a:t> aux parties </a:t>
            </a:r>
            <a:r>
              <a:rPr lang="en-US" sz="2200" dirty="0" err="1"/>
              <a:t>prenantes</a:t>
            </a:r>
            <a:r>
              <a:rPr lang="en-US" sz="2200" dirty="0"/>
              <a:t> internes :</a:t>
            </a:r>
          </a:p>
          <a:p>
            <a:pPr lvl="1"/>
            <a:r>
              <a:rPr lang="en-US" sz="2200" dirty="0"/>
              <a:t>Veille </a:t>
            </a:r>
            <a:r>
              <a:rPr lang="en-US" sz="2200" dirty="0" err="1"/>
              <a:t>réglementaire</a:t>
            </a:r>
            <a:r>
              <a:rPr lang="en-US" sz="2200" dirty="0"/>
              <a:t>/sanitaire</a:t>
            </a:r>
          </a:p>
          <a:p>
            <a:pPr lvl="1"/>
            <a:r>
              <a:rPr lang="en-US" sz="2200" dirty="0"/>
              <a:t>Benchmark</a:t>
            </a:r>
          </a:p>
          <a:p>
            <a:pPr lvl="1"/>
            <a:r>
              <a:rPr lang="en-US" sz="2200" dirty="0"/>
              <a:t>Sourcing</a:t>
            </a:r>
          </a:p>
          <a:p>
            <a:pPr lvl="1"/>
            <a:r>
              <a:rPr lang="en-US" sz="2200" dirty="0" err="1"/>
              <a:t>Accompagnement</a:t>
            </a:r>
            <a:r>
              <a:rPr lang="en-US" sz="2200" dirty="0"/>
              <a:t> </a:t>
            </a:r>
            <a:r>
              <a:rPr lang="en-US" sz="2200" dirty="0" err="1"/>
              <a:t>méthodologique</a:t>
            </a:r>
            <a:endParaRPr lang="en-US" sz="2200" dirty="0"/>
          </a:p>
          <a:p>
            <a:pPr lvl="1"/>
            <a:r>
              <a:rPr lang="en-US" sz="2200" dirty="0"/>
              <a:t>Formation/</a:t>
            </a:r>
            <a:r>
              <a:rPr lang="en-US" sz="2200" dirty="0" err="1"/>
              <a:t>sensibilisation</a:t>
            </a:r>
            <a:endParaRPr lang="en-US" sz="2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4E9767-D757-9DF6-65AA-30249C9A02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961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371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 dirty="0"/>
              <a:t>Organisations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6603" y="2909771"/>
            <a:ext cx="4243589" cy="3320668"/>
          </a:xfrm>
        </p:spPr>
        <p:txBody>
          <a:bodyPr>
            <a:normAutofit/>
          </a:bodyPr>
          <a:lstStyle/>
          <a:p>
            <a:r>
              <a:rPr lang="fr-FR" sz="2200" dirty="0"/>
              <a:t>Différents groupes/commissions au CH :</a:t>
            </a:r>
          </a:p>
          <a:p>
            <a:pPr lvl="1"/>
            <a:r>
              <a:rPr lang="fr-FR" sz="2200" dirty="0"/>
              <a:t>Commission de DD</a:t>
            </a:r>
          </a:p>
          <a:p>
            <a:pPr lvl="1"/>
            <a:r>
              <a:rPr lang="fr-FR" sz="2200" dirty="0"/>
              <a:t>Groupe éco-conception des soins</a:t>
            </a:r>
          </a:p>
          <a:p>
            <a:pPr lvl="1"/>
            <a:r>
              <a:rPr lang="fr-FR" sz="2200" dirty="0"/>
              <a:t>Café DD</a:t>
            </a:r>
          </a:p>
          <a:p>
            <a:pPr lvl="1"/>
            <a:r>
              <a:rPr lang="fr-FR" sz="2200" dirty="0"/>
              <a:t>Groupe dans chaque service avec des pilotes (</a:t>
            </a:r>
            <a:r>
              <a:rPr lang="fr-FR" sz="2200" dirty="0" err="1"/>
              <a:t>néphro</a:t>
            </a:r>
            <a:r>
              <a:rPr lang="fr-FR" sz="2200" dirty="0"/>
              <a:t>, cardio, anesthésistes +++)</a:t>
            </a:r>
          </a:p>
        </p:txBody>
      </p:sp>
      <p:pic>
        <p:nvPicPr>
          <p:cNvPr id="6" name="Image 5" descr="Bande de broches de connexion de fils">
            <a:extLst>
              <a:ext uri="{FF2B5EF4-FFF2-40B4-BE49-F238E27FC236}">
                <a16:creationId xmlns:a16="http://schemas.microsoft.com/office/drawing/2014/main" id="{CF4DEAFF-BD82-A6B2-18E8-E7581DDA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r="2452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Flèche : droite rayée 6">
            <a:extLst>
              <a:ext uri="{FF2B5EF4-FFF2-40B4-BE49-F238E27FC236}">
                <a16:creationId xmlns:a16="http://schemas.microsoft.com/office/drawing/2014/main" id="{3BFF709B-D42E-3F65-6D0E-F299C772EE86}"/>
              </a:ext>
            </a:extLst>
          </p:cNvPr>
          <p:cNvSpPr/>
          <p:nvPr/>
        </p:nvSpPr>
        <p:spPr>
          <a:xfrm rot="16200000">
            <a:off x="-279355" y="4370878"/>
            <a:ext cx="2209523" cy="798760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12EDD3-F47C-0E89-F8A5-96FF8CBDC0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" y="644723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41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Au niveau de la PUI</a:t>
            </a:r>
          </a:p>
        </p:txBody>
      </p:sp>
      <p:pic>
        <p:nvPicPr>
          <p:cNvPr id="5" name="Image 4" descr="Approvisionnement des rayons de la pharmacie">
            <a:extLst>
              <a:ext uri="{FF2B5EF4-FFF2-40B4-BE49-F238E27FC236}">
                <a16:creationId xmlns:a16="http://schemas.microsoft.com/office/drawing/2014/main" id="{1E1CE76A-71D3-65C7-5DFC-1AF5B486D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r="14215" b="3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59599" y="668564"/>
            <a:ext cx="7117210" cy="6293345"/>
          </a:xfrm>
        </p:spPr>
        <p:txBody>
          <a:bodyPr anchor="ctr">
            <a:normAutofit/>
          </a:bodyPr>
          <a:lstStyle/>
          <a:p>
            <a:r>
              <a:rPr lang="fr-FR" dirty="0"/>
              <a:t>Sur la base du volontariat :</a:t>
            </a:r>
          </a:p>
          <a:p>
            <a:pPr lvl="1"/>
            <a:r>
              <a:rPr lang="fr-FR" sz="2800" dirty="0"/>
              <a:t>Plusieurs pharmaciens : </a:t>
            </a:r>
            <a:r>
              <a:rPr lang="fr-FR" sz="2800" dirty="0" err="1"/>
              <a:t>J.Souchon</a:t>
            </a:r>
            <a:r>
              <a:rPr lang="fr-FR" sz="2800" dirty="0"/>
              <a:t>, </a:t>
            </a:r>
            <a:r>
              <a:rPr lang="fr-FR" sz="2800" dirty="0" err="1"/>
              <a:t>A.Deininger</a:t>
            </a:r>
            <a:r>
              <a:rPr lang="fr-FR" sz="2800" dirty="0"/>
              <a:t>, M-C Vince, </a:t>
            </a:r>
            <a:r>
              <a:rPr lang="fr-FR" sz="2800" dirty="0" err="1"/>
              <a:t>S.Gallais</a:t>
            </a:r>
            <a:endParaRPr lang="fr-FR" sz="2800" dirty="0"/>
          </a:p>
          <a:p>
            <a:pPr lvl="1"/>
            <a:r>
              <a:rPr lang="fr-FR" sz="2800" dirty="0"/>
              <a:t>La CDS</a:t>
            </a:r>
          </a:p>
          <a:p>
            <a:pPr lvl="1"/>
            <a:r>
              <a:rPr lang="fr-FR" sz="2800" dirty="0"/>
              <a:t>Des PPH</a:t>
            </a:r>
          </a:p>
          <a:p>
            <a:r>
              <a:rPr lang="fr-FR" dirty="0"/>
              <a:t>Actions menées à la PUI :</a:t>
            </a:r>
          </a:p>
          <a:p>
            <a:pPr lvl="1"/>
            <a:r>
              <a:rPr lang="fr-FR" sz="2800" dirty="0"/>
              <a:t>Gestion/revalorisation des déchets</a:t>
            </a:r>
          </a:p>
          <a:p>
            <a:pPr lvl="1"/>
            <a:r>
              <a:rPr lang="fr-FR" sz="2800" dirty="0"/>
              <a:t>Économies électricité</a:t>
            </a:r>
          </a:p>
          <a:p>
            <a:r>
              <a:rPr lang="fr-FR" dirty="0"/>
              <a:t>Participation à des actions au niveau du CH, en appui des services</a:t>
            </a:r>
          </a:p>
          <a:p>
            <a:r>
              <a:rPr lang="fr-FR" dirty="0"/>
              <a:t>Participation à des actions nationales : « Médicaments à l’hôpital : pourquoi et combien on jette » - C2DS, 2025</a:t>
            </a:r>
          </a:p>
          <a:p>
            <a:pPr lvl="1"/>
            <a:endParaRPr lang="fr-FR" sz="2000" dirty="0"/>
          </a:p>
          <a:p>
            <a:endParaRPr lang="fr-F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4E140F-B695-32EA-2455-35161C5B21E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55" y="6490970"/>
            <a:ext cx="1228725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248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1212</Words>
  <Application>Microsoft Office PowerPoint</Application>
  <PresentationFormat>Grand écran</PresentationFormat>
  <Paragraphs>196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Thème Office</vt:lpstr>
      <vt:lpstr>Présentation PowerPoint</vt:lpstr>
      <vt:lpstr>Déclaration d’intérêts</vt:lpstr>
      <vt:lpstr>Sommaire</vt:lpstr>
      <vt:lpstr>Définitions et contexte</vt:lpstr>
      <vt:lpstr>Environnement ayant permis la mise en place de nos actions  </vt:lpstr>
      <vt:lpstr>Au niveau du CH</vt:lpstr>
      <vt:lpstr>Missions du trio DD</vt:lpstr>
      <vt:lpstr>Organisations</vt:lpstr>
      <vt:lpstr>Au niveau de la PUI</vt:lpstr>
      <vt:lpstr>Action mise en place : réduction des émissions de CO2 liées aux inhalateurs</vt:lpstr>
      <vt:lpstr>Rappels sur les différents types d’inhalateurs</vt:lpstr>
      <vt:lpstr>Valeurs d’émissions</vt:lpstr>
      <vt:lpstr>Émissions au CH de St Nazaire</vt:lpstr>
      <vt:lpstr>Acteurs impliqués</vt:lpstr>
      <vt:lpstr>Acteurs impliqués</vt:lpstr>
      <vt:lpstr>Acteurs impliqués</vt:lpstr>
      <vt:lpstr>Acteurs impliqués</vt:lpstr>
      <vt:lpstr>Acteurs impliqués</vt:lpstr>
      <vt:lpstr>Livret d’aide à l’écoprescription</vt:lpstr>
      <vt:lpstr>Résultats à 1 an – CH de St Nazaire</vt:lpstr>
      <vt:lpstr>Résultats à 1 an – Pneumologues libéraux</vt:lpstr>
      <vt:lpstr>Perspectives</vt:lpstr>
      <vt:lpstr>Conclusion</vt:lpstr>
      <vt:lpstr>Sources</vt:lpstr>
    </vt:vector>
  </TitlesOfParts>
  <Company>CHU 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Ébauche présentation APHO</dc:title>
  <dc:creator>MAHIEU Gregoire</dc:creator>
  <cp:lastModifiedBy>Grégoire MAHIEU</cp:lastModifiedBy>
  <cp:revision>54</cp:revision>
  <dcterms:created xsi:type="dcterms:W3CDTF">2026-03-10T11:20:32Z</dcterms:created>
  <dcterms:modified xsi:type="dcterms:W3CDTF">2026-03-27T09:20:19Z</dcterms:modified>
</cp:coreProperties>
</file>