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3" r:id="rId2"/>
    <p:sldId id="288" r:id="rId3"/>
    <p:sldId id="291" r:id="rId4"/>
    <p:sldId id="278" r:id="rId5"/>
    <p:sldId id="267" r:id="rId6"/>
    <p:sldId id="268" r:id="rId7"/>
    <p:sldId id="290" r:id="rId8"/>
    <p:sldId id="340" r:id="rId9"/>
    <p:sldId id="286" r:id="rId10"/>
    <p:sldId id="287" r:id="rId11"/>
    <p:sldId id="335" r:id="rId12"/>
    <p:sldId id="272" r:id="rId13"/>
    <p:sldId id="293" r:id="rId14"/>
    <p:sldId id="341" r:id="rId15"/>
    <p:sldId id="343" r:id="rId16"/>
    <p:sldId id="296" r:id="rId17"/>
    <p:sldId id="269" r:id="rId18"/>
    <p:sldId id="314" r:id="rId19"/>
    <p:sldId id="321" r:id="rId20"/>
    <p:sldId id="320" r:id="rId21"/>
    <p:sldId id="322" r:id="rId22"/>
    <p:sldId id="315" r:id="rId23"/>
    <p:sldId id="317" r:id="rId24"/>
    <p:sldId id="316" r:id="rId25"/>
    <p:sldId id="318" r:id="rId26"/>
    <p:sldId id="319" r:id="rId27"/>
    <p:sldId id="323" r:id="rId28"/>
    <p:sldId id="324" r:id="rId29"/>
    <p:sldId id="325" r:id="rId30"/>
    <p:sldId id="326" r:id="rId31"/>
    <p:sldId id="327" r:id="rId32"/>
    <p:sldId id="336" r:id="rId33"/>
    <p:sldId id="328" r:id="rId34"/>
    <p:sldId id="338" r:id="rId35"/>
    <p:sldId id="339" r:id="rId36"/>
    <p:sldId id="331" r:id="rId37"/>
    <p:sldId id="337" r:id="rId38"/>
    <p:sldId id="334" r:id="rId39"/>
    <p:sldId id="273" r:id="rId40"/>
    <p:sldId id="297" r:id="rId41"/>
    <p:sldId id="344" r:id="rId42"/>
    <p:sldId id="333" r:id="rId43"/>
    <p:sldId id="345" r:id="rId4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F4029D4-E36B-40CC-AE4F-FB76C8784944}">
          <p14:sldIdLst>
            <p14:sldId id="263"/>
            <p14:sldId id="288"/>
            <p14:sldId id="291"/>
            <p14:sldId id="278"/>
            <p14:sldId id="267"/>
            <p14:sldId id="268"/>
            <p14:sldId id="290"/>
            <p14:sldId id="340"/>
            <p14:sldId id="286"/>
            <p14:sldId id="287"/>
            <p14:sldId id="335"/>
            <p14:sldId id="272"/>
            <p14:sldId id="293"/>
            <p14:sldId id="341"/>
            <p14:sldId id="343"/>
            <p14:sldId id="296"/>
            <p14:sldId id="269"/>
            <p14:sldId id="314"/>
            <p14:sldId id="321"/>
            <p14:sldId id="320"/>
            <p14:sldId id="322"/>
            <p14:sldId id="315"/>
            <p14:sldId id="317"/>
            <p14:sldId id="316"/>
            <p14:sldId id="318"/>
            <p14:sldId id="319"/>
            <p14:sldId id="323"/>
            <p14:sldId id="324"/>
            <p14:sldId id="325"/>
            <p14:sldId id="326"/>
            <p14:sldId id="327"/>
            <p14:sldId id="336"/>
            <p14:sldId id="328"/>
            <p14:sldId id="338"/>
            <p14:sldId id="339"/>
            <p14:sldId id="331"/>
            <p14:sldId id="337"/>
            <p14:sldId id="334"/>
            <p14:sldId id="273"/>
            <p14:sldId id="297"/>
            <p14:sldId id="344"/>
            <p14:sldId id="333"/>
            <p14:sldId id="345"/>
          </p14:sldIdLst>
        </p14:section>
        <p14:section name="Section sans titre" id="{4B6E66E4-73AC-42AC-9C75-278A63A9D5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D7F"/>
    <a:srgbClr val="C9BBA1"/>
    <a:srgbClr val="307072"/>
    <a:srgbClr val="96C9CA"/>
    <a:srgbClr val="529BB2"/>
    <a:srgbClr val="337779"/>
    <a:srgbClr val="3E7C7F"/>
    <a:srgbClr val="4F99B1"/>
    <a:srgbClr val="59A2B8"/>
    <a:srgbClr val="367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614" autoAdjust="0"/>
  </p:normalViewPr>
  <p:slideViewPr>
    <p:cSldViewPr>
      <p:cViewPr varScale="1">
        <p:scale>
          <a:sx n="106" d="100"/>
          <a:sy n="106" d="100"/>
        </p:scale>
        <p:origin x="77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55F8-5121-4EED-803C-7D72D2FED4B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D636D-E002-4323-A6A5-AB038A451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54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0D48-9934-4F1C-8685-D0C6055FEA5D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6E2E7-7463-4B86-95CA-ED5D9DC42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9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F8EB6-A39C-DCD1-3D86-95B82A646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EC9D84E-C917-3EA7-46C1-106C1DE86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3077E9-80D8-C3EE-4817-834146D25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E238B2-73ED-3135-05B0-F1F3B7A75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75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85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661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94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83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174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91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808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272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1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725E7-6015-D379-DFB9-5DF4B6951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31516D-7803-D148-2713-2C72DF061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E07C97-CD20-8005-35D9-146D950BE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2C29A1-E53E-58F8-D3AC-DE460FF14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28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30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81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758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844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096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99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674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918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63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41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725E7-6015-D379-DFB9-5DF4B6951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31516D-7803-D148-2713-2C72DF061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E07C97-CD20-8005-35D9-146D950BE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2C29A1-E53E-58F8-D3AC-DE460FF14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44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91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243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063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556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903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15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3746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378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0730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2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094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835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105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257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88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06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31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31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2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9F7F3-B688-E36F-1D86-3331C3297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388A9C-BF49-19BA-0E03-A447B9577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69A97DA-3ADC-4488-A421-A472D2B29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82C46D-AE1D-80F2-45A0-BC85F23D0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5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57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72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3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3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8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3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37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7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B66A-6F10-4CCE-AFE4-A5FB406AE6C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4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C9BBA1"/>
            </a:gs>
            <a:gs pos="2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4427984" y="3651870"/>
            <a:ext cx="0" cy="136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27984" y="5020022"/>
            <a:ext cx="4464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6"/>
          <p:cNvSpPr txBox="1">
            <a:spLocks/>
          </p:cNvSpPr>
          <p:nvPr/>
        </p:nvSpPr>
        <p:spPr>
          <a:xfrm>
            <a:off x="4355976" y="577108"/>
            <a:ext cx="4536504" cy="250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</a:rPr>
              <a:t>Relations du pharmacien hospitalier au quotidien : un équipage </a:t>
            </a:r>
            <a:r>
              <a:rPr lang="fr-FR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solide</a:t>
            </a:r>
          </a:p>
          <a:p>
            <a:endParaRPr lang="fr-FR" sz="43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fr-FR" sz="43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Implication moderne du PPH dans la pré-analyse 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pharmaceutique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Sous-titre 7"/>
          <p:cNvSpPr txBox="1">
            <a:spLocks/>
          </p:cNvSpPr>
          <p:nvPr/>
        </p:nvSpPr>
        <p:spPr>
          <a:xfrm>
            <a:off x="4428192" y="3939902"/>
            <a:ext cx="4536505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i="1" dirty="0" smtClean="0">
                <a:solidFill>
                  <a:schemeClr val="bg1"/>
                </a:solidFill>
              </a:rPr>
              <a:t>Claire CHATRON</a:t>
            </a:r>
          </a:p>
          <a:p>
            <a:pPr marL="0" indent="0" algn="ctr">
              <a:buNone/>
            </a:pPr>
            <a:r>
              <a:rPr lang="fr-FR" sz="1600" i="1" dirty="0" smtClean="0">
                <a:solidFill>
                  <a:schemeClr val="bg1"/>
                </a:solidFill>
              </a:rPr>
              <a:t>Pharmacien, CHU Clermont-</a:t>
            </a:r>
            <a:r>
              <a:rPr lang="fr-FR" sz="1600" i="1" dirty="0" err="1" smtClean="0">
                <a:solidFill>
                  <a:schemeClr val="bg1"/>
                </a:solidFill>
              </a:rPr>
              <a:t>Fd</a:t>
            </a:r>
            <a:endParaRPr lang="fr-FR" sz="16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2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1200" i="1" dirty="0" smtClean="0">
                <a:solidFill>
                  <a:schemeClr val="bg1"/>
                </a:solidFill>
              </a:rPr>
              <a:t>Mais aussi et surtout ancienne interne du CHU de Caen, du CH de Cherbourg et de l’EPSM de Caen</a:t>
            </a:r>
            <a:endParaRPr lang="fr-FR" sz="1200" i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0E7F5E-2ADB-BE5D-1345-3C67227B1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"/>
          <a:stretch/>
        </p:blipFill>
        <p:spPr>
          <a:xfrm>
            <a:off x="282004" y="72009"/>
            <a:ext cx="3589634" cy="4948013"/>
          </a:xfrm>
          <a:prstGeom prst="rect">
            <a:avLst/>
          </a:prstGeom>
          <a:effectLst>
            <a:glow rad="127000">
              <a:srgbClr val="C9BBA1"/>
            </a:glow>
          </a:effectLst>
        </p:spPr>
      </p:pic>
    </p:spTree>
    <p:extLst>
      <p:ext uri="{BB962C8B-B14F-4D97-AF65-F5344CB8AC3E}">
        <p14:creationId xmlns:p14="http://schemas.microsoft.com/office/powerpoint/2010/main" val="18426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A0155C-E720-E70E-8DD4-85E29FA3D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364B74-03EC-0681-620E-FC156999507D}"/>
              </a:ext>
            </a:extLst>
          </p:cNvPr>
          <p:cNvSpPr/>
          <p:nvPr/>
        </p:nvSpPr>
        <p:spPr>
          <a:xfrm>
            <a:off x="179512" y="2612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4A8D10-9769-199C-1C51-02CE76216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557164-80CD-40B9-0840-F3FFBE48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1089DE-902E-2512-36E1-151930F66A4D}"/>
              </a:ext>
            </a:extLst>
          </p:cNvPr>
          <p:cNvSpPr txBox="1"/>
          <p:nvPr/>
        </p:nvSpPr>
        <p:spPr>
          <a:xfrm>
            <a:off x="179512" y="1206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8509D0-01AF-1CF7-92D0-177C182A30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609600" y="563909"/>
            <a:ext cx="8229600" cy="65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500" b="1" smtClean="0">
                <a:solidFill>
                  <a:srgbClr val="002060"/>
                </a:solidFill>
              </a:rPr>
              <a:t>Quelles missions à développer pour notre hôpital?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5645"/>
            <a:ext cx="8229600" cy="2958977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Contexte de </a:t>
            </a:r>
            <a:r>
              <a:rPr lang="fr-FR" sz="2000" b="1" dirty="0" smtClean="0"/>
              <a:t>projet de service </a:t>
            </a:r>
            <a:r>
              <a:rPr lang="fr-FR" sz="2000" dirty="0" smtClean="0"/>
              <a:t>: </a:t>
            </a:r>
            <a:r>
              <a:rPr lang="fr-FR" sz="2000" dirty="0" err="1" smtClean="0"/>
              <a:t>MoSUP</a:t>
            </a:r>
            <a:endParaRPr lang="fr-FR" sz="2000" dirty="0" smtClean="0"/>
          </a:p>
          <a:p>
            <a:pPr marL="0" indent="0" algn="just">
              <a:buNone/>
            </a:pPr>
            <a:r>
              <a:rPr lang="fr-FR" sz="2000" dirty="0" smtClean="0"/>
              <a:t>Projet de modernisation de notre PUI : locaux et activités, notamment en pharmacie clinique </a:t>
            </a:r>
            <a:r>
              <a:rPr lang="fr-FR" sz="2000" dirty="0" smtClean="0">
                <a:sym typeface="Wingdings" panose="05000000000000000000" pitchFamily="2" charset="2"/>
              </a:rPr>
              <a:t> sous groupe COPIL de Pharmacie Clinique</a:t>
            </a:r>
            <a:endParaRPr lang="fr-FR" sz="2000" dirty="0" smtClean="0"/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dirty="0" smtClean="0"/>
              <a:t>Développement de la terminologie « </a:t>
            </a:r>
            <a:r>
              <a:rPr lang="fr-FR" sz="2000" b="1" dirty="0" smtClean="0"/>
              <a:t>équipe pharmaceutique</a:t>
            </a:r>
            <a:r>
              <a:rPr lang="fr-FR" sz="2000" dirty="0" smtClean="0"/>
              <a:t> »</a:t>
            </a:r>
          </a:p>
          <a:p>
            <a:pPr marL="0" indent="0" algn="just">
              <a:buNone/>
            </a:pPr>
            <a:r>
              <a:rPr lang="fr-FR" sz="2000" dirty="0" smtClean="0"/>
              <a:t>Eviter la catégorisation PPH d’un côté et Pharmaciens/internes/externes de l’autre</a:t>
            </a:r>
          </a:p>
          <a:p>
            <a:pPr marL="0" indent="0" algn="just">
              <a:buNone/>
            </a:pPr>
            <a:r>
              <a:rPr lang="fr-FR" sz="2000" i="1" dirty="0" smtClean="0"/>
              <a:t>« un équipage solide! »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318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algn="just"/>
            <a:r>
              <a:rPr lang="fr-FR" sz="2000" dirty="0"/>
              <a:t>Activité de </a:t>
            </a:r>
            <a:r>
              <a:rPr lang="fr-FR" sz="2000" b="1" dirty="0"/>
              <a:t>conciliation médicamenteuse </a:t>
            </a:r>
            <a:r>
              <a:rPr lang="fr-FR" sz="2000" dirty="0"/>
              <a:t>: </a:t>
            </a:r>
            <a:r>
              <a:rPr lang="fr-FR" sz="2000" b="1" dirty="0">
                <a:solidFill>
                  <a:srgbClr val="407D7F"/>
                </a:solidFill>
              </a:rPr>
              <a:t>non placée en priorité </a:t>
            </a:r>
            <a:r>
              <a:rPr lang="fr-FR" sz="2000" dirty="0"/>
              <a:t>dans notre établissement qui bénéficie pour le moment de l’activité des externes en pharmacie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Formation en </a:t>
            </a:r>
            <a:r>
              <a:rPr lang="fr-FR" sz="2000" b="1" dirty="0" smtClean="0"/>
              <a:t>ETP</a:t>
            </a:r>
            <a:r>
              <a:rPr lang="fr-FR" sz="2000" dirty="0" smtClean="0"/>
              <a:t> pour plusieurs PPH dans le cadre d’une volonté d’évolution du métier du PPH vers une relation centrée sur le patient (soins pharmaceutiques) : </a:t>
            </a:r>
            <a:r>
              <a:rPr lang="fr-FR" sz="2000" b="1" dirty="0" smtClean="0">
                <a:solidFill>
                  <a:srgbClr val="407D7F"/>
                </a:solidFill>
              </a:rPr>
              <a:t>pas plus de déploiement </a:t>
            </a:r>
            <a:r>
              <a:rPr lang="fr-FR" sz="2000" dirty="0" smtClean="0"/>
              <a:t>(mais OK pour continuer les formations et habilitations)</a:t>
            </a:r>
          </a:p>
          <a:p>
            <a:pPr marL="0" indent="0" algn="just">
              <a:buNone/>
            </a:pPr>
            <a:endParaRPr lang="fr-FR" sz="2000" dirty="0" smtClean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2060"/>
                </a:solidFill>
              </a:rPr>
              <a:t>Quelles missions à développer pour les PPH?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298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000" dirty="0"/>
              <a:t>Activité de </a:t>
            </a:r>
            <a:r>
              <a:rPr lang="fr-FR" sz="2000" b="1" dirty="0"/>
              <a:t>conciliation médicamenteuse </a:t>
            </a:r>
            <a:r>
              <a:rPr lang="fr-FR" sz="2000" dirty="0"/>
              <a:t>: </a:t>
            </a:r>
            <a:r>
              <a:rPr lang="fr-FR" sz="2000" b="1" dirty="0">
                <a:solidFill>
                  <a:srgbClr val="407D7F"/>
                </a:solidFill>
              </a:rPr>
              <a:t>non placée en priorité </a:t>
            </a:r>
            <a:r>
              <a:rPr lang="fr-FR" sz="2000" dirty="0"/>
              <a:t>dans notre établissement qui bénéficie pour le moment de l’activité des externes en pharmacie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Formation en </a:t>
            </a:r>
            <a:r>
              <a:rPr lang="fr-FR" sz="2000" b="1" dirty="0" smtClean="0"/>
              <a:t>ETP</a:t>
            </a:r>
            <a:r>
              <a:rPr lang="fr-FR" sz="2000" dirty="0" smtClean="0"/>
              <a:t> pour plusieurs PPH dans le cadre d’une volonté d’évolution du métier du PPH vers une relation centrée sur le patient (soins pharmaceutiques) : </a:t>
            </a:r>
            <a:r>
              <a:rPr lang="fr-FR" sz="2000" b="1" dirty="0" smtClean="0">
                <a:solidFill>
                  <a:srgbClr val="407D7F"/>
                </a:solidFill>
              </a:rPr>
              <a:t>pas plus de déploiement </a:t>
            </a:r>
            <a:r>
              <a:rPr lang="fr-FR" sz="2000" dirty="0" smtClean="0"/>
              <a:t>(mais OK pour continuer les formations et habilitations)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b="1" dirty="0" smtClean="0">
                <a:solidFill>
                  <a:srgbClr val="C00000"/>
                </a:solidFill>
              </a:rPr>
              <a:t>Quantité trop faible d’analyses pharmaceutiques dans notre établissement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2060"/>
                </a:solidFill>
              </a:rPr>
              <a:t>Quelles missions à développer pour les PPH?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298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2060"/>
                </a:solidFill>
              </a:rPr>
              <a:t>Quelles missions à développer pour les PPH?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298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Comment augmenter le taux d’analyse pharmaceutique?</a:t>
            </a:r>
            <a:endParaRPr lang="fr-FR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C00000"/>
                </a:solidFill>
              </a:rPr>
              <a:t>Mission de « pré-analyse »?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/>
              <a:t>(9) Décret n° 2023-564 du 5 juillet 2023 relatif à l’organisation des pharmacies à usage intérieur et aux missions des préparateurs en pharmacie hospitalière. Code de la santé publique.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2060"/>
                </a:solidFill>
              </a:rPr>
              <a:t>Quelles missions à développer pour les PPH?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298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39551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Comment augmenter le taux d’analyse pharmaceutique?</a:t>
            </a:r>
            <a:endParaRPr lang="fr-FR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C00000"/>
                </a:solidFill>
              </a:rPr>
              <a:t>Mission de « pré-analyse »?</a:t>
            </a:r>
            <a:endParaRPr lang="fr-FR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2000" b="1" dirty="0" smtClean="0">
              <a:solidFill>
                <a:srgbClr val="C00000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2896414"/>
            <a:ext cx="8229600" cy="939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000" b="1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76625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Depuis le décret n° 2023-564 du 5 juillet </a:t>
            </a:r>
            <a:r>
              <a:rPr lang="fr-FR" sz="2000" dirty="0" smtClean="0"/>
              <a:t>2023*, </a:t>
            </a:r>
            <a:r>
              <a:rPr lang="fr-FR" sz="2000" dirty="0"/>
              <a:t>la formation des PPH a connu une transformation majeure, notamment par son </a:t>
            </a:r>
            <a:r>
              <a:rPr lang="fr-FR" sz="2000" dirty="0" err="1"/>
              <a:t>universitarisation</a:t>
            </a:r>
            <a:r>
              <a:rPr lang="fr-FR" sz="2000" dirty="0"/>
              <a:t>, concrétisée par la création d’un Diplôme d'Études Universitaires Scientifiques et Techniques (DEUST). Cette réforme a entraîné une refonte des contenus d’enseignement ainsi que des connaissances et compétences requises pour leur exercice professionnel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4299942"/>
            <a:ext cx="655272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100" i="1" dirty="0" smtClean="0">
                <a:latin typeface="Arial" panose="020B0604020202020204" pitchFamily="34" charset="0"/>
                <a:ea typeface="Arial" panose="020B0604020202020204" pitchFamily="34" charset="0"/>
              </a:rPr>
              <a:t>*Décret </a:t>
            </a:r>
            <a:r>
              <a:rPr lang="fr-FR" sz="1100" i="1" dirty="0">
                <a:latin typeface="Arial" panose="020B0604020202020204" pitchFamily="34" charset="0"/>
                <a:ea typeface="Arial" panose="020B0604020202020204" pitchFamily="34" charset="0"/>
              </a:rPr>
              <a:t>n° 2023-564 du 5 juillet 2023 relatif à l’organisation des pharmacies à usage intérieur et aux missions des préparateurs en pharmacie hospitalière. Code de la santé publique.</a:t>
            </a:r>
          </a:p>
        </p:txBody>
      </p:sp>
    </p:spTree>
    <p:extLst>
      <p:ext uri="{BB962C8B-B14F-4D97-AF65-F5344CB8AC3E}">
        <p14:creationId xmlns:p14="http://schemas.microsoft.com/office/powerpoint/2010/main" val="37781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09828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680" y="270923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</a:rPr>
              <a:t>Cette activité consiste à recueillir les </a:t>
            </a:r>
            <a:r>
              <a:rPr lang="fr-FR" b="1" dirty="0">
                <a:latin typeface="Arial" panose="020B0604020202020204" pitchFamily="34" charset="0"/>
                <a:ea typeface="Arial" panose="020B0604020202020204" pitchFamily="34" charset="0"/>
              </a:rPr>
              <a:t>données cliniques et biologiques 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</a:rPr>
              <a:t>pertinentes, vérifier la conformité réglementaire et pharmacologique des prescriptions, et </a:t>
            </a:r>
            <a:r>
              <a:rPr lang="fr-FR" b="1" dirty="0">
                <a:latin typeface="Arial" panose="020B0604020202020204" pitchFamily="34" charset="0"/>
                <a:ea typeface="Arial" panose="020B0604020202020204" pitchFamily="34" charset="0"/>
              </a:rPr>
              <a:t>repérer d’éventuelles incohérences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</a:rPr>
              <a:t>, interactions médicamenteuses ou anomalies susceptibles d’altérer la sécurité du </a:t>
            </a:r>
            <a:r>
              <a:rPr lang="fr-FR" dirty="0" smtClean="0">
                <a:latin typeface="Arial" panose="020B0604020202020204" pitchFamily="34" charset="0"/>
                <a:ea typeface="Arial" panose="020B0604020202020204" pitchFamily="34" charset="0"/>
              </a:rPr>
              <a:t>patient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04672" y="4321053"/>
            <a:ext cx="77768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000" i="1" dirty="0" smtClean="0">
                <a:latin typeface="Arial" panose="020B0604020202020204" pitchFamily="34" charset="0"/>
                <a:ea typeface="Arial" panose="020B0604020202020204" pitchFamily="34" charset="0"/>
              </a:rPr>
              <a:t>Société </a:t>
            </a:r>
            <a:r>
              <a:rPr lang="fr-FR" sz="1000" i="1" dirty="0">
                <a:latin typeface="Arial" panose="020B0604020202020204" pitchFamily="34" charset="0"/>
                <a:ea typeface="Arial" panose="020B0604020202020204" pitchFamily="34" charset="0"/>
              </a:rPr>
              <a:t>Française de Pharmacie Clinique (SFPC), Groupe de Travail </a:t>
            </a:r>
            <a:r>
              <a:rPr lang="fr-FR" sz="1000" i="1" dirty="0" err="1">
                <a:latin typeface="Arial" panose="020B0604020202020204" pitchFamily="34" charset="0"/>
                <a:ea typeface="Arial" panose="020B0604020202020204" pitchFamily="34" charset="0"/>
              </a:rPr>
              <a:t>PeP’s</a:t>
            </a:r>
            <a:r>
              <a:rPr lang="fr-FR" sz="1000" i="1" dirty="0">
                <a:latin typeface="Arial" panose="020B0604020202020204" pitchFamily="34" charset="0"/>
                <a:ea typeface="Arial" panose="020B0604020202020204" pitchFamily="34" charset="0"/>
              </a:rPr>
              <a:t>. Préconisations pour la contribution des préparateurs en pharmacie hospitalière aux actions de pharmacie clinique. Paris: SFPC; 2022.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680" y="1264909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A</a:t>
            </a:r>
            <a:r>
              <a:rPr lang="fr-FR" sz="2000" b="1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ctivité </a:t>
            </a:r>
            <a:r>
              <a:rPr lang="fr-FR" sz="2000" b="1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de détection des éléments d’analyse pharmaceutique de la </a:t>
            </a:r>
            <a:r>
              <a:rPr lang="fr-FR" sz="2000" b="1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prescription = DEAP</a:t>
            </a:r>
          </a:p>
          <a:p>
            <a:r>
              <a:rPr lang="fr-FR" sz="2000" b="1" dirty="0" smtClean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« pré analyse » en vulgarisant la terminologie </a:t>
            </a:r>
            <a:endParaRPr lang="fr-FR" sz="2000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2060"/>
                </a:solidFill>
              </a:rPr>
              <a:t>Quelles missions à développer pour les PPH?</a:t>
            </a:r>
            <a:endParaRPr lang="fr-FR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298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467544" y="2139702"/>
            <a:ext cx="8229600" cy="65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dirty="0" smtClean="0">
                <a:solidFill>
                  <a:srgbClr val="002060"/>
                </a:solidFill>
              </a:rPr>
              <a:t>Mais avant tout : demander aux concernés leur avis!</a:t>
            </a:r>
            <a:endParaRPr lang="fr-FR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513069"/>
            <a:ext cx="8229600" cy="1338601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fr-FR" sz="2800" b="1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Perception des préparateurs en pharmacie hospitalière sur l’activité de détection des éléments d’analyse pharmaceutique de la prescription : une étude qualitative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68" y="1969158"/>
            <a:ext cx="3528392" cy="2861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8;p1" descr="1aae68ed-0553-4a1c-ba42-98103bb1eda9@chu-clermontferr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2509" y="1977771"/>
            <a:ext cx="3373907" cy="2789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1669"/>
            <a:ext cx="8229600" cy="27429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smtClean="0"/>
              <a:t>Évaluer </a:t>
            </a:r>
            <a:r>
              <a:rPr lang="fr-FR" sz="2400" dirty="0"/>
              <a:t>la </a:t>
            </a:r>
            <a:r>
              <a:rPr lang="fr-FR" sz="2400" b="1" dirty="0"/>
              <a:t>perception</a:t>
            </a:r>
            <a:r>
              <a:rPr lang="fr-FR" sz="2400" dirty="0"/>
              <a:t> des PPH sur la DEAP, en identifiant leurs représentations, les pratiques réelles, leurs ressentis ainsi que les freins et leviers au déploiement de cette activité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B0F0"/>
                </a:solidFill>
              </a:rPr>
              <a:t>Objectif de l’étude</a:t>
            </a:r>
            <a:endParaRPr lang="fr-FR" sz="2500" b="1" dirty="0">
              <a:solidFill>
                <a:srgbClr val="00B0F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D4A2464E-1312-A558-BDD3-5A6F57E07F0E}"/>
              </a:ext>
            </a:extLst>
          </p:cNvPr>
          <p:cNvSpPr txBox="1">
            <a:spLocks/>
          </p:cNvSpPr>
          <p:nvPr/>
        </p:nvSpPr>
        <p:spPr>
          <a:xfrm>
            <a:off x="228600" y="1428750"/>
            <a:ext cx="8686800" cy="2971800"/>
          </a:xfrm>
          <a:prstGeom prst="rect">
            <a:avLst/>
          </a:prstGeom>
          <a:ln w="19050">
            <a:solidFill>
              <a:srgbClr val="7CB7E4"/>
            </a:solidFill>
          </a:ln>
        </p:spPr>
        <p:txBody>
          <a:bodyPr vert="horz" lIns="45720" tIns="22860" rIns="45720" bIns="228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600" b="1" i="0" u="none" strike="noStrike" kern="1200" smtClean="0">
                <a:solidFill>
                  <a:srgbClr val="7CB7E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1350" dirty="0"/>
              <a:t/>
            </a:r>
            <a:br>
              <a:rPr lang="fr-FR" sz="1350" dirty="0"/>
            </a:br>
            <a:r>
              <a:rPr lang="fr-FR" sz="1350" b="0" dirty="0"/>
              <a:t/>
            </a:r>
            <a:br>
              <a:rPr lang="fr-FR" sz="1350" b="0" dirty="0"/>
            </a:br>
            <a:endParaRPr lang="fr-FR" sz="1350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750548C-DEC5-3B81-0A71-DF203F75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69" y="2465676"/>
            <a:ext cx="8735008" cy="324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7CB7E4"/>
                </a:solidFill>
              </a:rPr>
              <a:t>-&gt; Suivi des recommandations COREQ (COnsolidated criteria for REporting Qualitative)</a:t>
            </a:r>
          </a:p>
          <a:p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15" name="Rectangle : coins arrondis 5">
            <a:extLst>
              <a:ext uri="{FF2B5EF4-FFF2-40B4-BE49-F238E27FC236}">
                <a16:creationId xmlns:a16="http://schemas.microsoft.com/office/drawing/2014/main" id="{ED326152-926C-6099-7801-EC83A0575728}"/>
              </a:ext>
            </a:extLst>
          </p:cNvPr>
          <p:cNvSpPr/>
          <p:nvPr/>
        </p:nvSpPr>
        <p:spPr>
          <a:xfrm>
            <a:off x="1897045" y="1526208"/>
            <a:ext cx="5334000" cy="8001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Etude qualitative, prospective et monocentrique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Juillet- Août 2025 </a:t>
            </a:r>
          </a:p>
        </p:txBody>
      </p:sp>
      <p:pic>
        <p:nvPicPr>
          <p:cNvPr id="16" name="Picture 2" descr="261 400+ Entretien Icons Stock Illustrations, graphiques vectoriels libre  de droits et Clip Art - iStock">
            <a:extLst>
              <a:ext uri="{FF2B5EF4-FFF2-40B4-BE49-F238E27FC236}">
                <a16:creationId xmlns:a16="http://schemas.microsoft.com/office/drawing/2014/main" id="{2CA1E96E-B250-D95F-40F1-EF6745196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0776" r="12705" b="34287"/>
          <a:stretch>
            <a:fillRect/>
          </a:stretch>
        </p:blipFill>
        <p:spPr bwMode="auto">
          <a:xfrm>
            <a:off x="272842" y="3140746"/>
            <a:ext cx="882926" cy="6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93ED1B5-4277-BD9D-8D64-8C207D81A6C4}"/>
              </a:ext>
            </a:extLst>
          </p:cNvPr>
          <p:cNvSpPr txBox="1">
            <a:spLocks/>
          </p:cNvSpPr>
          <p:nvPr/>
        </p:nvSpPr>
        <p:spPr>
          <a:xfrm>
            <a:off x="1300410" y="2819400"/>
            <a:ext cx="1519529" cy="1600200"/>
          </a:xfrm>
          <a:prstGeom prst="rect">
            <a:avLst/>
          </a:prstGeom>
        </p:spPr>
        <p:txBody>
          <a:bodyPr vert="horz" lIns="45720" tIns="22860" rIns="45720" bIns="2286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92D050"/>
                </a:solidFill>
              </a:rPr>
              <a:t>Entretiens:</a:t>
            </a:r>
          </a:p>
          <a:p>
            <a:r>
              <a:rPr lang="fr-FR" sz="1400" dirty="0">
                <a:solidFill>
                  <a:srgbClr val="7CB7E4"/>
                </a:solidFill>
              </a:rPr>
              <a:t>Semi-directifs individuels 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Enregistrés avec consentement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 Anonymisés </a:t>
            </a:r>
          </a:p>
          <a:p>
            <a:endParaRPr lang="fr-FR" sz="1600" b="1" dirty="0">
              <a:solidFill>
                <a:srgbClr val="92D050"/>
              </a:solidFill>
            </a:endParaRPr>
          </a:p>
        </p:txBody>
      </p:sp>
      <p:pic>
        <p:nvPicPr>
          <p:cNvPr id="18" name="Picture 4" descr="Checklist Icon Template Design Vector Illustration par zAe · Creative  Fabrica">
            <a:extLst>
              <a:ext uri="{FF2B5EF4-FFF2-40B4-BE49-F238E27FC236}">
                <a16:creationId xmlns:a16="http://schemas.microsoft.com/office/drawing/2014/main" id="{429B94E9-6B73-BC8C-DC73-A1EC4B86D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r="26975"/>
          <a:stretch>
            <a:fillRect/>
          </a:stretch>
        </p:blipFill>
        <p:spPr bwMode="auto">
          <a:xfrm>
            <a:off x="3111782" y="3032796"/>
            <a:ext cx="622815" cy="9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AD58DA9-C72F-FF81-9933-B32BDF2F4785}"/>
              </a:ext>
            </a:extLst>
          </p:cNvPr>
          <p:cNvSpPr txBox="1">
            <a:spLocks/>
          </p:cNvSpPr>
          <p:nvPr/>
        </p:nvSpPr>
        <p:spPr>
          <a:xfrm>
            <a:off x="3832189" y="2876117"/>
            <a:ext cx="1463712" cy="1600200"/>
          </a:xfrm>
          <a:prstGeom prst="rect">
            <a:avLst/>
          </a:prstGeom>
        </p:spPr>
        <p:txBody>
          <a:bodyPr vert="horz" lIns="45720" tIns="22860" rIns="45720" bIns="2286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92D050"/>
                </a:solidFill>
              </a:rPr>
              <a:t>Grille entretien :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GT(pharmaciens et internes)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Testée en amont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4 thématiques</a:t>
            </a:r>
            <a:endParaRPr lang="fr-FR" sz="1400" b="1" dirty="0">
              <a:solidFill>
                <a:srgbClr val="7CB7E4"/>
              </a:solidFill>
            </a:endParaRPr>
          </a:p>
          <a:p>
            <a:pPr marL="0" indent="0">
              <a:buNone/>
            </a:pP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B0F0"/>
                </a:solidFill>
              </a:rPr>
              <a:t>Matériel et méthode</a:t>
            </a:r>
            <a:endParaRPr lang="fr-FR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6AF1A-5420-2FA4-0EF8-A39960B9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D2DB57-4245-032D-8868-E01290600E49}"/>
              </a:ext>
            </a:extLst>
          </p:cNvPr>
          <p:cNvSpPr/>
          <p:nvPr/>
        </p:nvSpPr>
        <p:spPr>
          <a:xfrm>
            <a:off x="179512" y="2396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88469B7-C915-4850-D61C-E6FB2AE3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66A4F2-3203-F3C3-AB9E-CFF7F1D7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300C2F-A21B-60AB-52C7-47DD7DABE692}"/>
              </a:ext>
            </a:extLst>
          </p:cNvPr>
          <p:cNvSpPr txBox="1"/>
          <p:nvPr/>
        </p:nvSpPr>
        <p:spPr>
          <a:xfrm>
            <a:off x="179512" y="-50155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2EFA2FB-69DA-2796-C7A4-28717F920D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244194"/>
            <a:ext cx="983708" cy="7688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27584" y="131094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Médicaments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786332" y="125686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Produits Médicaux </a:t>
            </a:r>
            <a:r>
              <a:rPr lang="fr-FR" b="1" dirty="0"/>
              <a:t>S</a:t>
            </a:r>
            <a:r>
              <a:rPr lang="fr-FR" b="1" dirty="0" smtClean="0"/>
              <a:t>tériles </a:t>
            </a:r>
            <a:r>
              <a:rPr lang="fr-FR" dirty="0" smtClean="0"/>
              <a:t>(DMS; solutés, PCI et antiseptiques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27584" y="329183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</a:t>
            </a:r>
            <a:r>
              <a:rPr lang="fr-FR" b="1" dirty="0" err="1" smtClean="0"/>
              <a:t>Pharmacotechnie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930348" y="330329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Stérilisation</a:t>
            </a:r>
            <a:endParaRPr lang="fr-FR" b="1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002060"/>
                </a:solidFill>
              </a:rPr>
              <a:t>Organisation PUI du CHU de Clermont-</a:t>
            </a:r>
            <a:r>
              <a:rPr lang="fr-FR" sz="2400" b="1" dirty="0" err="1" smtClean="0">
                <a:solidFill>
                  <a:srgbClr val="002060"/>
                </a:solidFill>
              </a:rPr>
              <a:t>Fd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89B1C2F-37B4-8016-D4E3-3A0B245A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11510"/>
            <a:ext cx="5517587" cy="43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D4A2464E-1312-A558-BDD3-5A6F57E07F0E}"/>
              </a:ext>
            </a:extLst>
          </p:cNvPr>
          <p:cNvSpPr txBox="1">
            <a:spLocks/>
          </p:cNvSpPr>
          <p:nvPr/>
        </p:nvSpPr>
        <p:spPr>
          <a:xfrm>
            <a:off x="228600" y="1428750"/>
            <a:ext cx="8686800" cy="2971800"/>
          </a:xfrm>
          <a:prstGeom prst="rect">
            <a:avLst/>
          </a:prstGeom>
          <a:ln w="19050">
            <a:solidFill>
              <a:srgbClr val="7CB7E4"/>
            </a:solidFill>
          </a:ln>
        </p:spPr>
        <p:txBody>
          <a:bodyPr vert="horz" lIns="45720" tIns="22860" rIns="45720" bIns="228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600" b="1" i="0" u="none" strike="noStrike" kern="1200" smtClean="0">
                <a:solidFill>
                  <a:srgbClr val="7CB7E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1350" dirty="0"/>
              <a:t/>
            </a:r>
            <a:br>
              <a:rPr lang="fr-FR" sz="1350" dirty="0"/>
            </a:br>
            <a:r>
              <a:rPr lang="fr-FR" sz="1350" b="0" dirty="0"/>
              <a:t/>
            </a:r>
            <a:br>
              <a:rPr lang="fr-FR" sz="1350" b="0" dirty="0"/>
            </a:br>
            <a:endParaRPr lang="fr-FR" sz="1350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750548C-DEC5-3B81-0A71-DF203F75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69" y="2465676"/>
            <a:ext cx="8735008" cy="324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7CB7E4"/>
                </a:solidFill>
              </a:rPr>
              <a:t>-&gt; Suivi des recommandations COREQ (COnsolidated criteria for REporting Qualitative)</a:t>
            </a:r>
          </a:p>
          <a:p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15" name="Rectangle : coins arrondis 5">
            <a:extLst>
              <a:ext uri="{FF2B5EF4-FFF2-40B4-BE49-F238E27FC236}">
                <a16:creationId xmlns:a16="http://schemas.microsoft.com/office/drawing/2014/main" id="{ED326152-926C-6099-7801-EC83A0575728}"/>
              </a:ext>
            </a:extLst>
          </p:cNvPr>
          <p:cNvSpPr/>
          <p:nvPr/>
        </p:nvSpPr>
        <p:spPr>
          <a:xfrm>
            <a:off x="1897045" y="1526208"/>
            <a:ext cx="5334000" cy="8001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Etude qualitative, prospective et monocentrique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Juillet- Août 2025 </a:t>
            </a:r>
          </a:p>
        </p:txBody>
      </p:sp>
      <p:pic>
        <p:nvPicPr>
          <p:cNvPr id="16" name="Picture 2" descr="261 400+ Entretien Icons Stock Illustrations, graphiques vectoriels libre  de droits et Clip Art - iStock">
            <a:extLst>
              <a:ext uri="{FF2B5EF4-FFF2-40B4-BE49-F238E27FC236}">
                <a16:creationId xmlns:a16="http://schemas.microsoft.com/office/drawing/2014/main" id="{2CA1E96E-B250-D95F-40F1-EF6745196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0776" r="12705" b="34287"/>
          <a:stretch>
            <a:fillRect/>
          </a:stretch>
        </p:blipFill>
        <p:spPr bwMode="auto">
          <a:xfrm>
            <a:off x="272842" y="3140746"/>
            <a:ext cx="882926" cy="6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93ED1B5-4277-BD9D-8D64-8C207D81A6C4}"/>
              </a:ext>
            </a:extLst>
          </p:cNvPr>
          <p:cNvSpPr txBox="1">
            <a:spLocks/>
          </p:cNvSpPr>
          <p:nvPr/>
        </p:nvSpPr>
        <p:spPr>
          <a:xfrm>
            <a:off x="1300410" y="2819400"/>
            <a:ext cx="1519529" cy="1600200"/>
          </a:xfrm>
          <a:prstGeom prst="rect">
            <a:avLst/>
          </a:prstGeom>
        </p:spPr>
        <p:txBody>
          <a:bodyPr vert="horz" lIns="45720" tIns="22860" rIns="45720" bIns="2286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92D050"/>
                </a:solidFill>
              </a:rPr>
              <a:t>Entretiens:</a:t>
            </a:r>
          </a:p>
          <a:p>
            <a:r>
              <a:rPr lang="fr-FR" sz="1400" dirty="0">
                <a:solidFill>
                  <a:srgbClr val="7CB7E4"/>
                </a:solidFill>
              </a:rPr>
              <a:t>Semi-directifs individuels 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Enregistrés avec consentement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 Anonymisés </a:t>
            </a:r>
          </a:p>
          <a:p>
            <a:endParaRPr lang="fr-FR" sz="1600" b="1" dirty="0">
              <a:solidFill>
                <a:srgbClr val="92D050"/>
              </a:solidFill>
            </a:endParaRPr>
          </a:p>
        </p:txBody>
      </p:sp>
      <p:pic>
        <p:nvPicPr>
          <p:cNvPr id="18" name="Picture 4" descr="Checklist Icon Template Design Vector Illustration par zAe · Creative  Fabrica">
            <a:extLst>
              <a:ext uri="{FF2B5EF4-FFF2-40B4-BE49-F238E27FC236}">
                <a16:creationId xmlns:a16="http://schemas.microsoft.com/office/drawing/2014/main" id="{429B94E9-6B73-BC8C-DC73-A1EC4B86D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r="26975"/>
          <a:stretch>
            <a:fillRect/>
          </a:stretch>
        </p:blipFill>
        <p:spPr bwMode="auto">
          <a:xfrm>
            <a:off x="3111782" y="3032796"/>
            <a:ext cx="622815" cy="9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AD58DA9-C72F-FF81-9933-B32BDF2F4785}"/>
              </a:ext>
            </a:extLst>
          </p:cNvPr>
          <p:cNvSpPr txBox="1">
            <a:spLocks/>
          </p:cNvSpPr>
          <p:nvPr/>
        </p:nvSpPr>
        <p:spPr>
          <a:xfrm>
            <a:off x="3832189" y="2876117"/>
            <a:ext cx="1463712" cy="1600200"/>
          </a:xfrm>
          <a:prstGeom prst="rect">
            <a:avLst/>
          </a:prstGeom>
        </p:spPr>
        <p:txBody>
          <a:bodyPr vert="horz" lIns="45720" tIns="22860" rIns="45720" bIns="2286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92D050"/>
                </a:solidFill>
              </a:rPr>
              <a:t>Grille entretien :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GT(pharmaciens et internes)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Testée en amont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4 thématiques</a:t>
            </a:r>
            <a:endParaRPr lang="fr-FR" sz="1400" b="1" dirty="0">
              <a:solidFill>
                <a:srgbClr val="7CB7E4"/>
              </a:solidFill>
            </a:endParaRPr>
          </a:p>
          <a:p>
            <a:pPr marL="0" indent="0">
              <a:buNone/>
            </a:pPr>
            <a:endParaRPr lang="fr-FR" sz="1400" b="1" dirty="0">
              <a:solidFill>
                <a:srgbClr val="92D050"/>
              </a:solidFill>
            </a:endParaRPr>
          </a:p>
        </p:txBody>
      </p:sp>
      <p:pic>
        <p:nvPicPr>
          <p:cNvPr id="20" name="Picture 2" descr="Icon For Analyze,document Clip Art Libres De Droits, Svg, Vecteurs Et  Illustration. Image 182569917">
            <a:extLst>
              <a:ext uri="{FF2B5EF4-FFF2-40B4-BE49-F238E27FC236}">
                <a16:creationId xmlns:a16="http://schemas.microsoft.com/office/drawing/2014/main" id="{6113AE88-B954-3F40-B48E-DB2C869BF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4686" r="11589" b="9683"/>
          <a:stretch>
            <a:fillRect/>
          </a:stretch>
        </p:blipFill>
        <p:spPr bwMode="auto">
          <a:xfrm>
            <a:off x="5481813" y="3074530"/>
            <a:ext cx="1081812" cy="113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9925BEDB-1D9D-C0CD-EFB7-55622B2C7807}"/>
              </a:ext>
            </a:extLst>
          </p:cNvPr>
          <p:cNvSpPr txBox="1">
            <a:spLocks/>
          </p:cNvSpPr>
          <p:nvPr/>
        </p:nvSpPr>
        <p:spPr>
          <a:xfrm>
            <a:off x="6477433" y="2876117"/>
            <a:ext cx="2647234" cy="16002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92D050"/>
                </a:solidFill>
              </a:rPr>
              <a:t>Analyse verbatims: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Approche thématique mixte (inductive et déductive)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2 internes indépendamment </a:t>
            </a:r>
          </a:p>
          <a:p>
            <a:pPr fontAlgn="base"/>
            <a:r>
              <a:rPr lang="fr-FR" sz="1400" dirty="0">
                <a:solidFill>
                  <a:srgbClr val="7CB7E4"/>
                </a:solidFill>
              </a:rPr>
              <a:t>Catégorisé selon des sous-thèmes définis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F00FC17-FB9C-041C-F9B5-8A3F2CFF25D5}"/>
              </a:ext>
            </a:extLst>
          </p:cNvPr>
          <p:cNvCxnSpPr/>
          <p:nvPr/>
        </p:nvCxnSpPr>
        <p:spPr>
          <a:xfrm flipH="1">
            <a:off x="6336254" y="4309269"/>
            <a:ext cx="712246" cy="5258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B07CE91-BA75-593A-A485-8124BA66344D}"/>
              </a:ext>
            </a:extLst>
          </p:cNvPr>
          <p:cNvSpPr txBox="1"/>
          <p:nvPr/>
        </p:nvSpPr>
        <p:spPr>
          <a:xfrm>
            <a:off x="1064112" y="4657240"/>
            <a:ext cx="55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Désaccord -&gt; arbitrage pharmacien sénior -&gt; triangulation des résultats </a:t>
            </a:r>
          </a:p>
        </p:txBody>
      </p:sp>
      <p:sp>
        <p:nvSpPr>
          <p:cNvPr id="24" name="Flèche vers la droite 12">
            <a:extLst>
              <a:ext uri="{FF2B5EF4-FFF2-40B4-BE49-F238E27FC236}">
                <a16:creationId xmlns:a16="http://schemas.microsoft.com/office/drawing/2014/main" id="{AFA8B2CD-D583-CC5C-9805-D19DDE168AB3}"/>
              </a:ext>
            </a:extLst>
          </p:cNvPr>
          <p:cNvSpPr/>
          <p:nvPr/>
        </p:nvSpPr>
        <p:spPr>
          <a:xfrm>
            <a:off x="5600700" y="2876117"/>
            <a:ext cx="735554" cy="24424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B0F0"/>
                </a:solidFill>
              </a:rPr>
              <a:t>Matériel et méthode</a:t>
            </a:r>
            <a:endParaRPr lang="fr-FR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1F7B428A-23BF-F1B6-B4C8-44FE154E8279}"/>
              </a:ext>
            </a:extLst>
          </p:cNvPr>
          <p:cNvSpPr/>
          <p:nvPr/>
        </p:nvSpPr>
        <p:spPr>
          <a:xfrm>
            <a:off x="2308404" y="3296832"/>
            <a:ext cx="3276600" cy="10162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Répartition homogène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– Durée de carrière 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- Ancienneté CHU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F5B72201-A8F1-9F56-7469-FB6830182E3E}"/>
                  </a:ext>
                </a:extLst>
              </p:cNvPr>
              <p:cNvSpPr/>
              <p:nvPr/>
            </p:nvSpPr>
            <p:spPr>
              <a:xfrm>
                <a:off x="4734724" y="2181501"/>
                <a:ext cx="3276600" cy="101626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Durée entretien: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</a:rPr>
                  <a:t>15 min</a:t>
                </a:r>
              </a:p>
            </p:txBody>
          </p:sp>
        </mc:Choice>
        <mc:Fallback xmlns=""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F5B72201-A8F1-9F56-7469-FB6830182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24" y="2181501"/>
                <a:ext cx="3276600" cy="101626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>
            <a:extLst>
              <a:ext uri="{FF2B5EF4-FFF2-40B4-BE49-F238E27FC236}">
                <a16:creationId xmlns:a16="http://schemas.microsoft.com/office/drawing/2014/main" id="{583C2D88-D443-42D4-77CA-5CD0D8B0158F}"/>
              </a:ext>
            </a:extLst>
          </p:cNvPr>
          <p:cNvSpPr/>
          <p:nvPr/>
        </p:nvSpPr>
        <p:spPr>
          <a:xfrm>
            <a:off x="670104" y="1700928"/>
            <a:ext cx="3276600" cy="10162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17 / 19 PPH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interrogés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B0F0"/>
                </a:solidFill>
              </a:rPr>
              <a:t>Résultats</a:t>
            </a:r>
            <a:endParaRPr lang="fr-FR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298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Picture 4" descr="Vecteur gratuit personnes détenant des icônes de cercle de copie espace connecté">
            <a:extLst>
              <a:ext uri="{FF2B5EF4-FFF2-40B4-BE49-F238E27FC236}">
                <a16:creationId xmlns:a16="http://schemas.microsoft.com/office/drawing/2014/main" id="{8E0BA54E-C961-8088-06A0-8B0A19B0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6182"/>
            <a:ext cx="2105025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EA7A8A0-FD7A-5D78-AC90-52B0FAA4A461}"/>
              </a:ext>
            </a:extLst>
          </p:cNvPr>
          <p:cNvSpPr txBox="1"/>
          <p:nvPr/>
        </p:nvSpPr>
        <p:spPr>
          <a:xfrm>
            <a:off x="-556592" y="168285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Etape préalable (n=14)</a:t>
            </a:r>
            <a:endParaRPr lang="fr-FR" sz="900" dirty="0"/>
          </a:p>
          <a:p>
            <a:pPr algn="ctr" rtl="0">
              <a:buNone/>
            </a:pPr>
            <a:r>
              <a:rPr lang="fr-FR" sz="1200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fr-F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« C’est une analyse de l’ordonnance avant </a:t>
            </a:r>
          </a:p>
          <a:p>
            <a:pPr algn="ctr" rtl="0">
              <a:buNone/>
            </a:pPr>
            <a:r>
              <a:rPr lang="fr-F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l’analyse pharmaceutique »</a:t>
            </a:r>
            <a:endParaRPr lang="fr-FR" sz="1400" dirty="0"/>
          </a:p>
          <a:p>
            <a:pPr>
              <a:buNone/>
            </a:pP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735960-0585-9B41-1593-84FBA532FE9D}"/>
              </a:ext>
            </a:extLst>
          </p:cNvPr>
          <p:cNvSpPr txBox="1"/>
          <p:nvPr/>
        </p:nvSpPr>
        <p:spPr>
          <a:xfrm>
            <a:off x="3718668" y="779632"/>
            <a:ext cx="52356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Identifier des problèmes (n=9)</a:t>
            </a:r>
            <a:endParaRPr lang="fr-FR" sz="900" dirty="0"/>
          </a:p>
          <a:p>
            <a:pPr algn="ctr" rtl="0">
              <a:buNone/>
            </a:pPr>
            <a:r>
              <a:rPr lang="fr-FR" sz="1400" i="1" dirty="0">
                <a:solidFill>
                  <a:srgbClr val="00B0F0"/>
                </a:solidFill>
                <a:latin typeface="Calibri" panose="020F0502020204030204" pitchFamily="34" charset="0"/>
              </a:rPr>
              <a:t>«La DEAP permet de détecter les erreurs et prévenir le service après l’avoir transmis au pharmacien »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00B0F0"/>
                </a:solidFill>
                <a:latin typeface="Calibri" panose="020F0502020204030204" pitchFamily="34" charset="0"/>
              </a:rPr>
              <a:t>« Ça peut être un problème de posologie ou d’interactions. »</a:t>
            </a:r>
            <a:endParaRPr lang="fr-FR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24D23F-3EBF-AC9F-1F77-EC9EF2F76C67}"/>
              </a:ext>
            </a:extLst>
          </p:cNvPr>
          <p:cNvSpPr txBox="1"/>
          <p:nvPr/>
        </p:nvSpPr>
        <p:spPr>
          <a:xfrm>
            <a:off x="323528" y="3162263"/>
            <a:ext cx="41529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Recueil de données (n=5)</a:t>
            </a:r>
            <a:endParaRPr lang="fr-FR" sz="900" dirty="0"/>
          </a:p>
          <a:p>
            <a:pPr algn="ctr" rtl="0">
              <a:buNone/>
            </a:pPr>
            <a:r>
              <a:rPr lang="fr-FR" sz="1400" b="1" i="1" dirty="0">
                <a:solidFill>
                  <a:srgbClr val="7030A0"/>
                </a:solidFill>
                <a:latin typeface="Calibri" panose="020F0502020204030204" pitchFamily="34" charset="0"/>
              </a:rPr>
              <a:t>« </a:t>
            </a:r>
            <a:r>
              <a:rPr lang="fr-FR" sz="1400" i="1" dirty="0">
                <a:solidFill>
                  <a:srgbClr val="7030A0"/>
                </a:solidFill>
                <a:latin typeface="Calibri" panose="020F0502020204030204" pitchFamily="34" charset="0"/>
              </a:rPr>
              <a:t>On doit récolter le maximum d'informations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7030A0"/>
                </a:solidFill>
                <a:latin typeface="Calibri" panose="020F0502020204030204" pitchFamily="34" charset="0"/>
              </a:rPr>
              <a:t> nécessaires pour qu'ensuite vous vous puissiez finaliser 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7030A0"/>
                </a:solidFill>
                <a:latin typeface="Calibri" panose="020F0502020204030204" pitchFamily="34" charset="0"/>
              </a:rPr>
              <a:t>la validation pharmaceutique »</a:t>
            </a:r>
            <a:r>
              <a:rPr lang="fr-FR" sz="1400" b="1" i="1" dirty="0">
                <a:solidFill>
                  <a:srgbClr val="7030A0"/>
                </a:solidFill>
                <a:latin typeface="Calibri" panose="020F0502020204030204" pitchFamily="34" charset="0"/>
              </a:rPr>
              <a:t> 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7030A0"/>
                </a:solidFill>
                <a:latin typeface="Calibri" panose="020F0502020204030204" pitchFamily="34" charset="0"/>
              </a:rPr>
              <a:t>« C'est voir si le bon traitement est au bon patient 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7030A0"/>
                </a:solidFill>
                <a:latin typeface="Calibri" panose="020F0502020204030204" pitchFamily="34" charset="0"/>
              </a:rPr>
              <a:t>au bon moment avec les bonnes posologies »</a:t>
            </a:r>
            <a:endParaRPr lang="fr-FR" sz="1400" dirty="0"/>
          </a:p>
          <a:p>
            <a:pPr>
              <a:buNone/>
            </a:pP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089E862-17E5-C507-FFD0-1E483D75B01C}"/>
              </a:ext>
            </a:extLst>
          </p:cNvPr>
          <p:cNvSpPr txBox="1"/>
          <p:nvPr/>
        </p:nvSpPr>
        <p:spPr>
          <a:xfrm>
            <a:off x="5616300" y="3044569"/>
            <a:ext cx="35433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Faciliter l’analyse pharmaceutique (n=5)</a:t>
            </a:r>
            <a:endParaRPr lang="fr-FR" sz="900" dirty="0"/>
          </a:p>
          <a:p>
            <a:pPr algn="ctr" rtl="0">
              <a:buNone/>
            </a:pPr>
            <a:r>
              <a:rPr lang="fr-FR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«  Gain-temps pour le pharmacien »  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« Aide le pharmacien pour </a:t>
            </a:r>
          </a:p>
          <a:p>
            <a:pPr algn="ctr" rtl="0">
              <a:buNone/>
            </a:pPr>
            <a:r>
              <a:rPr lang="fr-FR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son analyse pharmaceutique »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« Dégrossir le travail du pharmacien »</a:t>
            </a:r>
            <a:endParaRPr lang="fr-FR" sz="1400" dirty="0"/>
          </a:p>
          <a:p>
            <a:pPr>
              <a:buNone/>
            </a:pP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C09CA8D-B449-10C5-748C-708AA78E2044}"/>
              </a:ext>
            </a:extLst>
          </p:cNvPr>
          <p:cNvSpPr txBox="1"/>
          <p:nvPr/>
        </p:nvSpPr>
        <p:spPr>
          <a:xfrm>
            <a:off x="205408" y="562678"/>
            <a:ext cx="2698173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Thème 1: </a:t>
            </a:r>
          </a:p>
          <a:p>
            <a:r>
              <a:rPr lang="fr-FR" sz="1600" b="1" u="sng" dirty="0"/>
              <a:t>Définitions et représentations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3536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Picture 4" descr="Vecteur gratuit personnes détenant des icônes de cercle de copie espace connecté">
            <a:extLst>
              <a:ext uri="{FF2B5EF4-FFF2-40B4-BE49-F238E27FC236}">
                <a16:creationId xmlns:a16="http://schemas.microsoft.com/office/drawing/2014/main" id="{D5772836-09A3-6196-DFF6-D3AD8432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15" y="2088122"/>
            <a:ext cx="2105025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FD0CC9A-C654-28C1-B491-3C4A5741ADC1}"/>
              </a:ext>
            </a:extLst>
          </p:cNvPr>
          <p:cNvSpPr txBox="1"/>
          <p:nvPr/>
        </p:nvSpPr>
        <p:spPr>
          <a:xfrm>
            <a:off x="270004" y="670191"/>
            <a:ext cx="2698173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Thème 2: Pratiques réelles </a:t>
            </a:r>
          </a:p>
          <a:p>
            <a:pPr algn="ctr"/>
            <a:r>
              <a:rPr lang="fr-FR" sz="1600" b="1" u="sng" dirty="0"/>
              <a:t>&amp; tâches effectuées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0961D4-B04B-3E06-EAF7-34BC0CC51BD2}"/>
              </a:ext>
            </a:extLst>
          </p:cNvPr>
          <p:cNvSpPr txBox="1"/>
          <p:nvPr/>
        </p:nvSpPr>
        <p:spPr>
          <a:xfrm>
            <a:off x="3637092" y="670191"/>
            <a:ext cx="50673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5B9BD5"/>
                </a:solidFill>
                <a:latin typeface="Calibri" panose="020F0502020204030204" pitchFamily="34" charset="0"/>
              </a:rPr>
              <a:t>Processus de sécurisation du circuit du médicament (n=17)</a:t>
            </a:r>
            <a:endParaRPr lang="fr-FR" sz="900" dirty="0"/>
          </a:p>
          <a:p>
            <a:pPr algn="ctr" rtl="0">
              <a:buNone/>
            </a:pPr>
            <a:r>
              <a:rPr lang="fr-FR" sz="1400" b="1" i="1" dirty="0">
                <a:solidFill>
                  <a:srgbClr val="5B9BD5"/>
                </a:solidFill>
                <a:latin typeface="Calibri" panose="020F0502020204030204" pitchFamily="34" charset="0"/>
              </a:rPr>
              <a:t>« </a:t>
            </a:r>
            <a:r>
              <a:rPr lang="fr-FR" sz="1400" i="1" dirty="0">
                <a:solidFill>
                  <a:srgbClr val="5B9BD5"/>
                </a:solidFill>
                <a:latin typeface="Calibri" panose="020F0502020204030204" pitchFamily="34" charset="0"/>
              </a:rPr>
              <a:t>C'est une analyse de l'ordonnance voir si elle est recevable si tout est dans les clous »</a:t>
            </a:r>
            <a:r>
              <a:rPr lang="fr-FR" sz="1400" b="1" i="1" dirty="0">
                <a:solidFill>
                  <a:srgbClr val="5B9BD5"/>
                </a:solidFill>
                <a:latin typeface="Calibri" panose="020F0502020204030204" pitchFamily="34" charset="0"/>
              </a:rPr>
              <a:t> </a:t>
            </a:r>
            <a:endParaRPr lang="fr-FR" sz="1400" dirty="0"/>
          </a:p>
          <a:p>
            <a:pPr algn="ctr" rtl="0">
              <a:buNone/>
            </a:pPr>
            <a:r>
              <a:rPr lang="fr-FR" sz="1400" b="1" i="1" dirty="0">
                <a:solidFill>
                  <a:srgbClr val="5B9BD5"/>
                </a:solidFill>
                <a:latin typeface="Calibri" panose="020F0502020204030204" pitchFamily="34" charset="0"/>
              </a:rPr>
              <a:t>« </a:t>
            </a:r>
            <a:r>
              <a:rPr lang="fr-FR" sz="1400" i="1" dirty="0">
                <a:solidFill>
                  <a:srgbClr val="5B9BD5"/>
                </a:solidFill>
                <a:latin typeface="Calibri" panose="020F0502020204030204" pitchFamily="34" charset="0"/>
              </a:rPr>
              <a:t>Déjà aller voir sur logiciel si c'est prescrit »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5B9BD5"/>
                </a:solidFill>
                <a:latin typeface="Calibri" panose="020F0502020204030204" pitchFamily="34" charset="0"/>
              </a:rPr>
              <a:t>« Je vérifie bon patient, bon médicament, bon dosage »</a:t>
            </a:r>
            <a:endParaRPr lang="fr-FR" sz="1400" dirty="0"/>
          </a:p>
          <a:p>
            <a:pPr>
              <a:buNone/>
            </a:pP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256A03-1CCB-CFAB-B9E8-97496785FE24}"/>
              </a:ext>
            </a:extLst>
          </p:cNvPr>
          <p:cNvSpPr txBox="1"/>
          <p:nvPr/>
        </p:nvSpPr>
        <p:spPr>
          <a:xfrm>
            <a:off x="35776" y="1493493"/>
            <a:ext cx="38481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Outils d’aide à l’analyse (n=12)</a:t>
            </a:r>
            <a:endParaRPr lang="fr-FR" sz="900" dirty="0"/>
          </a:p>
          <a:p>
            <a:pPr algn="ctr" rtl="0">
              <a:buNone/>
            </a:pPr>
            <a:r>
              <a:rPr lang="fr-FR" sz="1400" i="1" dirty="0">
                <a:solidFill>
                  <a:srgbClr val="7030A0"/>
                </a:solidFill>
                <a:latin typeface="Calibri" panose="020F0502020204030204" pitchFamily="34" charset="0"/>
              </a:rPr>
              <a:t>« Je vais sur Thériaque/Vidal si j’ai un doute </a:t>
            </a:r>
          </a:p>
          <a:p>
            <a:pPr algn="ctr" rtl="0">
              <a:buNone/>
            </a:pPr>
            <a:r>
              <a:rPr lang="fr-FR" sz="1400" i="1" dirty="0">
                <a:solidFill>
                  <a:srgbClr val="7030A0"/>
                </a:solidFill>
                <a:latin typeface="Calibri" panose="020F0502020204030204" pitchFamily="34" charset="0"/>
              </a:rPr>
              <a:t>sur la posologie d’une molécule »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7030A0"/>
                </a:solidFill>
                <a:latin typeface="Calibri" panose="020F0502020204030204" pitchFamily="34" charset="0"/>
              </a:rPr>
              <a:t>« Pour analyser je vais sur le tableau des XX. »</a:t>
            </a:r>
            <a:endParaRPr lang="fr-FR" sz="1400" dirty="0"/>
          </a:p>
          <a:p>
            <a:pPr>
              <a:buNone/>
            </a:pP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DADEE4B-DA56-5ED7-1FE1-87B159C8DC4C}"/>
              </a:ext>
            </a:extLst>
          </p:cNvPr>
          <p:cNvSpPr txBox="1"/>
          <p:nvPr/>
        </p:nvSpPr>
        <p:spPr>
          <a:xfrm>
            <a:off x="5481478" y="2193837"/>
            <a:ext cx="40074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Activité quotidienne (n=12)</a:t>
            </a:r>
            <a:endParaRPr lang="fr-FR" sz="900" dirty="0"/>
          </a:p>
          <a:p>
            <a:pPr algn="ctr" rtl="0">
              <a:buNone/>
            </a:pPr>
            <a:r>
              <a:rPr lang="fr-FR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 «</a:t>
            </a:r>
            <a:r>
              <a:rPr lang="fr-F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Je dirais que je vais au moins en faire </a:t>
            </a:r>
          </a:p>
          <a:p>
            <a:pPr algn="ctr" rtl="0">
              <a:buNone/>
            </a:pPr>
            <a:r>
              <a:rPr lang="fr-F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deux ou trois fois par jour</a:t>
            </a:r>
            <a:r>
              <a:rPr lang="fr-FR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»</a:t>
            </a:r>
            <a:endParaRPr lang="fr-FR" sz="1400" dirty="0"/>
          </a:p>
          <a:p>
            <a:pPr algn="ctr" rtl="0">
              <a:buNone/>
            </a:pPr>
            <a:r>
              <a:rPr lang="fr-FR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« </a:t>
            </a:r>
            <a:r>
              <a:rPr lang="fr-F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Tous les jours, on fait que ça sans arrêt »</a:t>
            </a:r>
            <a:endParaRPr lang="fr-FR" sz="1400" dirty="0"/>
          </a:p>
          <a:p>
            <a:pPr>
              <a:buNone/>
            </a:pP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1EB2A41-9789-603A-C29A-F3F439655C04}"/>
              </a:ext>
            </a:extLst>
          </p:cNvPr>
          <p:cNvSpPr txBox="1"/>
          <p:nvPr/>
        </p:nvSpPr>
        <p:spPr>
          <a:xfrm>
            <a:off x="3637092" y="3509668"/>
            <a:ext cx="56680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Exemples de pratique: </a:t>
            </a:r>
            <a:endParaRPr lang="fr-FR" sz="900" dirty="0"/>
          </a:p>
          <a:p>
            <a:pPr algn="ctr" rtl="0">
              <a:buNone/>
            </a:pPr>
            <a:r>
              <a:rPr lang="fr-FR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 « si c’est une EPO il faut aller voir l’hémoglobine »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« Pour certains antibiotiques on va regarder le CKD-EPI »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« Pour la clozapine, on va regarder s'il a une NFS récente </a:t>
            </a:r>
          </a:p>
          <a:p>
            <a:pPr algn="ctr" rtl="0">
              <a:buNone/>
            </a:pPr>
            <a:r>
              <a:rPr lang="fr-FR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et si elle est bien dans les bornes demandées »</a:t>
            </a:r>
            <a:endParaRPr lang="fr-FR" sz="1400" dirty="0"/>
          </a:p>
          <a:p>
            <a:pPr>
              <a:buNone/>
            </a:pP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F9EAC3B-4E1A-C41B-5A93-017AC967D852}"/>
              </a:ext>
            </a:extLst>
          </p:cNvPr>
          <p:cNvSpPr txBox="1"/>
          <p:nvPr/>
        </p:nvSpPr>
        <p:spPr>
          <a:xfrm>
            <a:off x="179512" y="3183421"/>
            <a:ext cx="373726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FF3399"/>
                </a:solidFill>
                <a:latin typeface="Calibri" panose="020F0502020204030204" pitchFamily="34" charset="0"/>
              </a:rPr>
              <a:t>Collecte des données patients (n=6)</a:t>
            </a:r>
            <a:endParaRPr lang="fr-FR" sz="900" dirty="0"/>
          </a:p>
          <a:p>
            <a:pPr algn="ctr" rtl="0">
              <a:buNone/>
            </a:pPr>
            <a:r>
              <a:rPr lang="fr-FR" sz="1400" i="1" dirty="0">
                <a:solidFill>
                  <a:srgbClr val="FF3399"/>
                </a:solidFill>
                <a:latin typeface="Calibri" panose="020F0502020204030204" pitchFamily="34" charset="0"/>
              </a:rPr>
              <a:t>« J’utilise Easily</a:t>
            </a:r>
            <a:r>
              <a:rPr lang="fr-FR" sz="1400" dirty="0">
                <a:solidFill>
                  <a:srgbClr val="FF3399"/>
                </a:solidFill>
                <a:latin typeface="Calibri" panose="020F0502020204030204" pitchFamily="34" charset="0"/>
              </a:rPr>
              <a:t>®</a:t>
            </a:r>
            <a:r>
              <a:rPr lang="fr-FR" sz="1400" i="1" dirty="0">
                <a:solidFill>
                  <a:srgbClr val="FF3399"/>
                </a:solidFill>
                <a:latin typeface="Calibri" panose="020F0502020204030204" pitchFamily="34" charset="0"/>
              </a:rPr>
              <a:t>, Crossway</a:t>
            </a:r>
            <a:r>
              <a:rPr lang="fr-FR" sz="1400" dirty="0">
                <a:solidFill>
                  <a:srgbClr val="FF3399"/>
                </a:solidFill>
                <a:latin typeface="Calibri" panose="020F0502020204030204" pitchFamily="34" charset="0"/>
              </a:rPr>
              <a:t>®</a:t>
            </a:r>
            <a:r>
              <a:rPr lang="fr-FR" sz="1400" i="1" dirty="0">
                <a:solidFill>
                  <a:srgbClr val="FF3399"/>
                </a:solidFill>
                <a:latin typeface="Calibri" panose="020F0502020204030204" pitchFamily="34" charset="0"/>
              </a:rPr>
              <a:t>, ICCA</a:t>
            </a:r>
            <a:r>
              <a:rPr lang="fr-FR" sz="1400" dirty="0">
                <a:solidFill>
                  <a:srgbClr val="FF3399"/>
                </a:solidFill>
                <a:latin typeface="Calibri" panose="020F0502020204030204" pitchFamily="34" charset="0"/>
              </a:rPr>
              <a:t>®</a:t>
            </a:r>
            <a:r>
              <a:rPr lang="fr-FR" sz="1400" i="1" dirty="0">
                <a:solidFill>
                  <a:srgbClr val="FF3399"/>
                </a:solidFill>
                <a:latin typeface="Calibri" panose="020F0502020204030204" pitchFamily="34" charset="0"/>
              </a:rPr>
              <a:t> »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FF3399"/>
                </a:solidFill>
                <a:latin typeface="Calibri" panose="020F0502020204030204" pitchFamily="34" charset="0"/>
              </a:rPr>
              <a:t>« Je regarde, la taille, le poids, les antécédents(…) je coche si c’est une initiation ou une poursuite »</a:t>
            </a:r>
            <a:endParaRPr lang="fr-FR" sz="1400" dirty="0"/>
          </a:p>
          <a:p>
            <a:pPr algn="ctr" rtl="0">
              <a:buNone/>
            </a:pPr>
            <a:r>
              <a:rPr lang="fr-FR" sz="1400" i="1" dirty="0">
                <a:solidFill>
                  <a:srgbClr val="FF3399"/>
                </a:solidFill>
                <a:latin typeface="Calibri" panose="020F0502020204030204" pitchFamily="34" charset="0"/>
              </a:rPr>
              <a:t>« je vérifie si la galénique est adaptée »</a:t>
            </a:r>
            <a:endParaRPr lang="fr-FR" sz="1400" dirty="0"/>
          </a:p>
          <a:p>
            <a:pPr>
              <a:buNone/>
            </a:pP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8426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Picture 4" descr="Vecteur gratuit personnes détenant des icônes de cercle de copie espace connecté">
            <a:extLst>
              <a:ext uri="{FF2B5EF4-FFF2-40B4-BE49-F238E27FC236}">
                <a16:creationId xmlns:a16="http://schemas.microsoft.com/office/drawing/2014/main" id="{B130ADCA-75E4-3BF0-0E7C-970472DD0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28" y="1840667"/>
            <a:ext cx="2105025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88AC88E-E1BD-9B92-F4F1-06024447F826}"/>
              </a:ext>
            </a:extLst>
          </p:cNvPr>
          <p:cNvSpPr txBox="1"/>
          <p:nvPr/>
        </p:nvSpPr>
        <p:spPr>
          <a:xfrm>
            <a:off x="157640" y="794575"/>
            <a:ext cx="2698173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Thème 3: Ressenti négatif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2E67441-BB50-167F-EC91-9CB59F5E6E5C}"/>
              </a:ext>
            </a:extLst>
          </p:cNvPr>
          <p:cNvSpPr txBox="1"/>
          <p:nvPr/>
        </p:nvSpPr>
        <p:spPr>
          <a:xfrm>
            <a:off x="386240" y="115844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 = 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B209FDF-33FE-B934-CF16-B2996CD1A8A9}"/>
              </a:ext>
            </a:extLst>
          </p:cNvPr>
          <p:cNvSpPr txBox="1"/>
          <p:nvPr/>
        </p:nvSpPr>
        <p:spPr>
          <a:xfrm>
            <a:off x="5834540" y="1583438"/>
            <a:ext cx="312095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Craindre de se tromper (n=3)</a:t>
            </a:r>
          </a:p>
          <a:p>
            <a:pPr algn="ctr"/>
            <a:r>
              <a:rPr lang="fr-FR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fr-FR" sz="1400" i="1" dirty="0">
                <a:solidFill>
                  <a:srgbClr val="FF0000"/>
                </a:solidFill>
              </a:rPr>
              <a:t>“Oui j’ai des craintes surtout les molécules neuro… je suis contente qu’un pharmacien passe derrière… ” PPH 2</a:t>
            </a:r>
            <a:endParaRPr lang="fr-FR" sz="1400" dirty="0">
              <a:solidFill>
                <a:srgbClr val="FF0000"/>
              </a:solidFill>
            </a:endParaRPr>
          </a:p>
          <a:p>
            <a:pPr algn="ctr"/>
            <a:r>
              <a:rPr lang="fr-FR" sz="1400" i="1" dirty="0">
                <a:solidFill>
                  <a:srgbClr val="FF0000"/>
                </a:solidFill>
              </a:rPr>
              <a:t>“Oui, moi j’ai des craintes parfois… je n’étais pas à l’aise… je préfère demander confirmation parce que c’est vite fait de faire une erreur.” PPH7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/>
              <a:t/>
            </a:r>
            <a:br>
              <a:rPr lang="fr-FR" sz="1400" dirty="0"/>
            </a:b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6CF88BB-FF2F-226D-8877-E4F3303127B1}"/>
              </a:ext>
            </a:extLst>
          </p:cNvPr>
          <p:cNvSpPr txBox="1"/>
          <p:nvPr/>
        </p:nvSpPr>
        <p:spPr>
          <a:xfrm>
            <a:off x="198987" y="1976642"/>
            <a:ext cx="312095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FF8317"/>
                </a:solidFill>
                <a:latin typeface="Calibri" panose="020F0502020204030204" pitchFamily="34" charset="0"/>
              </a:rPr>
              <a:t>Ressentir un manque de confiance (n=1)</a:t>
            </a:r>
          </a:p>
          <a:p>
            <a:pPr algn="ctr"/>
            <a:r>
              <a:rPr lang="fr-FR" sz="1400" i="1" dirty="0">
                <a:solidFill>
                  <a:srgbClr val="FF8317"/>
                </a:solidFill>
              </a:rPr>
              <a:t>“Je ne comprends pas pourquoi on regarde si le pharmacien revérifie… c’est un manque de confiance” PPH8</a:t>
            </a:r>
            <a:endParaRPr lang="fr-FR" sz="1400" b="1" dirty="0">
              <a:solidFill>
                <a:srgbClr val="FF8317"/>
              </a:solidFill>
              <a:latin typeface="Calibri" panose="020F0502020204030204" pitchFamily="34" charset="0"/>
            </a:endParaRPr>
          </a:p>
          <a:p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760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396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Picture 4" descr="Vecteur gratuit personnes détenant des icônes de cercle de copie espace connecté">
            <a:extLst>
              <a:ext uri="{FF2B5EF4-FFF2-40B4-BE49-F238E27FC236}">
                <a16:creationId xmlns:a16="http://schemas.microsoft.com/office/drawing/2014/main" id="{A943FB83-36B0-C5BC-6ACD-9F5A04232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1946838"/>
            <a:ext cx="2105025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8341B0D-88EB-159E-0E62-EE99BA10F7E0}"/>
              </a:ext>
            </a:extLst>
          </p:cNvPr>
          <p:cNvSpPr txBox="1"/>
          <p:nvPr/>
        </p:nvSpPr>
        <p:spPr>
          <a:xfrm>
            <a:off x="200229" y="573841"/>
            <a:ext cx="2698173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Thème 3: Ressenti positif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670368A-BD19-F017-2A1C-75F04ED5CCDD}"/>
              </a:ext>
            </a:extLst>
          </p:cNvPr>
          <p:cNvSpPr txBox="1"/>
          <p:nvPr/>
        </p:nvSpPr>
        <p:spPr>
          <a:xfrm>
            <a:off x="315865" y="2602827"/>
            <a:ext cx="324036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Valoriser le métier (n=3)</a:t>
            </a:r>
            <a:endParaRPr lang="fr-FR" sz="900" dirty="0">
              <a:solidFill>
                <a:srgbClr val="92D050"/>
              </a:solidFill>
            </a:endParaRPr>
          </a:p>
          <a:p>
            <a:pPr algn="ctr"/>
            <a:r>
              <a:rPr lang="fr-FR" sz="1400" i="1" dirty="0">
                <a:solidFill>
                  <a:srgbClr val="92D050"/>
                </a:solidFill>
              </a:rPr>
              <a:t>« Moi je trouve ça positif, c'est très </a:t>
            </a:r>
            <a:r>
              <a:rPr lang="fr-FR" sz="1400" dirty="0">
                <a:solidFill>
                  <a:srgbClr val="92D050"/>
                </a:solidFill>
              </a:rPr>
              <a:t>valorisant</a:t>
            </a:r>
            <a:r>
              <a:rPr lang="fr-FR" sz="1400" i="1" dirty="0">
                <a:solidFill>
                  <a:srgbClr val="92D050"/>
                </a:solidFill>
              </a:rPr>
              <a:t> pour les préparateurs de pouvoir analyser comme ça une partie de la prescription. » PPH3</a:t>
            </a:r>
            <a:endParaRPr lang="fr-FR" sz="1400" dirty="0">
              <a:solidFill>
                <a:srgbClr val="92D050"/>
              </a:solidFill>
            </a:endParaRPr>
          </a:p>
          <a:p>
            <a:pPr algn="ctr"/>
            <a:r>
              <a:rPr lang="fr-FR" sz="1400" i="1" dirty="0">
                <a:solidFill>
                  <a:srgbClr val="92D050"/>
                </a:solidFill>
              </a:rPr>
              <a:t>« Cela valorise nos compétences et donc ça permet de déceler des problèmes liés à la thérapeutique et aux médicaments </a:t>
            </a:r>
            <a:r>
              <a:rPr lang="fr-FR" sz="1400" dirty="0">
                <a:solidFill>
                  <a:srgbClr val="92D050"/>
                </a:solidFill>
              </a:rPr>
              <a:t> » PPH14</a:t>
            </a: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0486CF9-62BE-A7E3-1C00-F60C3A0016BC}"/>
              </a:ext>
            </a:extLst>
          </p:cNvPr>
          <p:cNvSpPr txBox="1"/>
          <p:nvPr/>
        </p:nvSpPr>
        <p:spPr>
          <a:xfrm>
            <a:off x="2898402" y="681828"/>
            <a:ext cx="61341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Enrichir ses connaissances (n=7)</a:t>
            </a:r>
            <a:endParaRPr lang="fr-FR" sz="9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1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“Moi j'aime bien le faire parce que j'aime bien savoir pourquoi je donne quoi.” PPH2</a:t>
            </a:r>
            <a:endParaRPr lang="fr-FR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1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 J'aime bien ce côté d’analyse sans pour autant prendre la place du pharmacien, mais analyser, comprendre ce que je fais et aller chercher les informations.” PPH7</a:t>
            </a: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C9A7B95-D0C8-3A84-8CE8-C01853E3A2EE}"/>
              </a:ext>
            </a:extLst>
          </p:cNvPr>
          <p:cNvSpPr txBox="1"/>
          <p:nvPr/>
        </p:nvSpPr>
        <p:spPr>
          <a:xfrm>
            <a:off x="5261231" y="3493351"/>
            <a:ext cx="3737264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FF3399"/>
                </a:solidFill>
                <a:latin typeface="Calibri" panose="020F0502020204030204" pitchFamily="34" charset="0"/>
              </a:rPr>
              <a:t>Renforcer le travail d’équipe (n=2)</a:t>
            </a:r>
            <a:endParaRPr lang="fr-FR" sz="900" dirty="0"/>
          </a:p>
          <a:p>
            <a:pPr algn="ctr">
              <a:buNone/>
            </a:pPr>
            <a:r>
              <a:rPr lang="fr-FR" sz="1400" i="1" dirty="0">
                <a:solidFill>
                  <a:srgbClr val="FF6BBC"/>
                </a:solidFill>
              </a:rPr>
              <a:t>«  Je trouve que ça conforte l'esprit d'équipe, la</a:t>
            </a:r>
            <a:r>
              <a:rPr lang="fr-FR" sz="1400" dirty="0">
                <a:solidFill>
                  <a:srgbClr val="FF6BBC"/>
                </a:solidFill>
              </a:rPr>
              <a:t> relation d'équipe</a:t>
            </a:r>
            <a:r>
              <a:rPr lang="fr-FR" sz="1400" i="1" dirty="0">
                <a:solidFill>
                  <a:srgbClr val="FF6BBC"/>
                </a:solidFill>
              </a:rPr>
              <a:t> entre le pharmacien et le préparateur » PPH5</a:t>
            </a: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3251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Picture 4" descr="Vecteur gratuit personnes détenant des icônes de cercle de copie espace connecté">
            <a:extLst>
              <a:ext uri="{FF2B5EF4-FFF2-40B4-BE49-F238E27FC236}">
                <a16:creationId xmlns:a16="http://schemas.microsoft.com/office/drawing/2014/main" id="{EADEC991-3B9F-3E9F-0110-1DDE8F6B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71" y="2233015"/>
            <a:ext cx="1617238" cy="11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D27CDA3-8570-53D8-A0CB-71EB57333A55}"/>
              </a:ext>
            </a:extLst>
          </p:cNvPr>
          <p:cNvSpPr txBox="1"/>
          <p:nvPr/>
        </p:nvSpPr>
        <p:spPr>
          <a:xfrm>
            <a:off x="277928" y="545415"/>
            <a:ext cx="2698173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Thème 4: Freins à l’activité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7704008-4DE5-38FA-E3F6-32BD3F013686}"/>
              </a:ext>
            </a:extLst>
          </p:cNvPr>
          <p:cNvSpPr txBox="1"/>
          <p:nvPr/>
        </p:nvSpPr>
        <p:spPr>
          <a:xfrm>
            <a:off x="3382528" y="565358"/>
            <a:ext cx="547211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5B9BD5"/>
                </a:solidFill>
                <a:latin typeface="Calibri" panose="020F0502020204030204" pitchFamily="34" charset="0"/>
              </a:rPr>
              <a:t>Manquer de temps (n=17)</a:t>
            </a:r>
            <a:endParaRPr lang="fr-FR" sz="900" dirty="0"/>
          </a:p>
          <a:p>
            <a:pPr algn="ctr"/>
            <a:r>
              <a:rPr lang="fr-FR" sz="1400" b="1" i="1" dirty="0">
                <a:solidFill>
                  <a:srgbClr val="7CB7E4"/>
                </a:solidFill>
                <a:latin typeface="Calibri" panose="020F0502020204030204" pitchFamily="34" charset="0"/>
              </a:rPr>
              <a:t>« </a:t>
            </a:r>
            <a:r>
              <a:rPr lang="fr-FR" sz="1400" i="1" dirty="0">
                <a:solidFill>
                  <a:srgbClr val="7CB7E4"/>
                </a:solidFill>
              </a:rPr>
              <a:t>«Ça c'est très chronophage et de faire ça en plus moi je pense que ça doublerait notre temps d'analyse » PPH12</a:t>
            </a:r>
            <a:endParaRPr lang="fr-FR" sz="1400" dirty="0">
              <a:solidFill>
                <a:srgbClr val="7CB7E4"/>
              </a:solidFill>
            </a:endParaRPr>
          </a:p>
          <a:p>
            <a:pPr algn="ctr"/>
            <a:r>
              <a:rPr lang="fr-FR" sz="1400" i="1" dirty="0">
                <a:solidFill>
                  <a:srgbClr val="7CB7E4"/>
                </a:solidFill>
              </a:rPr>
              <a:t>«Mais honnêtement, c'est le manque de temps qui est un frein »PPH6</a:t>
            </a:r>
            <a:endParaRPr lang="fr-FR" sz="1400" dirty="0">
              <a:solidFill>
                <a:srgbClr val="7CB7E4"/>
              </a:solidFill>
            </a:endParaRPr>
          </a:p>
          <a:p>
            <a:r>
              <a:rPr lang="fr-FR" sz="900" dirty="0"/>
              <a:t/>
            </a:r>
            <a:br>
              <a:rPr lang="fr-FR" sz="900" dirty="0"/>
            </a:b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EA1F63D-8F22-C051-B162-4F639B07293F}"/>
              </a:ext>
            </a:extLst>
          </p:cNvPr>
          <p:cNvSpPr txBox="1"/>
          <p:nvPr/>
        </p:nvSpPr>
        <p:spPr>
          <a:xfrm>
            <a:off x="5311234" y="1808489"/>
            <a:ext cx="3848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Disposer d’un effectif insuffisant (n=5)</a:t>
            </a:r>
          </a:p>
          <a:p>
            <a:pPr algn="ctr"/>
            <a:r>
              <a:rPr lang="fr-FR" sz="1400" i="1" dirty="0">
                <a:solidFill>
                  <a:schemeClr val="bg2">
                    <a:lumMod val="50000"/>
                  </a:schemeClr>
                </a:solidFill>
              </a:rPr>
              <a:t>« Si on me l'impose sans avoir les leviers en personnel supplémentaire, </a:t>
            </a:r>
          </a:p>
          <a:p>
            <a:pPr algn="ctr"/>
            <a:r>
              <a:rPr lang="fr-FR" sz="1400" i="1" dirty="0">
                <a:solidFill>
                  <a:schemeClr val="bg2">
                    <a:lumMod val="50000"/>
                  </a:schemeClr>
                </a:solidFill>
              </a:rPr>
              <a:t>ça ne sera pas faisable » PPH12</a:t>
            </a:r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1400" i="1" dirty="0">
                <a:solidFill>
                  <a:schemeClr val="bg2">
                    <a:lumMod val="50000"/>
                  </a:schemeClr>
                </a:solidFill>
              </a:rPr>
              <a:t> « On aurait plus de personnel forcément j'approfondirai plus je pense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”.</a:t>
            </a:r>
            <a:r>
              <a:rPr lang="fr-FR" sz="1400" i="1" dirty="0">
                <a:solidFill>
                  <a:schemeClr val="bg2">
                    <a:lumMod val="50000"/>
                  </a:schemeClr>
                </a:solidFill>
              </a:rPr>
              <a:t> PPH4</a:t>
            </a: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AA2F057-B8F6-3D70-2A55-B0B8307C8D11}"/>
              </a:ext>
            </a:extLst>
          </p:cNvPr>
          <p:cNvSpPr txBox="1"/>
          <p:nvPr/>
        </p:nvSpPr>
        <p:spPr>
          <a:xfrm>
            <a:off x="186441" y="1073048"/>
            <a:ext cx="358334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Exprimer une insuffisance de connaissances (n=7)</a:t>
            </a:r>
          </a:p>
          <a:p>
            <a:pPr algn="ctr"/>
            <a:r>
              <a:rPr lang="fr-FR" sz="1400" i="1" dirty="0">
                <a:solidFill>
                  <a:srgbClr val="FF0000"/>
                </a:solidFill>
              </a:rPr>
              <a:t>« Il y a quelques fois où je suis un peu bloquée sur l'analyse complète» PPH3</a:t>
            </a:r>
            <a:endParaRPr lang="fr-FR" sz="1400" dirty="0">
              <a:solidFill>
                <a:srgbClr val="FF0000"/>
              </a:solidFill>
            </a:endParaRPr>
          </a:p>
          <a:p>
            <a:pPr algn="ctr"/>
            <a:r>
              <a:rPr lang="fr-FR" sz="1400" i="1" dirty="0">
                <a:solidFill>
                  <a:srgbClr val="FF0000"/>
                </a:solidFill>
              </a:rPr>
              <a:t>« Je suis un peu plus limité quand je dois regarder des comptes rendus …il y a des termes ou des abréviations que je ne connais pas » PPH4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600" dirty="0">
                <a:solidFill>
                  <a:srgbClr val="FF0000"/>
                </a:solidFill>
              </a:rPr>
              <a:t/>
            </a:r>
            <a:br>
              <a:rPr lang="fr-FR" sz="1600" dirty="0">
                <a:solidFill>
                  <a:srgbClr val="FF0000"/>
                </a:solidFill>
              </a:rPr>
            </a:br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sz="1600" dirty="0">
                <a:solidFill>
                  <a:srgbClr val="FF0000"/>
                </a:solidFill>
              </a:rPr>
              <a:t/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8962A6-DC8A-4B79-C802-0A14FE68DF43}"/>
              </a:ext>
            </a:extLst>
          </p:cNvPr>
          <p:cNvSpPr txBox="1"/>
          <p:nvPr/>
        </p:nvSpPr>
        <p:spPr>
          <a:xfrm>
            <a:off x="4317206" y="3648614"/>
            <a:ext cx="447198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Manquer de pratique (n=4)</a:t>
            </a:r>
          </a:p>
          <a:p>
            <a:r>
              <a:rPr lang="fr-FR" sz="1400" i="1" dirty="0">
                <a:solidFill>
                  <a:srgbClr val="00B050"/>
                </a:solidFill>
              </a:rPr>
              <a:t>“Mais après, surtout au début, ça nous prend forcément </a:t>
            </a:r>
          </a:p>
          <a:p>
            <a:r>
              <a:rPr lang="fr-FR" sz="1400" i="1" dirty="0">
                <a:solidFill>
                  <a:srgbClr val="00B050"/>
                </a:solidFill>
              </a:rPr>
              <a:t>plus de temps parce qu' avant on ne faisait pas.” PPH5</a:t>
            </a:r>
            <a:endParaRPr lang="fr-FR" sz="1400" dirty="0">
              <a:solidFill>
                <a:srgbClr val="00B050"/>
              </a:solidFill>
            </a:endParaRPr>
          </a:p>
          <a:p>
            <a:r>
              <a:rPr lang="fr-FR" sz="1400" i="1" dirty="0">
                <a:solidFill>
                  <a:srgbClr val="00B050"/>
                </a:solidFill>
              </a:rPr>
              <a:t>“Si on ne pratique pas, on se souvient plus trop</a:t>
            </a:r>
            <a:r>
              <a:rPr lang="fr-FR" sz="1400" i="1" dirty="0" smtClean="0">
                <a:solidFill>
                  <a:srgbClr val="00B050"/>
                </a:solidFill>
              </a:rPr>
              <a:t>.”</a:t>
            </a:r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 </a:t>
            </a:r>
            <a:r>
              <a:rPr lang="fr-FR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 </a:t>
            </a: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EE199EE-8D26-4474-21E7-1132AC5B60A1}"/>
              </a:ext>
            </a:extLst>
          </p:cNvPr>
          <p:cNvSpPr txBox="1"/>
          <p:nvPr/>
        </p:nvSpPr>
        <p:spPr>
          <a:xfrm>
            <a:off x="372802" y="3137749"/>
            <a:ext cx="343500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FF6BBC"/>
                </a:solidFill>
              </a:rPr>
              <a:t>S’interroger sur les frontières de l’activité (n=3)</a:t>
            </a:r>
          </a:p>
          <a:p>
            <a:pPr algn="ctr"/>
            <a:r>
              <a:rPr lang="fr-FR" sz="900" i="1" dirty="0">
                <a:solidFill>
                  <a:srgbClr val="FF6BBC"/>
                </a:solidFill>
              </a:rPr>
              <a:t> </a:t>
            </a:r>
            <a:r>
              <a:rPr lang="fr-FR" sz="1400" i="1" dirty="0">
                <a:solidFill>
                  <a:srgbClr val="FF6BBC"/>
                </a:solidFill>
              </a:rPr>
              <a:t>« J’aimerai aussi savoir jusqu’où un préparateur a le droit, où notre rôle s’arrête ? » PPH2</a:t>
            </a:r>
            <a:endParaRPr lang="fr-FR" sz="1400" dirty="0">
              <a:solidFill>
                <a:srgbClr val="FF6BBC"/>
              </a:solidFill>
            </a:endParaRPr>
          </a:p>
          <a:p>
            <a:pPr algn="ctr"/>
            <a:r>
              <a:rPr lang="fr-FR" sz="1400" b="1" i="1" dirty="0">
                <a:solidFill>
                  <a:srgbClr val="FF6BBC"/>
                </a:solidFill>
              </a:rPr>
              <a:t>“</a:t>
            </a:r>
            <a:r>
              <a:rPr lang="fr-FR" sz="1400" i="1" dirty="0">
                <a:solidFill>
                  <a:srgbClr val="FF6BBC"/>
                </a:solidFill>
              </a:rPr>
              <a:t>Peut-être que je ne regarde pas tout ce qu'il faut.” </a:t>
            </a:r>
            <a:endParaRPr lang="fr-FR" sz="1400" dirty="0">
              <a:solidFill>
                <a:srgbClr val="FF6BBC"/>
              </a:solidFill>
            </a:endParaRPr>
          </a:p>
          <a:p>
            <a:pPr algn="ctr"/>
            <a:r>
              <a:rPr lang="fr-FR" sz="1400" i="1" dirty="0">
                <a:solidFill>
                  <a:srgbClr val="FF6BBC"/>
                </a:solidFill>
              </a:rPr>
              <a:t>PPH 7</a:t>
            </a:r>
            <a:endParaRPr lang="fr-FR" sz="1400" dirty="0">
              <a:solidFill>
                <a:srgbClr val="FF6BBC"/>
              </a:solidFill>
            </a:endParaRPr>
          </a:p>
          <a:p>
            <a:r>
              <a:rPr lang="fr-FR" sz="900" dirty="0"/>
              <a:t/>
            </a:r>
            <a:br>
              <a:rPr lang="fr-FR" sz="900" dirty="0"/>
            </a:br>
            <a:r>
              <a:rPr lang="fr-FR" sz="900" dirty="0"/>
              <a:t/>
            </a:r>
            <a:br>
              <a:rPr lang="fr-FR" sz="900" dirty="0"/>
            </a:b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8865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7" name="Picture 4" descr="Vecteur gratuit personnes détenant des icônes de cercle de copie espace connecté">
            <a:extLst>
              <a:ext uri="{FF2B5EF4-FFF2-40B4-BE49-F238E27FC236}">
                <a16:creationId xmlns:a16="http://schemas.microsoft.com/office/drawing/2014/main" id="{D7D19C0D-A2B8-F6CC-F66E-8464330D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94890"/>
            <a:ext cx="2105025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0025CD9-C667-DC52-DC25-C6500BFFA541}"/>
              </a:ext>
            </a:extLst>
          </p:cNvPr>
          <p:cNvSpPr txBox="1"/>
          <p:nvPr/>
        </p:nvSpPr>
        <p:spPr>
          <a:xfrm>
            <a:off x="332206" y="556065"/>
            <a:ext cx="2698173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Thème 4: Leviers à l’activité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1AFF45-A21D-4546-9BF8-40FA4C7AA27B}"/>
              </a:ext>
            </a:extLst>
          </p:cNvPr>
          <p:cNvSpPr txBox="1"/>
          <p:nvPr/>
        </p:nvSpPr>
        <p:spPr>
          <a:xfrm>
            <a:off x="3718923" y="556065"/>
            <a:ext cx="506730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accent6"/>
                </a:solidFill>
              </a:rPr>
              <a:t>Mettre en place des formations régulières </a:t>
            </a:r>
            <a:r>
              <a:rPr lang="fr-FR" sz="1600" b="1" dirty="0">
                <a:solidFill>
                  <a:schemeClr val="accent6"/>
                </a:solidFill>
                <a:latin typeface="Calibri" panose="020F0502020204030204" pitchFamily="34" charset="0"/>
              </a:rPr>
              <a:t>(n=7)</a:t>
            </a:r>
            <a:endParaRPr lang="fr-FR" sz="1600" b="1" dirty="0">
              <a:solidFill>
                <a:schemeClr val="accent6"/>
              </a:solidFill>
            </a:endParaRPr>
          </a:p>
          <a:p>
            <a:pPr algn="ctr"/>
            <a:r>
              <a:rPr lang="fr-FR" sz="1400" i="1" dirty="0">
                <a:solidFill>
                  <a:schemeClr val="accent6"/>
                </a:solidFill>
              </a:rPr>
              <a:t> Peut-être une petite carte mémo sur certaines molécules » PPH9</a:t>
            </a:r>
            <a:endParaRPr lang="fr-FR" sz="1400" dirty="0">
              <a:solidFill>
                <a:schemeClr val="accent6"/>
              </a:solidFill>
            </a:endParaRPr>
          </a:p>
          <a:p>
            <a:pPr algn="ctr"/>
            <a:r>
              <a:rPr lang="fr-FR" sz="1400" i="1" dirty="0">
                <a:solidFill>
                  <a:schemeClr val="accent6"/>
                </a:solidFill>
              </a:rPr>
              <a:t>« Faire des staffs pharmacie clinique qui nous aident au niveau connaissances» PPH6</a:t>
            </a:r>
            <a:endParaRPr lang="fr-FR" sz="1400" dirty="0">
              <a:solidFill>
                <a:schemeClr val="accent6"/>
              </a:solidFill>
            </a:endParaRPr>
          </a:p>
          <a:p>
            <a:pPr algn="ctr"/>
            <a:r>
              <a:rPr lang="fr-FR" sz="1400" i="1" dirty="0">
                <a:solidFill>
                  <a:schemeClr val="accent6"/>
                </a:solidFill>
              </a:rPr>
              <a:t>« Pourquoi pas faire des ateliers sur des choses spécifiques, exemple les immunosuppresseurs » PPH7</a:t>
            </a:r>
            <a:endParaRPr lang="fr-FR" sz="1400" dirty="0">
              <a:solidFill>
                <a:schemeClr val="accent6"/>
              </a:solidFill>
            </a:endParaRPr>
          </a:p>
          <a:p>
            <a:pPr algn="ctr"/>
            <a:r>
              <a:rPr lang="fr-FR" sz="900" dirty="0">
                <a:solidFill>
                  <a:srgbClr val="7CB7E4"/>
                </a:solidFill>
              </a:rPr>
              <a:t/>
            </a:r>
            <a:br>
              <a:rPr lang="fr-FR" sz="900" dirty="0">
                <a:solidFill>
                  <a:srgbClr val="7CB7E4"/>
                </a:solidFill>
              </a:rPr>
            </a:b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3792900-AA84-F211-6ABF-DEF3ABF4E1DA}"/>
              </a:ext>
            </a:extLst>
          </p:cNvPr>
          <p:cNvSpPr txBox="1"/>
          <p:nvPr/>
        </p:nvSpPr>
        <p:spPr>
          <a:xfrm>
            <a:off x="251657" y="2139702"/>
            <a:ext cx="3033862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FF6BBC"/>
                </a:solidFill>
                <a:latin typeface="Calibri" panose="020F0502020204030204" pitchFamily="34" charset="0"/>
              </a:rPr>
              <a:t>Renforcer les ressources humaines (n=4)</a:t>
            </a:r>
            <a:endParaRPr lang="fr-FR" sz="900" dirty="0">
              <a:solidFill>
                <a:srgbClr val="FF6BBC"/>
              </a:solidFill>
            </a:endParaRPr>
          </a:p>
          <a:p>
            <a:pPr algn="ctr"/>
            <a:r>
              <a:rPr lang="fr-FR" sz="1400" i="1" dirty="0">
                <a:solidFill>
                  <a:srgbClr val="FF6BBC"/>
                </a:solidFill>
              </a:rPr>
              <a:t>« Si on me l'impose sans avoir les leviers en personnel supplémentaire, je pense que ça ne sera pas faisable » PPH12</a:t>
            </a:r>
            <a:endParaRPr lang="fr-FR" sz="1400" dirty="0">
              <a:solidFill>
                <a:srgbClr val="FF6BBC"/>
              </a:solidFill>
            </a:endParaRPr>
          </a:p>
          <a:p>
            <a:pPr algn="ctr"/>
            <a:r>
              <a:rPr lang="fr-FR" sz="1400" i="1" dirty="0">
                <a:solidFill>
                  <a:srgbClr val="FF6BBC"/>
                </a:solidFill>
              </a:rPr>
              <a:t> « C'est pratique, mais il faut avoir le personnel» PPH4</a:t>
            </a:r>
            <a:endParaRPr lang="fr-FR" sz="1400" dirty="0">
              <a:solidFill>
                <a:srgbClr val="FF6BBC"/>
              </a:solidFill>
            </a:endParaRPr>
          </a:p>
          <a:p>
            <a:r>
              <a:rPr lang="fr-FR" sz="900" dirty="0"/>
              <a:t/>
            </a:r>
            <a:br>
              <a:rPr lang="fr-FR" sz="900" dirty="0"/>
            </a:b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CE3222-C74F-446D-D785-FC0C5B9C5475}"/>
              </a:ext>
            </a:extLst>
          </p:cNvPr>
          <p:cNvSpPr txBox="1"/>
          <p:nvPr/>
        </p:nvSpPr>
        <p:spPr>
          <a:xfrm>
            <a:off x="3397520" y="3660058"/>
            <a:ext cx="5668025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600" b="1" dirty="0">
                <a:solidFill>
                  <a:srgbClr val="7CB7E4"/>
                </a:solidFill>
                <a:latin typeface="Calibri" panose="020F0502020204030204" pitchFamily="34" charset="0"/>
              </a:rPr>
              <a:t>Réorganiser le temps de travail (n=3): </a:t>
            </a:r>
            <a:endParaRPr lang="fr-FR" sz="900" dirty="0">
              <a:solidFill>
                <a:srgbClr val="7CB7E4"/>
              </a:solidFill>
            </a:endParaRPr>
          </a:p>
          <a:p>
            <a:pPr algn="ctr"/>
            <a:r>
              <a:rPr lang="fr-FR" sz="1400" i="1" dirty="0">
                <a:solidFill>
                  <a:srgbClr val="7CB7E4"/>
                </a:solidFill>
                <a:latin typeface="Calibri" panose="020F0502020204030204" pitchFamily="34" charset="0"/>
              </a:rPr>
              <a:t> </a:t>
            </a:r>
            <a:r>
              <a:rPr lang="fr-FR" sz="1400" i="1" dirty="0">
                <a:solidFill>
                  <a:srgbClr val="7CB7E4"/>
                </a:solidFill>
              </a:rPr>
              <a:t>« On peut se libérer un créneau pour pouvoir analyser vraiment plusieurs prescriptions…faire que de la pré-analyse d’ordonnances sans avoir d’activités à côté à faire » PPH3 </a:t>
            </a:r>
            <a:r>
              <a:rPr lang="fr-FR" sz="900" dirty="0">
                <a:solidFill>
                  <a:srgbClr val="00B050"/>
                </a:solidFill>
              </a:rPr>
              <a:t/>
            </a:r>
            <a:br>
              <a:rPr lang="fr-FR" sz="900" dirty="0">
                <a:solidFill>
                  <a:srgbClr val="00B050"/>
                </a:solidFill>
              </a:rPr>
            </a:br>
            <a:endParaRPr lang="fr-FR" sz="9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7" name="Rectangle : coins arrondis 16">
            <a:extLst>
              <a:ext uri="{FF2B5EF4-FFF2-40B4-BE49-F238E27FC236}">
                <a16:creationId xmlns:a16="http://schemas.microsoft.com/office/drawing/2014/main" id="{169B934F-F320-835C-5646-8C9DAD1EC589}"/>
              </a:ext>
            </a:extLst>
          </p:cNvPr>
          <p:cNvSpPr/>
          <p:nvPr/>
        </p:nvSpPr>
        <p:spPr>
          <a:xfrm>
            <a:off x="572231" y="838538"/>
            <a:ext cx="3215184" cy="1393648"/>
          </a:xfrm>
          <a:prstGeom prst="roundRect">
            <a:avLst/>
          </a:prstGeom>
          <a:solidFill>
            <a:srgbClr val="FF6BBC">
              <a:alpha val="7375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/>
          </a:p>
        </p:txBody>
      </p:sp>
      <p:sp>
        <p:nvSpPr>
          <p:cNvPr id="10" name="Rectangle : coins arrondis 15">
            <a:extLst>
              <a:ext uri="{FF2B5EF4-FFF2-40B4-BE49-F238E27FC236}">
                <a16:creationId xmlns:a16="http://schemas.microsoft.com/office/drawing/2014/main" id="{0E480601-BF64-00EF-A9A5-A5C7A7DB7ED4}"/>
              </a:ext>
            </a:extLst>
          </p:cNvPr>
          <p:cNvSpPr/>
          <p:nvPr/>
        </p:nvSpPr>
        <p:spPr>
          <a:xfrm>
            <a:off x="5054176" y="838538"/>
            <a:ext cx="3215184" cy="1393648"/>
          </a:xfrm>
          <a:prstGeom prst="roundRect">
            <a:avLst/>
          </a:prstGeom>
          <a:solidFill>
            <a:srgbClr val="00B0F0">
              <a:alpha val="6087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6BD848-E8EF-60AF-8734-61D22B07F0FC}"/>
              </a:ext>
            </a:extLst>
          </p:cNvPr>
          <p:cNvSpPr txBox="1"/>
          <p:nvPr/>
        </p:nvSpPr>
        <p:spPr>
          <a:xfrm>
            <a:off x="-106178" y="963020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Forces</a:t>
            </a:r>
            <a:r>
              <a:rPr lang="fr-FR" sz="14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fr-FR" sz="10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Ressenti positif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Equipe volontaire et force de proposition</a:t>
            </a:r>
            <a:endParaRPr lang="fr-FR" sz="1200" dirty="0"/>
          </a:p>
          <a:p>
            <a:pPr algn="ctr" rtl="0" fontAlgn="base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définition homogène</a:t>
            </a:r>
          </a:p>
          <a:p>
            <a:pPr algn="ctr" rtl="0" fontAlgn="base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Donne un sens à la pratique</a:t>
            </a:r>
          </a:p>
          <a:p>
            <a:pPr algn="ctr" rtl="0" fontAlgn="base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Recul critique sur l’activité</a:t>
            </a:r>
            <a:endParaRPr lang="fr-F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fr-FR" sz="1200" dirty="0"/>
              <a:t/>
            </a:r>
            <a:br>
              <a:rPr lang="fr-FR" sz="1200" dirty="0"/>
            </a:b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69FF075-279A-CA43-8521-CFD4FBC3EB39}"/>
              </a:ext>
            </a:extLst>
          </p:cNvPr>
          <p:cNvSpPr txBox="1"/>
          <p:nvPr/>
        </p:nvSpPr>
        <p:spPr>
          <a:xfrm>
            <a:off x="4406856" y="1026239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Faiblesses</a:t>
            </a:r>
            <a:r>
              <a:rPr lang="fr-FR" sz="14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fr-FR" sz="1000" dirty="0"/>
          </a:p>
          <a:p>
            <a:pPr marL="171450" indent="-171450" algn="ctr"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manque </a:t>
            </a: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de connaissances</a:t>
            </a:r>
            <a:endParaRPr lang="fr-FR" sz="1200" dirty="0"/>
          </a:p>
          <a:p>
            <a:pPr marL="171450" indent="-171450" algn="ctr" rtl="0"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Pratique hétérogène</a:t>
            </a:r>
          </a:p>
          <a:p>
            <a:pPr marL="171450" indent="-171450" algn="ctr" rtl="0"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Peu de notion de « patient »</a:t>
            </a:r>
            <a:endParaRPr lang="fr-FR" sz="1200" dirty="0"/>
          </a:p>
          <a:p>
            <a:pPr>
              <a:buNone/>
            </a:pP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14" name="Rectangle : coins arrondis 14">
            <a:extLst>
              <a:ext uri="{FF2B5EF4-FFF2-40B4-BE49-F238E27FC236}">
                <a16:creationId xmlns:a16="http://schemas.microsoft.com/office/drawing/2014/main" id="{DA995B36-2559-593F-47E0-F03642C28082}"/>
              </a:ext>
            </a:extLst>
          </p:cNvPr>
          <p:cNvSpPr/>
          <p:nvPr/>
        </p:nvSpPr>
        <p:spPr>
          <a:xfrm>
            <a:off x="572231" y="2397872"/>
            <a:ext cx="3305703" cy="1393648"/>
          </a:xfrm>
          <a:prstGeom prst="roundRect">
            <a:avLst/>
          </a:prstGeom>
          <a:solidFill>
            <a:srgbClr val="EEEF00">
              <a:alpha val="6953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9353DF-568A-9438-01D9-E50160EEC7D2}"/>
              </a:ext>
            </a:extLst>
          </p:cNvPr>
          <p:cNvSpPr txBox="1"/>
          <p:nvPr/>
        </p:nvSpPr>
        <p:spPr>
          <a:xfrm>
            <a:off x="572231" y="2577856"/>
            <a:ext cx="33057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Opportunités</a:t>
            </a:r>
            <a:r>
              <a:rPr lang="fr-FR" sz="14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rtl="0">
              <a:buNone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- Réforme métier PPH</a:t>
            </a:r>
            <a:endParaRPr lang="fr-FR" sz="1200" dirty="0"/>
          </a:p>
          <a:p>
            <a:pPr algn="ctr" rtl="0">
              <a:buNone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-Projet Pharmacie Clinique au </a:t>
            </a: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CHU</a:t>
            </a:r>
          </a:p>
          <a:p>
            <a:pPr algn="ctr" rtl="0">
              <a:buNone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Équipe pharmaceutique volontaire (dont pharmaciens et cadres de santé)</a:t>
            </a:r>
            <a:endParaRPr lang="fr-FR" sz="1200" dirty="0"/>
          </a:p>
          <a:p>
            <a:pPr>
              <a:buNone/>
            </a:pP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pic>
        <p:nvPicPr>
          <p:cNvPr id="16" name="Picture 6" descr="Analyse SWOT : défintion, exemple et matrice SWOT à télécharger">
            <a:extLst>
              <a:ext uri="{FF2B5EF4-FFF2-40B4-BE49-F238E27FC236}">
                <a16:creationId xmlns:a16="http://schemas.microsoft.com/office/drawing/2014/main" id="{DB4C5B49-5B48-5C90-E4B6-786049A6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25" y="1918233"/>
            <a:ext cx="912541" cy="9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 : coins arrondis 17">
            <a:extLst>
              <a:ext uri="{FF2B5EF4-FFF2-40B4-BE49-F238E27FC236}">
                <a16:creationId xmlns:a16="http://schemas.microsoft.com/office/drawing/2014/main" id="{0F0116AF-7BC1-C6AF-279C-DC5A81E222C0}"/>
              </a:ext>
            </a:extLst>
          </p:cNvPr>
          <p:cNvSpPr/>
          <p:nvPr/>
        </p:nvSpPr>
        <p:spPr>
          <a:xfrm>
            <a:off x="5029465" y="2366762"/>
            <a:ext cx="3239895" cy="1393648"/>
          </a:xfrm>
          <a:prstGeom prst="roundRect">
            <a:avLst/>
          </a:prstGeom>
          <a:solidFill>
            <a:srgbClr val="00E40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F674F7-174D-4761-9490-0285D5371B34}"/>
              </a:ext>
            </a:extLst>
          </p:cNvPr>
          <p:cNvSpPr txBox="1"/>
          <p:nvPr/>
        </p:nvSpPr>
        <p:spPr>
          <a:xfrm>
            <a:off x="4388468" y="2617867"/>
            <a:ext cx="457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Menaces</a:t>
            </a:r>
            <a:r>
              <a:rPr lang="fr-FR" sz="14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fr-FR" sz="1200" dirty="0"/>
          </a:p>
          <a:p>
            <a:pPr algn="ctr" rtl="0">
              <a:buNone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- Manque de temps</a:t>
            </a:r>
            <a:endParaRPr lang="fr-FR" sz="1200" dirty="0"/>
          </a:p>
          <a:p>
            <a:pPr algn="ctr" rtl="0">
              <a:buNone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Effectif</a:t>
            </a:r>
          </a:p>
          <a:p>
            <a:pPr marL="171450" indent="-171450" algn="ctr">
              <a:buFontTx/>
              <a:buChar char="-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Appréhension liée aux </a:t>
            </a: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manques de connaissances</a:t>
            </a:r>
            <a:endParaRPr lang="fr-FR" sz="1200" dirty="0"/>
          </a:p>
          <a:p>
            <a:pPr algn="ctr" rtl="0">
              <a:buNone/>
            </a:pPr>
            <a:endParaRPr lang="fr-FR" sz="1200" dirty="0"/>
          </a:p>
          <a:p>
            <a:pPr>
              <a:buNone/>
            </a:pPr>
            <a:r>
              <a:rPr lang="fr-FR" sz="900" dirty="0"/>
              <a:t/>
            </a:r>
            <a:br>
              <a:rPr lang="fr-FR" sz="900" dirty="0"/>
            </a:br>
            <a:endParaRPr lang="fr-FR" sz="900" dirty="0"/>
          </a:p>
        </p:txBody>
      </p:sp>
      <p:sp>
        <p:nvSpPr>
          <p:cNvPr id="2" name="Rectangle 1"/>
          <p:cNvSpPr/>
          <p:nvPr/>
        </p:nvSpPr>
        <p:spPr>
          <a:xfrm>
            <a:off x="1405482" y="4192411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Nécessité de définir, formaliser, harmoniser les pratiques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6AF1A-5420-2FA4-0EF8-A39960B9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D2DB57-4245-032D-8868-E01290600E49}"/>
              </a:ext>
            </a:extLst>
          </p:cNvPr>
          <p:cNvSpPr/>
          <p:nvPr/>
        </p:nvSpPr>
        <p:spPr>
          <a:xfrm>
            <a:off x="179512" y="2396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88469B7-C915-4850-D61C-E6FB2AE3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66A4F2-3203-F3C3-AB9E-CFF7F1D7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300C2F-A21B-60AB-52C7-47DD7DABE692}"/>
              </a:ext>
            </a:extLst>
          </p:cNvPr>
          <p:cNvSpPr txBox="1"/>
          <p:nvPr/>
        </p:nvSpPr>
        <p:spPr>
          <a:xfrm>
            <a:off x="179512" y="-50155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2EFA2FB-69DA-2796-C7A4-28717F920D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244194"/>
            <a:ext cx="983708" cy="7688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27584" y="1310941"/>
            <a:ext cx="172819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Médicaments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786332" y="125686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Produits Médicaux </a:t>
            </a:r>
            <a:r>
              <a:rPr lang="fr-FR" b="1" dirty="0"/>
              <a:t>S</a:t>
            </a:r>
            <a:r>
              <a:rPr lang="fr-FR" b="1" dirty="0" smtClean="0"/>
              <a:t>tériles </a:t>
            </a:r>
            <a:r>
              <a:rPr lang="fr-FR" dirty="0" smtClean="0"/>
              <a:t>(DMS; solutés, PCI et antiseptiques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27584" y="329183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</a:t>
            </a:r>
            <a:r>
              <a:rPr lang="fr-FR" b="1" dirty="0" err="1" smtClean="0"/>
              <a:t>Pharmacotechnie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930348" y="330329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Stérilisation</a:t>
            </a:r>
            <a:endParaRPr lang="fr-FR" b="1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002060"/>
                </a:solidFill>
              </a:rPr>
              <a:t>Organisation PUI du CHU de Clermont-</a:t>
            </a:r>
            <a:r>
              <a:rPr lang="fr-FR" sz="2400" b="1" dirty="0" err="1" smtClean="0">
                <a:solidFill>
                  <a:srgbClr val="002060"/>
                </a:solidFill>
              </a:rPr>
              <a:t>Fd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540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199" y="1200150"/>
            <a:ext cx="6032701" cy="3675855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Étude essentielle pour mener l’ensemble de l’équipe vers une perspective de nouvelle activité</a:t>
            </a:r>
          </a:p>
          <a:p>
            <a:pPr marL="0" indent="0" algn="just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/>
              <a:t>Développement </a:t>
            </a:r>
            <a:r>
              <a:rPr lang="fr-FR" sz="2000" dirty="0"/>
              <a:t>de nouvelles activités ne peut pas reposer sur un ou des pharmaciens, il repose sur </a:t>
            </a:r>
            <a:r>
              <a:rPr lang="fr-FR" sz="2000" b="1" dirty="0"/>
              <a:t>l’équipe entière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Trop de différences entre exercice en pharmacie de ville et exercice hospitalier </a:t>
            </a:r>
            <a:r>
              <a:rPr lang="fr-FR" sz="2000" i="1" dirty="0" smtClean="0"/>
              <a:t>(idem pharmacien il y a quelques années)</a:t>
            </a:r>
          </a:p>
          <a:p>
            <a:pPr marL="0" indent="0" algn="just">
              <a:buNone/>
            </a:pPr>
            <a:r>
              <a:rPr lang="fr-FR" sz="2000" dirty="0" smtClean="0"/>
              <a:t>Place du </a:t>
            </a:r>
            <a:r>
              <a:rPr lang="fr-FR" sz="2000" b="1" dirty="0" smtClean="0"/>
              <a:t>patient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</a:rPr>
              <a:t>Et du côté d’un pharmacien?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707654"/>
            <a:ext cx="2133925" cy="21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4906888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Différents mots se bousculent : </a:t>
            </a:r>
          </a:p>
          <a:p>
            <a:pPr marL="0" indent="0" algn="ctr">
              <a:buNone/>
            </a:pPr>
            <a:r>
              <a:rPr lang="fr-FR" sz="2000" i="1" dirty="0" smtClean="0"/>
              <a:t>modernisation, craintes, appétences, compétences, opportunités, volonté, accompagnement, manque de temps, changement, donner du sens, idées, formation, spécialisation, appréhension, hétérogénéité, harmonisation, réforme, …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</a:rPr>
              <a:t>Et du côté d’un pharmacien?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026" y="1474003"/>
            <a:ext cx="2514110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9552" y="1723789"/>
            <a:ext cx="2458616" cy="2382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i="1" dirty="0" smtClean="0"/>
              <a:t>craintes, manque de temps, changement, appréhension, hétérogénéité, réforme, …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</a:rPr>
              <a:t>Et du côté d’un pharmacien?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432" y="1851670"/>
            <a:ext cx="1698997" cy="1687745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5580112" y="1646635"/>
            <a:ext cx="325070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i="1" dirty="0" smtClean="0"/>
              <a:t>modernisation, appétences, compétences, opportunités, volonté, accompagnement, changement, donner du sens, idées, formation, spécialisation, harmonisation, réforme, 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413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396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0180" y="555526"/>
            <a:ext cx="8229600" cy="651719"/>
          </a:xfrm>
        </p:spPr>
        <p:txBody>
          <a:bodyPr>
            <a:norm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</a:rPr>
              <a:t>Et alors avec tout ça, on fait quoi?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396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0180" y="555526"/>
            <a:ext cx="8229600" cy="651719"/>
          </a:xfrm>
        </p:spPr>
        <p:txBody>
          <a:bodyPr>
            <a:norm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</a:rPr>
              <a:t>Et alors avec tout ça, on fait quoi?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64288" y="2351423"/>
            <a:ext cx="115212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On y GO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8608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252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0180" y="555526"/>
            <a:ext cx="8229600" cy="651719"/>
          </a:xfrm>
        </p:spPr>
        <p:txBody>
          <a:bodyPr>
            <a:norm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</a:rPr>
              <a:t>Et alors avec tout ça, on fait quoi?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64288" y="2351423"/>
            <a:ext cx="115212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On y GO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39552" y="1779662"/>
            <a:ext cx="4727256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7030A0"/>
                </a:solidFill>
              </a:rPr>
              <a:t>Réflexion sur les modalités de </a:t>
            </a:r>
            <a:r>
              <a:rPr lang="fr-FR" sz="2000" dirty="0" smtClean="0">
                <a:solidFill>
                  <a:srgbClr val="7030A0"/>
                </a:solidFill>
              </a:rPr>
              <a:t>formation</a:t>
            </a:r>
          </a:p>
          <a:p>
            <a:endParaRPr lang="fr-FR" sz="2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7030A0"/>
                </a:solidFill>
              </a:rPr>
              <a:t>Réflexion sur l’élaboration d’outil </a:t>
            </a:r>
            <a:r>
              <a:rPr lang="fr-FR" sz="2000" dirty="0" smtClean="0">
                <a:solidFill>
                  <a:srgbClr val="7030A0"/>
                </a:solidFill>
              </a:rPr>
              <a:t>d’aide</a:t>
            </a:r>
          </a:p>
          <a:p>
            <a:endParaRPr lang="fr-FR" sz="20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7030A0"/>
                </a:solidFill>
              </a:rPr>
              <a:t>Réflexion sur l’accompagnement prévu</a:t>
            </a:r>
            <a:endParaRPr lang="fr-FR" sz="2000" dirty="0">
              <a:sym typeface="Wingdings" panose="05000000000000000000" pitchFamily="2" charset="2"/>
            </a:endParaRPr>
          </a:p>
          <a:p>
            <a:endParaRPr lang="fr-FR" sz="1600" dirty="0">
              <a:sym typeface="Wingdings" panose="05000000000000000000" pitchFamily="2" charset="2"/>
            </a:endParaRPr>
          </a:p>
          <a:p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676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57200" y="513852"/>
            <a:ext cx="7355160" cy="1083567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Réflexion sur les modalités de formation</a:t>
            </a:r>
          </a:p>
          <a:p>
            <a:pPr marL="0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dirty="0">
              <a:sym typeface="Wingdings" panose="05000000000000000000" pitchFamily="2" charset="2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5576" y="1346084"/>
            <a:ext cx="77768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sym typeface="Wingdings" panose="05000000000000000000" pitchFamily="2" charset="2"/>
              </a:rPr>
              <a:t>Mise en place d’un staff de pharmacie clinique pour les </a:t>
            </a:r>
            <a:r>
              <a:rPr lang="fr-FR" sz="19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PPH</a:t>
            </a:r>
          </a:p>
          <a:p>
            <a:pPr algn="just">
              <a:buFontTx/>
              <a:buChar char="-"/>
            </a:pPr>
            <a:endParaRPr lang="fr-FR" sz="19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algn="just"/>
            <a:r>
              <a:rPr lang="fr-FR" sz="1900" dirty="0">
                <a:sym typeface="Wingdings" panose="05000000000000000000" pitchFamily="2" charset="2"/>
              </a:rPr>
              <a:t>1-Modalités élaboration du contenu : </a:t>
            </a:r>
            <a:r>
              <a:rPr lang="fr-FR" sz="1900" b="1" dirty="0">
                <a:sym typeface="Wingdings" panose="05000000000000000000" pitchFamily="2" charset="2"/>
              </a:rPr>
              <a:t>binôme pharmacien/PPH </a:t>
            </a:r>
            <a:r>
              <a:rPr lang="fr-FR" sz="1900" dirty="0">
                <a:sym typeface="Wingdings" panose="05000000000000000000" pitchFamily="2" charset="2"/>
              </a:rPr>
              <a:t>selon le thème</a:t>
            </a:r>
          </a:p>
          <a:p>
            <a:pPr algn="just"/>
            <a:r>
              <a:rPr lang="fr-FR" sz="1900" dirty="0">
                <a:sym typeface="Wingdings" panose="05000000000000000000" pitchFamily="2" charset="2"/>
              </a:rPr>
              <a:t>2- Présentation </a:t>
            </a:r>
            <a:r>
              <a:rPr lang="fr-FR" sz="1900" b="1" dirty="0">
                <a:sym typeface="Wingdings" panose="05000000000000000000" pitchFamily="2" charset="2"/>
              </a:rPr>
              <a:t>par le PPH </a:t>
            </a:r>
            <a:r>
              <a:rPr lang="fr-FR" sz="1900" dirty="0">
                <a:sym typeface="Wingdings" panose="05000000000000000000" pitchFamily="2" charset="2"/>
              </a:rPr>
              <a:t>pour les PPH</a:t>
            </a:r>
          </a:p>
          <a:p>
            <a:pPr algn="just"/>
            <a:r>
              <a:rPr lang="fr-FR" sz="1900" dirty="0">
                <a:sym typeface="Wingdings" panose="05000000000000000000" pitchFamily="2" charset="2"/>
              </a:rPr>
              <a:t>3- Staff où </a:t>
            </a:r>
            <a:r>
              <a:rPr lang="fr-FR" sz="1900" b="1" dirty="0">
                <a:sym typeface="Wingdings" panose="05000000000000000000" pitchFamily="2" charset="2"/>
              </a:rPr>
              <a:t>toute l’équipe </a:t>
            </a:r>
            <a:r>
              <a:rPr lang="fr-FR" sz="1900" dirty="0">
                <a:sym typeface="Wingdings" panose="05000000000000000000" pitchFamily="2" charset="2"/>
              </a:rPr>
              <a:t>se retrouve dans une salle de formation (les internes du secteur gère l’activité pendant le créneau)</a:t>
            </a:r>
          </a:p>
          <a:p>
            <a:pPr algn="just"/>
            <a:r>
              <a:rPr lang="fr-FR" sz="1900" dirty="0">
                <a:sym typeface="Wingdings" panose="05000000000000000000" pitchFamily="2" charset="2"/>
              </a:rPr>
              <a:t>4- Créneau de formation de 45 min, </a:t>
            </a:r>
            <a:r>
              <a:rPr lang="fr-FR" sz="1900" b="1" dirty="0">
                <a:sym typeface="Wingdings" panose="05000000000000000000" pitchFamily="2" charset="2"/>
              </a:rPr>
              <a:t>une fois par </a:t>
            </a:r>
            <a:r>
              <a:rPr lang="fr-FR" sz="1900" b="1" dirty="0" smtClean="0">
                <a:sym typeface="Wingdings" panose="05000000000000000000" pitchFamily="2" charset="2"/>
              </a:rPr>
              <a:t>mois</a:t>
            </a:r>
            <a:endParaRPr lang="fr-FR" sz="19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35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676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2060"/>
                </a:solidFill>
              </a:rPr>
              <a:t>Fait ou à faire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39552" y="991920"/>
            <a:ext cx="7355160" cy="1083567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Réflexion sur les modalités de formation</a:t>
            </a:r>
          </a:p>
          <a:p>
            <a:pPr marL="0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dirty="0">
              <a:sym typeface="Wingdings" panose="05000000000000000000" pitchFamily="2" charset="2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3568" y="1624903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Mise en place d’un staff de pharmacie clinique pour les </a:t>
            </a:r>
            <a:r>
              <a:rPr lang="fr-F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PPH</a:t>
            </a:r>
          </a:p>
          <a:p>
            <a:pPr algn="just">
              <a:buFontTx/>
              <a:buChar char="-"/>
            </a:pPr>
            <a:endParaRPr lang="fr-FR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algn="just">
              <a:buFontTx/>
              <a:buChar char="-"/>
            </a:pPr>
            <a:endParaRPr lang="fr-FR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 smtClean="0">
                <a:sym typeface="Wingdings" panose="05000000000000000000" pitchFamily="2" charset="2"/>
              </a:rPr>
              <a:t>Activités de pharmacie clinique / SFPC / ANNPPH/ Groupe </a:t>
            </a:r>
            <a:r>
              <a:rPr lang="fr-FR" dirty="0" err="1" smtClean="0">
                <a:sym typeface="Wingdings" panose="05000000000000000000" pitchFamily="2" charset="2"/>
              </a:rPr>
              <a:t>Pep’s</a:t>
            </a:r>
            <a:r>
              <a:rPr lang="fr-FR" dirty="0" smtClean="0">
                <a:sym typeface="Wingdings" panose="05000000000000000000" pitchFamily="2" charset="2"/>
              </a:rPr>
              <a:t> SFPC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 smtClean="0">
                <a:sym typeface="Wingdings" panose="05000000000000000000" pitchFamily="2" charset="2"/>
              </a:rPr>
              <a:t>Lecture d’un bilan biologique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 smtClean="0">
                <a:sym typeface="Wingdings" panose="05000000000000000000" pitchFamily="2" charset="2"/>
              </a:rPr>
              <a:t>Recherche d’information dans le logiciel </a:t>
            </a:r>
            <a:r>
              <a:rPr lang="fr-FR" dirty="0" err="1" smtClean="0">
                <a:sym typeface="Wingdings" panose="05000000000000000000" pitchFamily="2" charset="2"/>
              </a:rPr>
              <a:t>Easily</a:t>
            </a:r>
            <a:r>
              <a:rPr lang="fr-FR" dirty="0" smtClean="0">
                <a:sym typeface="Wingdings" panose="05000000000000000000" pitchFamily="2" charset="2"/>
              </a:rPr>
              <a:t>®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>
                <a:sym typeface="Wingdings" panose="05000000000000000000" pitchFamily="2" charset="2"/>
              </a:rPr>
              <a:t>Recherche d’information dans le logiciel </a:t>
            </a:r>
            <a:r>
              <a:rPr lang="fr-FR" dirty="0" smtClean="0">
                <a:sym typeface="Wingdings" panose="05000000000000000000" pitchFamily="2" charset="2"/>
              </a:rPr>
              <a:t>ICCA®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>
                <a:sym typeface="Wingdings" panose="05000000000000000000" pitchFamily="2" charset="2"/>
              </a:rPr>
              <a:t>Immunosuppresseurs et transplantation rénale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>
                <a:sym typeface="Wingdings" panose="05000000000000000000" pitchFamily="2" charset="2"/>
              </a:rPr>
              <a:t>Qu’est ce qu’une intervention pharmaceutique</a:t>
            </a:r>
          </a:p>
        </p:txBody>
      </p:sp>
    </p:spTree>
    <p:extLst>
      <p:ext uri="{BB962C8B-B14F-4D97-AF65-F5344CB8AC3E}">
        <p14:creationId xmlns:p14="http://schemas.microsoft.com/office/powerpoint/2010/main" val="38776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676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pPr algn="l"/>
            <a:r>
              <a:rPr lang="fr-FR" sz="2500" b="1" dirty="0" smtClean="0">
                <a:solidFill>
                  <a:srgbClr val="002060"/>
                </a:solidFill>
              </a:rPr>
              <a:t>Fait ou à faire</a:t>
            </a:r>
            <a:endParaRPr lang="fr-FR" sz="25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36536" y="944521"/>
            <a:ext cx="7355160" cy="1083567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Réflexion sur les modalités de formation</a:t>
            </a:r>
          </a:p>
          <a:p>
            <a:pPr marL="0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dirty="0">
              <a:sym typeface="Wingdings" panose="05000000000000000000" pitchFamily="2" charset="2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755576" y="1640805"/>
            <a:ext cx="8034064" cy="2379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1800" b="1" dirty="0">
                <a:solidFill>
                  <a:srgbClr val="0070C0"/>
                </a:solidFill>
                <a:sym typeface="Wingdings" panose="05000000000000000000" pitchFamily="2" charset="2"/>
              </a:rPr>
              <a:t>Mise en place de « flash info » médicament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sym typeface="Wingdings" panose="05000000000000000000" pitchFamily="2" charset="2"/>
              </a:rPr>
              <a:t>Formation flash de 5 min sur une molécule </a:t>
            </a:r>
            <a:r>
              <a:rPr lang="fr-FR" sz="1800" b="1" dirty="0" smtClean="0">
                <a:sym typeface="Wingdings" panose="05000000000000000000" pitchFamily="2" charset="2"/>
              </a:rPr>
              <a:t>spécifique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Ex : toutes les molécules MAHR (insulines, anticoagulant, méthotrexate, hypertoniques, ….)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Analogues des GLP1, colchicine, </a:t>
            </a:r>
            <a:r>
              <a:rPr lang="fr-FR" sz="1800" dirty="0" err="1" smtClean="0">
                <a:sym typeface="Wingdings" panose="05000000000000000000" pitchFamily="2" charset="2"/>
              </a:rPr>
              <a:t>eptinézumab</a:t>
            </a:r>
            <a:r>
              <a:rPr lang="fr-FR" sz="1800" dirty="0" smtClean="0">
                <a:sym typeface="Wingdings" panose="05000000000000000000" pitchFamily="2" charset="2"/>
              </a:rPr>
              <a:t>, ….</a:t>
            </a:r>
            <a:endParaRPr lang="fr-FR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88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Réflexion sur l’élaboration d’outil d’aide</a:t>
            </a:r>
            <a:endParaRPr lang="fr-FR" sz="2000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Mise en place d’un tableau de pré-analyse</a:t>
            </a:r>
          </a:p>
          <a:p>
            <a:pPr marL="0" indent="0">
              <a:buNone/>
            </a:pPr>
            <a:endParaRPr lang="fr-FR" sz="2000" dirty="0">
              <a:sym typeface="Wingdings" panose="05000000000000000000" pitchFamily="2" charset="2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r>
              <a:rPr lang="fr-FR" sz="2500" b="1" dirty="0">
                <a:solidFill>
                  <a:srgbClr val="002060"/>
                </a:solidFill>
              </a:rPr>
              <a:t>Et alors depuis qu’est ce qui se passe chez nous?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298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54" y="2427734"/>
            <a:ext cx="8300936" cy="21823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03172" y="1047158"/>
            <a:ext cx="2386608" cy="11695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Dans le tableau des XX : un colonne supplémentaire pour mettre les éléments à analyser : à définir pour chaque molécule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47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8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483136"/>
            <a:ext cx="983708" cy="7688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71600" y="176486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 sites : Gabriel </a:t>
            </a:r>
            <a:r>
              <a:rPr lang="fr-FR" dirty="0" err="1" smtClean="0"/>
              <a:t>Montpied</a:t>
            </a:r>
            <a:r>
              <a:rPr lang="fr-FR" dirty="0" smtClean="0"/>
              <a:t> (GM) et Estaing</a:t>
            </a:r>
          </a:p>
          <a:p>
            <a:pPr algn="ctr"/>
            <a:r>
              <a:rPr lang="fr-FR" dirty="0" smtClean="0"/>
              <a:t>Seul secteur sur </a:t>
            </a:r>
            <a:r>
              <a:rPr lang="fr-FR" dirty="0"/>
              <a:t>2</a:t>
            </a:r>
            <a:r>
              <a:rPr lang="fr-FR" dirty="0" smtClean="0"/>
              <a:t> sites (1 PUI mais 2 magasins)</a:t>
            </a:r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Secteur GM </a:t>
            </a:r>
            <a:r>
              <a:rPr lang="fr-FR" dirty="0" smtClean="0"/>
              <a:t>: 1 PH, 1 MCU-PH</a:t>
            </a:r>
          </a:p>
          <a:p>
            <a:pPr algn="just"/>
            <a:r>
              <a:rPr lang="fr-FR" b="1" dirty="0" smtClean="0">
                <a:solidFill>
                  <a:srgbClr val="407D7F"/>
                </a:solidFill>
              </a:rPr>
              <a:t>15 PPH</a:t>
            </a:r>
          </a:p>
          <a:p>
            <a:pPr algn="just"/>
            <a:r>
              <a:rPr lang="fr-FR" dirty="0" smtClean="0"/>
              <a:t>2 internes en pharmacie</a:t>
            </a:r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Secteur Estaing </a:t>
            </a:r>
            <a:r>
              <a:rPr lang="fr-FR" dirty="0" smtClean="0"/>
              <a:t>(+ rétrocession) : 1 PH, 1 MCU-PH, 1 Assistant, 1 attaché</a:t>
            </a:r>
          </a:p>
          <a:p>
            <a:pPr algn="just"/>
            <a:r>
              <a:rPr lang="fr-FR" b="1" dirty="0">
                <a:solidFill>
                  <a:srgbClr val="407D7F"/>
                </a:solidFill>
              </a:rPr>
              <a:t>8 PPH</a:t>
            </a:r>
          </a:p>
          <a:p>
            <a:pPr algn="just"/>
            <a:r>
              <a:rPr lang="fr-FR" dirty="0" smtClean="0"/>
              <a:t>2 internes en pharmacie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57200" y="1288862"/>
            <a:ext cx="172819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Médicaments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843808" y="1133840"/>
            <a:ext cx="30243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UF Dispensation médicaments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002060"/>
                </a:solidFill>
              </a:rPr>
              <a:t>Organisation PUI du CHU de Clermont-</a:t>
            </a:r>
            <a:r>
              <a:rPr lang="fr-FR" sz="2400" b="1" dirty="0" err="1" smtClean="0">
                <a:solidFill>
                  <a:srgbClr val="002060"/>
                </a:solidFill>
              </a:rPr>
              <a:t>Fd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7494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r>
              <a:rPr lang="fr-FR" sz="2500" b="1" dirty="0">
                <a:solidFill>
                  <a:srgbClr val="002060"/>
                </a:solidFill>
              </a:rPr>
              <a:t>Et alors depuis qu’est ce qui se passe chez nous?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20359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rgbClr val="7030A0"/>
                </a:solidFill>
              </a:rPr>
              <a:t>Réflexion sur l’accompagnement prévu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Tableau d’habilitation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20880"/>
            <a:ext cx="8208912" cy="278330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103172" y="1047158"/>
            <a:ext cx="2386608" cy="7386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Ajouter une rubrique sur pharmacie clinique – pré analyse pharmaceutique</a:t>
            </a:r>
            <a:endParaRPr lang="fr-FR" sz="1400" dirty="0"/>
          </a:p>
        </p:txBody>
      </p:sp>
      <p:sp>
        <p:nvSpPr>
          <p:cNvPr id="6" name="Ellipse 5"/>
          <p:cNvSpPr/>
          <p:nvPr/>
        </p:nvSpPr>
        <p:spPr>
          <a:xfrm>
            <a:off x="4499992" y="3075806"/>
            <a:ext cx="93610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7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252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r>
              <a:rPr lang="fr-FR" sz="2500" b="1" dirty="0">
                <a:solidFill>
                  <a:srgbClr val="002060"/>
                </a:solidFill>
              </a:rPr>
              <a:t>Et alors depuis qu’est ce qui se passe chez nous?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32" y="1055329"/>
            <a:ext cx="8661335" cy="377497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355976" y="1000477"/>
            <a:ext cx="93610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347864" y="1288509"/>
            <a:ext cx="2376264" cy="36019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8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/>
          </a:bodyPr>
          <a:lstStyle/>
          <a:p>
            <a:r>
              <a:rPr lang="fr-FR" sz="2500" b="1" dirty="0">
                <a:solidFill>
                  <a:srgbClr val="002060"/>
                </a:solidFill>
              </a:rPr>
              <a:t>En conclusion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1155776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Équipe pharmaceutique</a:t>
            </a:r>
          </a:p>
          <a:p>
            <a:pPr algn="just"/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Collaboration étroite et constructive entre PPH et pharmaciens</a:t>
            </a:r>
          </a:p>
          <a:p>
            <a:pPr algn="just"/>
            <a:endParaRPr lang="fr-FR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Réalisation de multiples activités de PC </a:t>
            </a:r>
            <a:endParaRPr lang="fr-FR" sz="2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++ exemple novateur de pré analyse » (DEAP) </a:t>
            </a:r>
          </a:p>
          <a:p>
            <a:pPr algn="just"/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Intégration pleine dans les « nouvelles » activités du PPH (DEUST)</a:t>
            </a:r>
          </a:p>
          <a:p>
            <a:pPr algn="just"/>
            <a:endParaRPr lang="fr-FR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Contexte de modernisation à venir des locaux et équipements 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modernisation des activités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endParaRPr lang="fr-FR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Détachement à venir en service de soins </a:t>
            </a:r>
          </a:p>
          <a:p>
            <a:pPr algn="just"/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Meilleurs connaissances/spécialisation de domaine</a:t>
            </a:r>
            <a:endParaRPr lang="fr-FR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67428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27742"/>
            <a:ext cx="3764637" cy="28293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346" y="446211"/>
            <a:ext cx="4183707" cy="419246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99592" y="437195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Merci à toute l’équipe &lt;3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104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540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147248" cy="34596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100" dirty="0" smtClean="0"/>
              <a:t>Dispensation des médicaments avec des </a:t>
            </a:r>
            <a:r>
              <a:rPr lang="fr-FR" sz="2100" b="1" dirty="0" smtClean="0"/>
              <a:t>références complets de services </a:t>
            </a:r>
            <a:r>
              <a:rPr lang="fr-FR" sz="2100" dirty="0" smtClean="0"/>
              <a:t>(dotation, nominatif, stupéfiants, MDS, …)</a:t>
            </a:r>
          </a:p>
          <a:p>
            <a:pPr algn="just">
              <a:lnSpc>
                <a:spcPct val="150000"/>
              </a:lnSpc>
            </a:pPr>
            <a:r>
              <a:rPr lang="fr-FR" sz="2100" b="1" dirty="0" smtClean="0"/>
              <a:t>Pas de robot de dispensation </a:t>
            </a:r>
            <a:r>
              <a:rPr lang="fr-FR" sz="2100" dirty="0" smtClean="0"/>
              <a:t>: cueillette manuelle</a:t>
            </a:r>
          </a:p>
          <a:p>
            <a:pPr algn="just">
              <a:lnSpc>
                <a:spcPct val="150000"/>
              </a:lnSpc>
            </a:pPr>
            <a:r>
              <a:rPr lang="fr-FR" sz="2100" dirty="0" smtClean="0"/>
              <a:t>1 partie sur le site Estaing participe à l’activité de </a:t>
            </a:r>
            <a:r>
              <a:rPr lang="fr-FR" sz="2100" b="1" dirty="0" smtClean="0"/>
              <a:t>rétrocession</a:t>
            </a:r>
          </a:p>
          <a:p>
            <a:pPr algn="just">
              <a:lnSpc>
                <a:spcPct val="150000"/>
              </a:lnSpc>
            </a:pPr>
            <a:r>
              <a:rPr lang="fr-FR" sz="2100" dirty="0" smtClean="0"/>
              <a:t>Activité de </a:t>
            </a:r>
            <a:r>
              <a:rPr lang="fr-FR" sz="2100" b="1" dirty="0" smtClean="0"/>
              <a:t>bon usage du médicament et sécurisation du circuit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002060"/>
                </a:solidFill>
              </a:rPr>
              <a:t>Rôles des PPH du secteur dispensation médicaments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302" y="3858806"/>
            <a:ext cx="983708" cy="7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sz="2400" b="1" dirty="0"/>
              <a:t>Conciliation Médicamenteuse/Bilan de médication </a:t>
            </a:r>
            <a:r>
              <a:rPr lang="fr-FR" sz="2400" dirty="0"/>
              <a:t>: </a:t>
            </a:r>
            <a:r>
              <a:rPr lang="fr-FR" sz="2400" dirty="0" smtClean="0"/>
              <a:t>non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b="1" dirty="0"/>
              <a:t>Activités éducatives patient </a:t>
            </a:r>
            <a:r>
              <a:rPr lang="fr-FR" sz="2400" dirty="0"/>
              <a:t>: programme de formation + habilitation spécifique</a:t>
            </a:r>
          </a:p>
          <a:p>
            <a:pPr marL="0" indent="0" algn="just">
              <a:buNone/>
            </a:pPr>
            <a:r>
              <a:rPr lang="fr-FR" sz="2400" i="1" dirty="0"/>
              <a:t>Participation en ETP hémophilie, ETP surrénale, ETP greffe hépatique</a:t>
            </a:r>
          </a:p>
          <a:p>
            <a:pPr marL="0" indent="0" algn="just">
              <a:buNone/>
            </a:pPr>
            <a:endParaRPr lang="fr-FR" sz="2400" b="1" dirty="0" smtClean="0"/>
          </a:p>
          <a:p>
            <a:pPr algn="just"/>
            <a:r>
              <a:rPr lang="fr-FR" sz="2400" b="1" dirty="0" smtClean="0"/>
              <a:t>Analyse pharmaceutique/Expertise Pharmaceutique Clinique </a:t>
            </a:r>
            <a:r>
              <a:rPr lang="fr-FR" sz="2400" dirty="0" smtClean="0"/>
              <a:t>: activité pharmaceutique </a:t>
            </a:r>
          </a:p>
          <a:p>
            <a:pPr marL="0" indent="0" algn="just">
              <a:buNone/>
            </a:pPr>
            <a:r>
              <a:rPr lang="fr-FR" sz="2400" dirty="0" smtClean="0"/>
              <a:t>Mais quelques relevés de biologie, alertes sur des posologies hors habitudes, …</a:t>
            </a:r>
          </a:p>
          <a:p>
            <a:pPr marL="0" indent="0" algn="just">
              <a:buNone/>
            </a:pPr>
            <a:r>
              <a:rPr lang="fr-FR" sz="2400" i="1" dirty="0"/>
              <a:t>PPH-dépendante</a:t>
            </a:r>
            <a:endParaRPr lang="fr-FR" sz="2400" i="1" dirty="0" smtClean="0"/>
          </a:p>
          <a:p>
            <a:pPr algn="just"/>
            <a:endParaRPr lang="fr-FR" sz="1400" dirty="0" smtClean="0"/>
          </a:p>
          <a:p>
            <a:pPr algn="just"/>
            <a:endParaRPr lang="fr-FR" sz="16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457200" y="411509"/>
            <a:ext cx="8229600" cy="651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smtClean="0">
                <a:solidFill>
                  <a:srgbClr val="002060"/>
                </a:solidFill>
              </a:rPr>
              <a:t>Rôles des PPH du secteur dispensation médicaments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8" y="4145254"/>
            <a:ext cx="634542" cy="4959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9206" y="438706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i="1" dirty="0">
                <a:latin typeface="Arial" panose="020B0604020202020204" pitchFamily="34" charset="0"/>
                <a:ea typeface="Arial" panose="020B0604020202020204" pitchFamily="34" charset="0"/>
              </a:rPr>
              <a:t>Société Française de Pharmacie Clinique (SFPC). Note de cadrage : Modèle de pharmacie clinique. Paris: SFPC; 2017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4395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83568" y="1563638"/>
            <a:ext cx="4579820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 smtClean="0"/>
              <a:t>2 entrées</a:t>
            </a:r>
            <a:endParaRPr lang="fr-FR" sz="2000" dirty="0"/>
          </a:p>
          <a:p>
            <a:pPr marL="0" indent="0" algn="just">
              <a:buNone/>
            </a:pPr>
            <a:r>
              <a:rPr lang="fr-FR" sz="2000" dirty="0" smtClean="0"/>
              <a:t>1/ </a:t>
            </a:r>
            <a:r>
              <a:rPr lang="fr-FR" sz="2000" b="1" dirty="0" smtClean="0"/>
              <a:t>pharmacien/interne référent de service </a:t>
            </a:r>
            <a:r>
              <a:rPr lang="fr-FR" sz="2000" dirty="0" smtClean="0"/>
              <a:t>: analyse d’un service complet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marL="0" indent="0" algn="just">
              <a:buNone/>
            </a:pPr>
            <a:r>
              <a:rPr lang="fr-FR" sz="2000" dirty="0" smtClean="0"/>
              <a:t>2/ </a:t>
            </a:r>
            <a:r>
              <a:rPr lang="fr-FR" sz="2000" b="1" dirty="0" smtClean="0"/>
              <a:t>pharmacien/interne de dispensation </a:t>
            </a:r>
            <a:r>
              <a:rPr lang="fr-FR" sz="2000" dirty="0" smtClean="0"/>
              <a:t>: analyse selon une liste définie au CHU (XX)</a:t>
            </a:r>
          </a:p>
          <a:p>
            <a:pPr marL="0" indent="0" algn="just">
              <a:buNone/>
            </a:pPr>
            <a:r>
              <a:rPr lang="fr-FR" sz="2000" dirty="0" smtClean="0"/>
              <a:t>= analyse molécules prioritaires (FES, ATB, …)</a:t>
            </a:r>
            <a:endParaRPr lang="fr-FR" sz="200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algn="l"/>
            <a:r>
              <a:rPr lang="fr-FR" sz="2500" b="1" dirty="0">
                <a:solidFill>
                  <a:srgbClr val="002060"/>
                </a:solidFill>
              </a:rPr>
              <a:t>Comment s’organise l’analyse pharmaceutique dans mon établissement?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298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764" y="788863"/>
            <a:ext cx="634328" cy="4957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59206" y="438706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i="1" dirty="0">
                <a:latin typeface="Arial" panose="020B0604020202020204" pitchFamily="34" charset="0"/>
                <a:ea typeface="Arial" panose="020B0604020202020204" pitchFamily="34" charset="0"/>
              </a:rPr>
              <a:t>Société Française de Pharmacie Clinique (SFPC). Note de cadrage : Modèle de pharmacie clinique. Paris: SFPC; 2017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339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83568" y="1563638"/>
            <a:ext cx="4579820" cy="30243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000" dirty="0" smtClean="0"/>
              <a:t>2 entrées</a:t>
            </a:r>
            <a:endParaRPr lang="fr-FR" sz="2000" dirty="0"/>
          </a:p>
          <a:p>
            <a:pPr marL="0" indent="0" algn="just">
              <a:buNone/>
            </a:pPr>
            <a:r>
              <a:rPr lang="fr-FR" sz="2000" dirty="0" smtClean="0"/>
              <a:t>1/ </a:t>
            </a:r>
            <a:r>
              <a:rPr lang="fr-FR" sz="2000" b="1" dirty="0" smtClean="0"/>
              <a:t>pharmacien/interne référent de service </a:t>
            </a:r>
            <a:r>
              <a:rPr lang="fr-FR" sz="2000" dirty="0" smtClean="0"/>
              <a:t>: analyse d’un service complet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marL="0" indent="0" algn="just">
              <a:buNone/>
            </a:pPr>
            <a:r>
              <a:rPr lang="fr-FR" sz="2000" dirty="0" smtClean="0"/>
              <a:t>2/ </a:t>
            </a:r>
            <a:r>
              <a:rPr lang="fr-FR" sz="2000" b="1" dirty="0" smtClean="0"/>
              <a:t>pharmacien/interne de dispensation </a:t>
            </a:r>
            <a:r>
              <a:rPr lang="fr-FR" sz="2000" dirty="0" smtClean="0"/>
              <a:t>: analyse selon une liste définie au CHU (XX)</a:t>
            </a:r>
          </a:p>
          <a:p>
            <a:pPr marL="0" indent="0" algn="just">
              <a:buNone/>
            </a:pPr>
            <a:r>
              <a:rPr lang="fr-FR" sz="2000" dirty="0" smtClean="0"/>
              <a:t>= analyse de molécules prioritaires (molécules facturables en sus du GHS, ATB, …)</a:t>
            </a:r>
            <a:endParaRPr lang="fr-FR" sz="200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algn="l"/>
            <a:r>
              <a:rPr lang="fr-FR" sz="2500" b="1" dirty="0">
                <a:solidFill>
                  <a:srgbClr val="002060"/>
                </a:solidFill>
              </a:rPr>
              <a:t>Comment s’organise l’analyse pharmaceutique dans mon établissement?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298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764" y="788863"/>
            <a:ext cx="634328" cy="495748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5652120" y="1496371"/>
            <a:ext cx="3168352" cy="294133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dirty="0" smtClean="0"/>
              <a:t>Outils :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dirty="0" smtClean="0"/>
              <a:t>DPI : </a:t>
            </a:r>
            <a:r>
              <a:rPr lang="fr-FR" sz="2000" dirty="0" err="1" smtClean="0"/>
              <a:t>Easily</a:t>
            </a:r>
            <a:r>
              <a:rPr lang="fr-FR" sz="2000" dirty="0" smtClean="0"/>
              <a:t>®/ICCA®/</a:t>
            </a:r>
            <a:r>
              <a:rPr lang="fr-FR" sz="1700" dirty="0" smtClean="0"/>
              <a:t>(</a:t>
            </a:r>
            <a:r>
              <a:rPr lang="fr-FR" sz="1700" dirty="0" err="1" smtClean="0"/>
              <a:t>Crossway</a:t>
            </a:r>
            <a:r>
              <a:rPr lang="fr-FR" sz="1700" dirty="0" smtClean="0"/>
              <a:t>®)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dirty="0" smtClean="0"/>
              <a:t>Logiciel Pharma®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dirty="0" smtClean="0"/>
              <a:t>Biologie </a:t>
            </a:r>
            <a:r>
              <a:rPr lang="fr-FR" sz="2000" dirty="0" err="1" smtClean="0"/>
              <a:t>Cyberlab</a:t>
            </a:r>
            <a:r>
              <a:rPr lang="fr-FR" sz="2000" dirty="0" smtClean="0"/>
              <a:t>®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dirty="0" smtClean="0"/>
              <a:t>Livres/Internet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dirty="0" smtClean="0"/>
              <a:t>Connaissances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b="1" dirty="0" smtClean="0"/>
              <a:t>« Tableau des XX »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3202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2B974-78EB-5FA1-AF9D-914D15F78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48A135-3965-8930-F337-8943F8F3524F}"/>
              </a:ext>
            </a:extLst>
          </p:cNvPr>
          <p:cNvSpPr/>
          <p:nvPr/>
        </p:nvSpPr>
        <p:spPr>
          <a:xfrm>
            <a:off x="179512" y="1964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164D7E9-30A2-757C-4EA7-53DAA0211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71FD66-9860-29B1-4672-57B970E3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3B2501-0AA3-66CB-768F-CE2D5BA544CA}"/>
              </a:ext>
            </a:extLst>
          </p:cNvPr>
          <p:cNvSpPr txBox="1"/>
          <p:nvPr/>
        </p:nvSpPr>
        <p:spPr>
          <a:xfrm>
            <a:off x="179512" y="-50155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BE17482-5693-7652-7BD3-8523316801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609600" y="563909"/>
            <a:ext cx="8229600" cy="651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500" b="1" dirty="0" smtClean="0">
                <a:solidFill>
                  <a:srgbClr val="002060"/>
                </a:solidFill>
              </a:rPr>
              <a:t>« Tableau des XX »</a:t>
            </a:r>
            <a:endParaRPr lang="fr-FR" sz="2500" b="1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64" y="2289682"/>
            <a:ext cx="8655666" cy="1507761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221396" y="795017"/>
            <a:ext cx="4443964" cy="128003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dirty="0" smtClean="0"/>
              <a:t>Tableau d’aide à la réalisation de l’analyse pharmaceutique pour les molécules identifiées comme nécessitant une AP avant délivrance (« XX » dans le libellé)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3361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3557</Words>
  <Application>Microsoft Office PowerPoint</Application>
  <PresentationFormat>Affichage à l'écran (16:9)</PresentationFormat>
  <Paragraphs>470</Paragraphs>
  <Slides>43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 Math</vt:lpstr>
      <vt:lpstr>Wingdings</vt:lpstr>
      <vt:lpstr>Thème Office</vt:lpstr>
      <vt:lpstr>Présentation PowerPoint</vt:lpstr>
      <vt:lpstr>Organisation PUI du CHU de Clermont-Fd</vt:lpstr>
      <vt:lpstr>Organisation PUI du CHU de Clermont-Fd</vt:lpstr>
      <vt:lpstr>Organisation PUI du CHU de Clermont-Fd</vt:lpstr>
      <vt:lpstr>Rôles des PPH du secteur dispensation médicaments</vt:lpstr>
      <vt:lpstr>Présentation PowerPoint</vt:lpstr>
      <vt:lpstr>Comment s’organise l’analyse pharmaceutique dans mon établissement?</vt:lpstr>
      <vt:lpstr>Comment s’organise l’analyse pharmaceutique dans mon établissement?</vt:lpstr>
      <vt:lpstr>Présentation PowerPoint</vt:lpstr>
      <vt:lpstr>Présentation PowerPoint</vt:lpstr>
      <vt:lpstr>Quelles missions à développer pour les PPH?</vt:lpstr>
      <vt:lpstr>Quelles missions à développer pour les PPH?</vt:lpstr>
      <vt:lpstr>Quelles missions à développer pour les PPH?</vt:lpstr>
      <vt:lpstr>Quelles missions à développer pour les PPH?</vt:lpstr>
      <vt:lpstr>Quelles missions à développer pour les PPH?</vt:lpstr>
      <vt:lpstr>Présentation PowerPoint</vt:lpstr>
      <vt:lpstr>Perception des préparateurs en pharmacie hospitalière sur l’activité de détection des éléments d’analyse pharmaceutique de la prescription : une étude qualitative</vt:lpstr>
      <vt:lpstr>Objectif de l’étude</vt:lpstr>
      <vt:lpstr>Matériel et méthode</vt:lpstr>
      <vt:lpstr>Présentation PowerPoint</vt:lpstr>
      <vt:lpstr>Matériel et méthode</vt:lpstr>
      <vt:lpstr>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du côté d’un pharmacien?</vt:lpstr>
      <vt:lpstr>Et du côté d’un pharmacien?</vt:lpstr>
      <vt:lpstr>Et du côté d’un pharmacien?</vt:lpstr>
      <vt:lpstr>Et alors avec tout ça, on fait quoi?</vt:lpstr>
      <vt:lpstr>Et alors avec tout ça, on fait quoi?</vt:lpstr>
      <vt:lpstr>Et alors avec tout ça, on fait quoi?</vt:lpstr>
      <vt:lpstr>Présentation PowerPoint</vt:lpstr>
      <vt:lpstr>Fait ou à faire</vt:lpstr>
      <vt:lpstr>Fait ou à faire</vt:lpstr>
      <vt:lpstr>Et alors depuis qu’est ce qui se passe chez nous?</vt:lpstr>
      <vt:lpstr>Et alors depuis qu’est ce qui se passe chez nous?</vt:lpstr>
      <vt:lpstr>Et alors depuis qu’est ce qui se passe chez nous?</vt:lpstr>
      <vt:lpstr>En conclusion</vt:lpstr>
      <vt:lpstr>Présentation PowerPoint</vt:lpstr>
    </vt:vector>
  </TitlesOfParts>
  <Company>CHU-RENNES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MERCEROLLE</dc:creator>
  <cp:lastModifiedBy>Chatron Claire</cp:lastModifiedBy>
  <cp:revision>69</cp:revision>
  <dcterms:created xsi:type="dcterms:W3CDTF">2020-01-30T14:19:40Z</dcterms:created>
  <dcterms:modified xsi:type="dcterms:W3CDTF">2026-03-23T10:20:53Z</dcterms:modified>
</cp:coreProperties>
</file>