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8800425" cy="43200638"/>
  <p:notesSz cx="6858000" cy="9144000"/>
  <p:defaultTextStyle>
    <a:defPPr>
      <a:defRPr lang="fr-FR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EBE"/>
    <a:srgbClr val="FEA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97" autoAdjust="0"/>
    <p:restoredTop sz="94660"/>
  </p:normalViewPr>
  <p:slideViewPr>
    <p:cSldViewPr snapToGrid="0">
      <p:cViewPr>
        <p:scale>
          <a:sx n="25" d="100"/>
          <a:sy n="25" d="100"/>
        </p:scale>
        <p:origin x="630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EMETER\Data%20CESAME\Pharmacie\_Communs\Doc%20&#233;tudiants\Travaux%20AHU\2021-2022\CARIO%20Justine\recherches%20poster\Copie%20de%20Femmes_14-51ans_hospit_6_derniers_moi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DEMETER\Data%20CESAME\Pharmacie\_Communs\Doc%20&#233;tudiants\Travaux%20AHU\2021-2022\CARIO%20Justine\recherches%20poster\Copie%20de%20Femmes_14-51ans_hospit_6_derniers_moi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DEMETER\Data%20CESAME\Pharmacie\_Communs\Doc%20&#233;tudiants\Travaux%20AHU\2021-2022\CARIO%20Justine\recherches%20poster\Copie%20de%20Femmes_14-51ans_hospit_6_derniers_moi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DEMETER\DATA%20CESAME\Pharmacie\_Communs\Doc%20&#233;tudiants\Travaux%20AHU\2021-2022\CARIO%20Justine\recherches%20poster\Copie%20de%20Femmes_14-51ans_hospit_6_derniers_mo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DEMETER\DATA%20CESAME\Pharmacie\_Communs\Doc%20&#233;tudiants\Travaux%20AHU\2021-2022\CARIO%20Justine\recherches%20poster\Copie%20de%20Femmes_14-51ans_hospit_6_derniers_mo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DEMETER\DATA%20CESAME\Pharmacie\_Communs\Doc%20&#233;tudiants\Travaux%20AHU\2021-2022\CARIO%20Justine\recherches%20poster\Copie%20de%20Femmes_14-51ans_hospit_6_derniers_moi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400">
                <a:solidFill>
                  <a:schemeClr val="tx2">
                    <a:lumMod val="75000"/>
                  </a:schemeClr>
                </a:solidFill>
              </a:defRPr>
            </a:pP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>Fig.</a:t>
            </a:r>
            <a:r>
              <a:rPr lang="fr-FR" sz="3200" baseline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>1 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>Anxiolytiques prescrits</a:t>
            </a:r>
            <a:endParaRPr lang="fr-FR" sz="2400" dirty="0">
              <a:solidFill>
                <a:schemeClr val="tx2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42296400193610156"/>
          <c:y val="0.8141653865189405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565511882155659"/>
          <c:y val="7.040133257706116E-2"/>
          <c:w val="0.45353674080569606"/>
          <c:h val="0.69793974345571974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3200" b="1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Feuil1!$A$14:$A$23</c:f>
              <c:strCache>
                <c:ptCount val="10"/>
                <c:pt idx="0">
                  <c:v>prazepam (n=10)</c:v>
                </c:pt>
                <c:pt idx="1">
                  <c:v>alprazolam (n=11)</c:v>
                </c:pt>
                <c:pt idx="2">
                  <c:v>oxazepam (n=13)</c:v>
                </c:pt>
                <c:pt idx="3">
                  <c:v>diazepam (n=31)</c:v>
                </c:pt>
                <c:pt idx="4">
                  <c:v>clorazepate (n=7)</c:v>
                </c:pt>
                <c:pt idx="5">
                  <c:v>bromazepam (n=4)</c:v>
                </c:pt>
                <c:pt idx="6">
                  <c:v>lorazepam (n=2)</c:v>
                </c:pt>
                <c:pt idx="7">
                  <c:v>hydroxyzine (n=10)</c:v>
                </c:pt>
                <c:pt idx="8">
                  <c:v>cyamémazine (n=4)</c:v>
                </c:pt>
                <c:pt idx="9">
                  <c:v>loxapine (n=3)</c:v>
                </c:pt>
              </c:strCache>
            </c:strRef>
          </c:cat>
          <c:val>
            <c:numRef>
              <c:f>Feuil1!$B$14:$B$23</c:f>
              <c:numCache>
                <c:formatCode>General</c:formatCode>
                <c:ptCount val="10"/>
                <c:pt idx="0">
                  <c:v>10.5</c:v>
                </c:pt>
                <c:pt idx="1">
                  <c:v>11.6</c:v>
                </c:pt>
                <c:pt idx="2">
                  <c:v>13.7</c:v>
                </c:pt>
                <c:pt idx="3">
                  <c:v>32.6</c:v>
                </c:pt>
                <c:pt idx="4">
                  <c:v>7.4</c:v>
                </c:pt>
                <c:pt idx="5">
                  <c:v>4.2</c:v>
                </c:pt>
                <c:pt idx="6">
                  <c:v>2.1</c:v>
                </c:pt>
                <c:pt idx="7">
                  <c:v>10.5</c:v>
                </c:pt>
                <c:pt idx="8">
                  <c:v>4.2</c:v>
                </c:pt>
                <c:pt idx="9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FF-4705-9A38-597F0925CD7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"/>
          <c:y val="9.3870619113787428E-4"/>
          <c:w val="0.32382059998162549"/>
          <c:h val="0.82073018900136174"/>
        </c:manualLayout>
      </c:layout>
      <c:overlay val="0"/>
      <c:txPr>
        <a:bodyPr/>
        <a:lstStyle/>
        <a:p>
          <a:pPr>
            <a:defRPr sz="2400">
              <a:solidFill>
                <a:schemeClr val="tx2">
                  <a:lumMod val="75000"/>
                </a:schemeClr>
              </a:solidFill>
            </a:defRPr>
          </a:pPr>
          <a:endParaRPr lang="fr-F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>Fig. 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2 :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>Classe</a:t>
            </a:r>
            <a:r>
              <a:rPr lang="fr-FR" sz="3200" baseline="0" dirty="0" smtClean="0">
                <a:solidFill>
                  <a:schemeClr val="tx2">
                    <a:lumMod val="75000"/>
                  </a:schemeClr>
                </a:solidFill>
              </a:rPr>
              <a:t> d’anxiolytiques prescrits</a:t>
            </a:r>
            <a:endParaRPr lang="fr-FR" sz="3200" dirty="0">
              <a:solidFill>
                <a:schemeClr val="tx2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4466591084353123"/>
          <c:y val="0.706362724994896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8328859473595714E-2"/>
          <c:y val="7.2641836340633467E-2"/>
          <c:w val="0.40530176104843813"/>
          <c:h val="0.54141739470765449"/>
        </c:manualLayout>
      </c:layout>
      <c:pieChart>
        <c:varyColors val="1"/>
        <c:ser>
          <c:idx val="0"/>
          <c:order val="0"/>
          <c:explosion val="2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1F17-45D0-A8CD-B419A4755734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1F17-45D0-A8CD-B419A4755734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1F17-45D0-A8CD-B419A4755734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1F17-45D0-A8CD-B419A4755734}"/>
              </c:ext>
            </c:extLst>
          </c:dPt>
          <c:dLbls>
            <c:dLbl>
              <c:idx val="1"/>
              <c:layout>
                <c:manualLayout>
                  <c:x val="7.3743006020060703E-2"/>
                  <c:y val="0.100531581527371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3200" b="1">
                      <a:solidFill>
                        <a:schemeClr val="tx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44121917727215"/>
                      <c:h val="0.146690561234109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F17-45D0-A8CD-B419A47557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 b="1">
                    <a:solidFill>
                      <a:schemeClr val="tx1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Feuil1!$A$7:$A$9</c:f>
              <c:strCache>
                <c:ptCount val="3"/>
                <c:pt idx="0">
                  <c:v>benzodiazépines (n=78)</c:v>
                </c:pt>
                <c:pt idx="1">
                  <c:v>autre (hydroxyzine) (n=10)</c:v>
                </c:pt>
                <c:pt idx="2">
                  <c:v>neuroleptiques (&lt;100mg/j) (n=7)</c:v>
                </c:pt>
              </c:strCache>
            </c:strRef>
          </c:cat>
          <c:val>
            <c:numRef>
              <c:f>Feuil1!$B$7:$B$9</c:f>
              <c:numCache>
                <c:formatCode>General</c:formatCode>
                <c:ptCount val="3"/>
                <c:pt idx="0">
                  <c:v>78</c:v>
                </c:pt>
                <c:pt idx="1">
                  <c:v>10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17-45D0-A8CD-B419A475573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58171210629921255"/>
          <c:y val="4.7692666876944304E-2"/>
          <c:w val="0.37684128937007871"/>
          <c:h val="0.63732443364194669"/>
        </c:manualLayout>
      </c:layout>
      <c:overlay val="0"/>
      <c:txPr>
        <a:bodyPr rot="0" vert="horz"/>
        <a:lstStyle/>
        <a:p>
          <a:pPr>
            <a:defRPr sz="2800"/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fr-FR" sz="2800" dirty="0">
                <a:solidFill>
                  <a:srgbClr val="002060"/>
                </a:solidFill>
              </a:rPr>
              <a:t>Figure 4 : </a:t>
            </a:r>
            <a:r>
              <a:rPr lang="fr-FR" sz="2800" dirty="0" smtClean="0">
                <a:solidFill>
                  <a:srgbClr val="002060"/>
                </a:solidFill>
              </a:rPr>
              <a:t>Répartition </a:t>
            </a:r>
            <a:r>
              <a:rPr lang="fr-FR" sz="2800" dirty="0">
                <a:solidFill>
                  <a:srgbClr val="002060"/>
                </a:solidFill>
              </a:rPr>
              <a:t>des dispositifs de contraception dans notre population </a:t>
            </a:r>
            <a:r>
              <a:rPr lang="fr-FR" sz="2800" dirty="0" smtClean="0">
                <a:solidFill>
                  <a:srgbClr val="002060"/>
                </a:solidFill>
              </a:rPr>
              <a:t>d'étude (données</a:t>
            </a:r>
            <a:r>
              <a:rPr lang="fr-FR" sz="2800" baseline="0" dirty="0" smtClean="0">
                <a:solidFill>
                  <a:srgbClr val="002060"/>
                </a:solidFill>
              </a:rPr>
              <a:t> DIP)</a:t>
            </a:r>
            <a:endParaRPr lang="fr-FR" sz="2800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6.6118355536579881E-2"/>
          <c:y val="0.7360310227711478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5852755853346244"/>
          <c:y val="4.319037784969821E-2"/>
          <c:w val="0.38019224107053734"/>
          <c:h val="0.6020758092531772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F2F4-464C-952A-CAD56D6E867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2F4-464C-952A-CAD56D6E867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F2F4-464C-952A-CAD56D6E867A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/>
                      <a:t>15.8%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2F4-464C-952A-CAD56D6E867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8122B53E-1EC7-4EF3-AF94-228EBCC17AB0}" type="VALUE">
                      <a:rPr lang="en-US" b="1"/>
                      <a:pPr/>
                      <a:t>[VALEUR]</a:t>
                    </a:fld>
                    <a:r>
                      <a:rPr lang="en-US" b="1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2F4-464C-952A-CAD56D6E867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/>
                      <a:t>78.9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2F4-464C-952A-CAD56D6E86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Feuil1!$I$48:$I$50</c:f>
              <c:strCache>
                <c:ptCount val="3"/>
                <c:pt idx="0">
                  <c:v>pilule (n=15)</c:v>
                </c:pt>
                <c:pt idx="1">
                  <c:v>implant (n=5)</c:v>
                </c:pt>
                <c:pt idx="2">
                  <c:v>pas de contraception connue (n=75)</c:v>
                </c:pt>
              </c:strCache>
            </c:strRef>
          </c:cat>
          <c:val>
            <c:numRef>
              <c:f>Feuil1!$J$48:$J$50</c:f>
              <c:numCache>
                <c:formatCode>General</c:formatCode>
                <c:ptCount val="3"/>
                <c:pt idx="0">
                  <c:v>15.8</c:v>
                </c:pt>
                <c:pt idx="1">
                  <c:v>5.3</c:v>
                </c:pt>
                <c:pt idx="2">
                  <c:v>78.900000000000006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2F4-464C-952A-CAD56D6E86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2345512"/>
        <c:axId val="332344336"/>
      </c:barChart>
      <c:valAx>
        <c:axId val="3323443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2345512"/>
        <c:crosses val="autoZero"/>
        <c:crossBetween val="between"/>
      </c:valAx>
      <c:catAx>
        <c:axId val="3323455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3200"/>
            </a:pPr>
            <a:endParaRPr lang="fr-FR"/>
          </a:p>
        </c:txPr>
        <c:crossAx val="33234433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4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3200" cap="none" dirty="0" smtClean="0">
                <a:solidFill>
                  <a:srgbClr val="002060"/>
                </a:solidFill>
              </a:rPr>
              <a:t>Fig.</a:t>
            </a:r>
            <a:r>
              <a:rPr lang="fr-FR" sz="3200" cap="none" baseline="0" dirty="0" smtClean="0">
                <a:solidFill>
                  <a:srgbClr val="002060"/>
                </a:solidFill>
              </a:rPr>
              <a:t> </a:t>
            </a:r>
            <a:r>
              <a:rPr lang="fr-FR" sz="3200" cap="none" dirty="0" smtClean="0">
                <a:solidFill>
                  <a:srgbClr val="002060"/>
                </a:solidFill>
              </a:rPr>
              <a:t>3a </a:t>
            </a:r>
            <a:r>
              <a:rPr lang="fr-FR" sz="3200" cap="none" dirty="0">
                <a:solidFill>
                  <a:srgbClr val="002060"/>
                </a:solidFill>
              </a:rPr>
              <a:t>: </a:t>
            </a:r>
            <a:r>
              <a:rPr lang="fr-FR" sz="3200" cap="none" dirty="0" smtClean="0">
                <a:solidFill>
                  <a:srgbClr val="002060"/>
                </a:solidFill>
              </a:rPr>
              <a:t>Répartition des  posologies d'</a:t>
            </a:r>
            <a:r>
              <a:rPr lang="fr-FR" sz="3200" cap="none" dirty="0" err="1" smtClean="0">
                <a:solidFill>
                  <a:srgbClr val="002060"/>
                </a:solidFill>
              </a:rPr>
              <a:t>hydroxyzine</a:t>
            </a:r>
            <a:r>
              <a:rPr lang="fr-FR" sz="3200" cap="none" dirty="0" smtClean="0">
                <a:solidFill>
                  <a:srgbClr val="002060"/>
                </a:solidFill>
              </a:rPr>
              <a:t> </a:t>
            </a:r>
            <a:endParaRPr lang="fr-FR" sz="3200" cap="none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17656880803733951"/>
          <c:y val="0.811256641576039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24223994886296271"/>
          <c:y val="5.5383668984131842E-2"/>
          <c:w val="0.470824452988922"/>
          <c:h val="0.44552294724119568"/>
        </c:manualLayout>
      </c:layout>
      <c:pieChart>
        <c:varyColors val="1"/>
        <c:ser>
          <c:idx val="0"/>
          <c:order val="0"/>
          <c:tx>
            <c:strRef>
              <c:f>'patientes sous anxiolytiques'!$P$14</c:f>
              <c:strCache>
                <c:ptCount val="1"/>
                <c:pt idx="0">
                  <c:v>Prescriptions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049-46F5-99AC-45B6CF1C43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049-46F5-99AC-45B6CF1C43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049-46F5-99AC-45B6CF1C434C}"/>
              </c:ext>
            </c:extLst>
          </c:dPt>
          <c:dLbls>
            <c:dLbl>
              <c:idx val="0"/>
              <c:layout>
                <c:manualLayout>
                  <c:x val="-8.0787916216355365E-2"/>
                  <c:y val="-0.1174892289407220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049-46F5-99AC-45B6CF1C434C}"/>
                </c:ext>
              </c:extLst>
            </c:dLbl>
            <c:dLbl>
              <c:idx val="1"/>
              <c:layout>
                <c:manualLayout>
                  <c:x val="7.6121543825323032E-2"/>
                  <c:y val="7.16821653643063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843137254901959"/>
                      <c:h val="0.100534838805526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049-46F5-99AC-45B6CF1C43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'patientes sous anxiolytiques'!$O$15:$O$17</c:f>
              <c:strCache>
                <c:ptCount val="2"/>
                <c:pt idx="0">
                  <c:v>Posologies minimales prescrites </c:v>
                </c:pt>
                <c:pt idx="1">
                  <c:v>Posologie non minimales </c:v>
                </c:pt>
              </c:strCache>
            </c:strRef>
          </c:cat>
          <c:val>
            <c:numRef>
              <c:f>'patientes sous anxiolytiques'!$P$15:$P$17</c:f>
              <c:numCache>
                <c:formatCode>General</c:formatCode>
                <c:ptCount val="3"/>
                <c:pt idx="0">
                  <c:v>10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049-46F5-99AC-45B6CF1C434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2.353904836422319E-2"/>
          <c:y val="0.56819798019670265"/>
          <c:w val="0.96968344066042111"/>
          <c:h val="0.187443562581383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3200" cap="none" dirty="0" smtClean="0">
                <a:solidFill>
                  <a:srgbClr val="002060"/>
                </a:solidFill>
              </a:rPr>
              <a:t>Fig. </a:t>
            </a:r>
            <a:r>
              <a:rPr lang="fr-FR" sz="3200" cap="none" dirty="0">
                <a:solidFill>
                  <a:srgbClr val="002060"/>
                </a:solidFill>
              </a:rPr>
              <a:t>3b : </a:t>
            </a:r>
            <a:r>
              <a:rPr lang="fr-FR" sz="3200" cap="none" dirty="0" smtClean="0">
                <a:solidFill>
                  <a:srgbClr val="002060"/>
                </a:solidFill>
              </a:rPr>
              <a:t>Répartitions</a:t>
            </a:r>
            <a:r>
              <a:rPr lang="fr-FR" sz="3200" cap="none" baseline="0" dirty="0" smtClean="0">
                <a:solidFill>
                  <a:srgbClr val="002060"/>
                </a:solidFill>
              </a:rPr>
              <a:t> d</a:t>
            </a:r>
            <a:r>
              <a:rPr lang="fr-FR" sz="3200" cap="none" dirty="0" smtClean="0">
                <a:solidFill>
                  <a:srgbClr val="002060"/>
                </a:solidFill>
              </a:rPr>
              <a:t>es posologies</a:t>
            </a:r>
            <a:r>
              <a:rPr lang="fr-FR" sz="3200" cap="none" baseline="0" dirty="0" smtClean="0">
                <a:solidFill>
                  <a:srgbClr val="002060"/>
                </a:solidFill>
              </a:rPr>
              <a:t> des </a:t>
            </a:r>
            <a:r>
              <a:rPr lang="fr-FR" sz="3200" cap="none" dirty="0" smtClean="0">
                <a:solidFill>
                  <a:srgbClr val="002060"/>
                </a:solidFill>
              </a:rPr>
              <a:t>BZD</a:t>
            </a:r>
            <a:endParaRPr lang="fr-FR" sz="3200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22421902911335392"/>
          <c:y val="0.787573046538518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31722734831300847"/>
          <c:y val="0.13330046501995632"/>
          <c:w val="0.40117036966671155"/>
          <c:h val="0.3836232255817456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0E4-432D-BBC5-C923BCE93A9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0E4-432D-BBC5-C923BCE93A95}"/>
              </c:ext>
            </c:extLst>
          </c:dPt>
          <c:dLbls>
            <c:dLbl>
              <c:idx val="0"/>
              <c:layout/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0E4-432D-BBC5-C923BCE93A95}"/>
                </c:ext>
              </c:extLst>
            </c:dLbl>
            <c:dLbl>
              <c:idx val="1"/>
              <c:layout/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0E4-432D-BBC5-C923BCE93A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'patientes sous anxiolytiques'!$P$38:$P$39</c:f>
              <c:strCache>
                <c:ptCount val="2"/>
                <c:pt idx="0">
                  <c:v>Posologies minimales prescrites</c:v>
                </c:pt>
                <c:pt idx="1">
                  <c:v>Posologies non minimales </c:v>
                </c:pt>
              </c:strCache>
            </c:strRef>
          </c:cat>
          <c:val>
            <c:numRef>
              <c:f>'patientes sous anxiolytiques'!$Q$38:$Q$39</c:f>
              <c:numCache>
                <c:formatCode>General</c:formatCode>
                <c:ptCount val="2"/>
                <c:pt idx="0">
                  <c:v>19</c:v>
                </c:pt>
                <c:pt idx="1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0E4-432D-BBC5-C923BCE93A95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7.8397569045165705E-2"/>
          <c:y val="0.57282265529950127"/>
          <c:w val="0.83739360938091689"/>
          <c:h val="0.165336025209497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3200" cap="none" dirty="0" smtClean="0">
                <a:solidFill>
                  <a:srgbClr val="002060"/>
                </a:solidFill>
              </a:rPr>
              <a:t>Fig. </a:t>
            </a:r>
            <a:r>
              <a:rPr lang="fr-FR" sz="3200" cap="none" dirty="0">
                <a:solidFill>
                  <a:srgbClr val="002060"/>
                </a:solidFill>
              </a:rPr>
              <a:t>3c : </a:t>
            </a:r>
            <a:r>
              <a:rPr lang="fr-FR" sz="3200" cap="none" dirty="0" smtClean="0">
                <a:solidFill>
                  <a:srgbClr val="002060"/>
                </a:solidFill>
              </a:rPr>
              <a:t>Répartition des posologies  des neuroleptiques </a:t>
            </a:r>
            <a:endParaRPr lang="fr-FR" sz="3200" cap="none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12705369883630144"/>
          <c:y val="0.775792985792307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25237169495112222"/>
          <c:y val="0.10032182649061168"/>
          <c:w val="0.42353074347699526"/>
          <c:h val="0.3949824659067213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60F-4267-9952-4E264CDC357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60F-4267-9952-4E264CDC357A}"/>
              </c:ext>
            </c:extLst>
          </c:dPt>
          <c:dLbls>
            <c:dLbl>
              <c:idx val="0"/>
              <c:layout>
                <c:manualLayout>
                  <c:x val="-0.13847240256970439"/>
                  <c:y val="-2.234296619955005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60F-4267-9952-4E264CDC357A}"/>
                </c:ext>
              </c:extLst>
            </c:dLbl>
            <c:dLbl>
              <c:idx val="1"/>
              <c:layout>
                <c:manualLayout>
                  <c:x val="0.16111138416123119"/>
                  <c:y val="1.48024511156698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60F-4267-9952-4E264CDC35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'patientes sous anxiolytiques'!$N$45:$N$46</c:f>
              <c:strCache>
                <c:ptCount val="2"/>
                <c:pt idx="0">
                  <c:v>Posologies minimales prescrites</c:v>
                </c:pt>
                <c:pt idx="1">
                  <c:v>Posologies non minimales</c:v>
                </c:pt>
              </c:strCache>
            </c:strRef>
          </c:cat>
          <c:val>
            <c:numRef>
              <c:f>'patientes sous anxiolytiques'!$O$45:$O$46</c:f>
              <c:numCache>
                <c:formatCode>General</c:formatCode>
                <c:ptCount val="2"/>
                <c:pt idx="0">
                  <c:v>5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0F-4267-9952-4E264CDC357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0076571125536786"/>
          <c:y val="0.5533158250888176"/>
          <c:w val="0.80824899786637605"/>
          <c:h val="0.186257962874682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62B2-B45F-4545-9538-5FBCB9543E63}" type="datetimeFigureOut">
              <a:rPr lang="fr-FR" smtClean="0"/>
              <a:t>26/02/2022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B540-181C-4F54-92FB-4F0C7282F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710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62B2-B45F-4545-9538-5FBCB9543E63}" type="datetimeFigureOut">
              <a:rPr lang="fr-FR" smtClean="0"/>
              <a:t>26/02/2022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B540-181C-4F54-92FB-4F0C7282F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62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62B2-B45F-4545-9538-5FBCB9543E63}" type="datetimeFigureOut">
              <a:rPr lang="fr-FR" smtClean="0"/>
              <a:t>26/02/2022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B540-181C-4F54-92FB-4F0C7282F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125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62B2-B45F-4545-9538-5FBCB9543E63}" type="datetimeFigureOut">
              <a:rPr lang="fr-FR" smtClean="0"/>
              <a:t>26/02/2022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B540-181C-4F54-92FB-4F0C7282F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26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62B2-B45F-4545-9538-5FBCB9543E63}" type="datetimeFigureOut">
              <a:rPr lang="fr-FR" smtClean="0"/>
              <a:t>26/02/2022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B540-181C-4F54-92FB-4F0C7282F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53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62B2-B45F-4545-9538-5FBCB9543E63}" type="datetimeFigureOut">
              <a:rPr lang="fr-FR" smtClean="0"/>
              <a:t>26/02/2022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B540-181C-4F54-92FB-4F0C7282F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81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62B2-B45F-4545-9538-5FBCB9543E63}" type="datetimeFigureOut">
              <a:rPr lang="fr-FR" smtClean="0"/>
              <a:t>26/02/2022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B540-181C-4F54-92FB-4F0C7282F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86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62B2-B45F-4545-9538-5FBCB9543E63}" type="datetimeFigureOut">
              <a:rPr lang="fr-FR" smtClean="0"/>
              <a:t>26/02/2022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B540-181C-4F54-92FB-4F0C7282F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273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62B2-B45F-4545-9538-5FBCB9543E63}" type="datetimeFigureOut">
              <a:rPr lang="fr-FR" smtClean="0"/>
              <a:t>26/02/2022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B540-181C-4F54-92FB-4F0C7282F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371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62B2-B45F-4545-9538-5FBCB9543E63}" type="datetimeFigureOut">
              <a:rPr lang="fr-FR" smtClean="0"/>
              <a:t>26/02/2022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B540-181C-4F54-92FB-4F0C7282F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83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62B2-B45F-4545-9538-5FBCB9543E63}" type="datetimeFigureOut">
              <a:rPr lang="fr-FR" smtClean="0"/>
              <a:t>26/02/2022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B540-181C-4F54-92FB-4F0C7282F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035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362B2-B45F-4545-9538-5FBCB9543E63}" type="datetimeFigureOut">
              <a:rPr lang="fr-FR" smtClean="0"/>
              <a:t>26/02/2022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EB540-181C-4F54-92FB-4F0C7282F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05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2.jpeg"/><Relationship Id="rId7" Type="http://schemas.openxmlformats.org/officeDocument/2006/relationships/chart" Target="../charts/chart2.xml"/><Relationship Id="rId12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11" Type="http://schemas.openxmlformats.org/officeDocument/2006/relationships/chart" Target="../charts/chart6.xml"/><Relationship Id="rId5" Type="http://schemas.openxmlformats.org/officeDocument/2006/relationships/hyperlink" Target="https://www.lecrat.fr/spip.php?page=article&amp;id_article=21" TargetMode="External"/><Relationship Id="rId10" Type="http://schemas.openxmlformats.org/officeDocument/2006/relationships/chart" Target="../charts/chart5.xml"/><Relationship Id="rId4" Type="http://schemas.openxmlformats.org/officeDocument/2006/relationships/image" Target="../media/image3.png"/><Relationship Id="rId9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à coins arrondis 74"/>
          <p:cNvSpPr/>
          <p:nvPr/>
        </p:nvSpPr>
        <p:spPr>
          <a:xfrm>
            <a:off x="1992086" y="32491826"/>
            <a:ext cx="3642946" cy="5354322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FEBE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6986" tIns="43493" rIns="86986" bIns="434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6569"/>
          </a:p>
        </p:txBody>
      </p:sp>
      <p:sp>
        <p:nvSpPr>
          <p:cNvPr id="74" name="Rectangle à coins arrondis 73"/>
          <p:cNvSpPr/>
          <p:nvPr/>
        </p:nvSpPr>
        <p:spPr>
          <a:xfrm>
            <a:off x="1992086" y="17511942"/>
            <a:ext cx="3791822" cy="527309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FEBE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6986" tIns="43493" rIns="86986" bIns="434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6569"/>
          </a:p>
        </p:txBody>
      </p:sp>
      <p:sp>
        <p:nvSpPr>
          <p:cNvPr id="72" name="Rectangle avec coins arrondis en diagonale 71"/>
          <p:cNvSpPr/>
          <p:nvPr/>
        </p:nvSpPr>
        <p:spPr>
          <a:xfrm>
            <a:off x="9910916" y="28617644"/>
            <a:ext cx="13024800" cy="2790245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EBE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avec coins arrondis en diagonale 69"/>
          <p:cNvSpPr/>
          <p:nvPr/>
        </p:nvSpPr>
        <p:spPr>
          <a:xfrm>
            <a:off x="19069685" y="33793351"/>
            <a:ext cx="7436552" cy="2297488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EBE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avec coins arrondis en diagonale 67"/>
          <p:cNvSpPr/>
          <p:nvPr/>
        </p:nvSpPr>
        <p:spPr>
          <a:xfrm>
            <a:off x="19371486" y="18684116"/>
            <a:ext cx="7292884" cy="2297488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EBE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avec coins arrondis en diagonale 3"/>
          <p:cNvSpPr/>
          <p:nvPr/>
        </p:nvSpPr>
        <p:spPr>
          <a:xfrm>
            <a:off x="6743933" y="18618762"/>
            <a:ext cx="12218210" cy="2852459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EBE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490919" y="296856"/>
            <a:ext cx="27886889" cy="2711507"/>
          </a:xfrm>
          <a:prstGeom prst="roundRect">
            <a:avLst/>
          </a:prstGeom>
          <a:noFill/>
          <a:ln w="76200">
            <a:solidFill>
              <a:srgbClr val="FEBE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6986" tIns="43493" rIns="86986" bIns="434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6569"/>
          </a:p>
        </p:txBody>
      </p:sp>
      <p:sp>
        <p:nvSpPr>
          <p:cNvPr id="12" name="Zone de texte 2"/>
          <p:cNvSpPr txBox="1">
            <a:spLocks noChangeArrowheads="1"/>
          </p:cNvSpPr>
          <p:nvPr/>
        </p:nvSpPr>
        <p:spPr bwMode="auto">
          <a:xfrm>
            <a:off x="3528496" y="408674"/>
            <a:ext cx="22851581" cy="998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6986" tIns="43493" rIns="86986" bIns="43493" anchor="t" anchorCtr="0">
            <a:noAutofit/>
          </a:bodyPr>
          <a:lstStyle/>
          <a:p>
            <a:pPr algn="ctr">
              <a:spcAft>
                <a:spcPts val="1427"/>
              </a:spcAft>
            </a:pPr>
            <a:r>
              <a:rPr lang="fr-FR" sz="4400" kern="1400" spc="24" dirty="0">
                <a:solidFill>
                  <a:srgbClr val="17365D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Prescriptions d’anxiolytiques chez les femmes en âge de procréer en établissement psychiatrique : Comment améliorer nos pratiques ?</a:t>
            </a:r>
          </a:p>
        </p:txBody>
      </p:sp>
      <p:sp>
        <p:nvSpPr>
          <p:cNvPr id="14" name="Zone de texte 2"/>
          <p:cNvSpPr txBox="1">
            <a:spLocks noChangeArrowheads="1"/>
          </p:cNvSpPr>
          <p:nvPr/>
        </p:nvSpPr>
        <p:spPr bwMode="auto">
          <a:xfrm>
            <a:off x="6170575" y="1909864"/>
            <a:ext cx="17836083" cy="156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6986" tIns="43493" rIns="86986" bIns="43493" anchor="t" anchorCtr="0">
            <a:noAutofit/>
          </a:bodyPr>
          <a:lstStyle/>
          <a:p>
            <a:pPr algn="ctr">
              <a:spcAft>
                <a:spcPts val="1427"/>
              </a:spcAft>
            </a:pPr>
            <a:r>
              <a:rPr lang="fr-FR" sz="2800" kern="1400" spc="24" dirty="0">
                <a:solidFill>
                  <a:srgbClr val="17365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Justine CARIO </a:t>
            </a:r>
            <a:r>
              <a:rPr lang="fr-FR" sz="2800" kern="1400" spc="24" baseline="30000" dirty="0">
                <a:solidFill>
                  <a:srgbClr val="17365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(1)  </a:t>
            </a:r>
            <a:r>
              <a:rPr lang="fr-FR" sz="2800" kern="1400" spc="24" dirty="0">
                <a:solidFill>
                  <a:srgbClr val="17365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– Myriam MELLOU </a:t>
            </a:r>
            <a:r>
              <a:rPr lang="fr-FR" sz="2800" kern="1400" spc="24" baseline="30000" dirty="0">
                <a:solidFill>
                  <a:srgbClr val="17365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fr-FR" sz="2800" kern="1400" spc="24" dirty="0">
                <a:solidFill>
                  <a:srgbClr val="17365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– Clémentine DUBREUIL </a:t>
            </a:r>
            <a:r>
              <a:rPr lang="fr-FR" sz="2800" kern="1400" spc="24" baseline="30000" dirty="0">
                <a:solidFill>
                  <a:srgbClr val="17365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fr-FR" sz="2800" kern="1400" spc="24" dirty="0">
                <a:solidFill>
                  <a:srgbClr val="17365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– Béatrice ROUSSET </a:t>
            </a:r>
            <a:r>
              <a:rPr lang="fr-FR" sz="2800" kern="1400" spc="24" baseline="30000" dirty="0">
                <a:solidFill>
                  <a:srgbClr val="17365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(1)  </a:t>
            </a:r>
            <a:r>
              <a:rPr lang="fr-FR" sz="2800" kern="1400" spc="24" dirty="0">
                <a:solidFill>
                  <a:srgbClr val="17365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– Sophie ARMAND BRANGER </a:t>
            </a:r>
            <a:r>
              <a:rPr lang="fr-FR" sz="2800" kern="1400" spc="24" baseline="30000" dirty="0">
                <a:solidFill>
                  <a:srgbClr val="17365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fr-FR" sz="2283" kern="1400" spc="24" dirty="0" smtClean="0">
                <a:solidFill>
                  <a:srgbClr val="17365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kern="1400" spc="24" baseline="30000" dirty="0">
                <a:solidFill>
                  <a:srgbClr val="17365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(1)  </a:t>
            </a:r>
            <a:r>
              <a:rPr lang="fr-FR" sz="2000" kern="1400" spc="24" dirty="0">
                <a:solidFill>
                  <a:srgbClr val="17365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Pharmacie, Centre de Santé Mentale </a:t>
            </a:r>
            <a:r>
              <a:rPr lang="fr-FR" sz="2000" kern="1400" spc="24" dirty="0" smtClean="0">
                <a:solidFill>
                  <a:srgbClr val="17365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Angevin – 49130 Sainte-Gemmes-sur-Loire</a:t>
            </a:r>
            <a:endParaRPr lang="fr-FR" sz="2000" kern="1400" spc="24" dirty="0">
              <a:solidFill>
                <a:srgbClr val="17365D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Image 14" descr="C:\Users\juliette.violain\Desktop\log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933" y="972427"/>
            <a:ext cx="3828999" cy="167877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Zone de texte 2"/>
          <p:cNvSpPr txBox="1">
            <a:spLocks noChangeArrowheads="1"/>
          </p:cNvSpPr>
          <p:nvPr/>
        </p:nvSpPr>
        <p:spPr bwMode="auto">
          <a:xfrm>
            <a:off x="787888" y="3354451"/>
            <a:ext cx="26216108" cy="244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6986" tIns="43493" rIns="86986" bIns="43493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fr-FR" sz="4000" b="1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CONTEXTE ET OBJECTIFS</a:t>
            </a:r>
            <a:endParaRPr lang="fr-FR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7470" indent="-217470">
              <a:lnSpc>
                <a:spcPct val="115000"/>
              </a:lnSpc>
            </a:pPr>
            <a:r>
              <a:rPr lang="fr-FR" sz="3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CESAME comme dans l’ensemble des établissements psychiatriques, les hospitalisations pour troubles anxieux sont largement représentées.</a:t>
            </a:r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7470" indent="-217470">
              <a:lnSpc>
                <a:spcPct val="115000"/>
              </a:lnSpc>
            </a:pPr>
            <a:r>
              <a:rPr lang="fr-FR" sz="3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avons cherché à évaluer si les anxiolytiques prescrits chez la femme en âge de procréer sont les plus sécuritaires en cas de grossesse.</a:t>
            </a:r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7470" indent="-217470">
              <a:lnSpc>
                <a:spcPct val="115000"/>
              </a:lnSpc>
            </a:pPr>
            <a:r>
              <a:rPr lang="fr-FR" sz="3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effet, la grossesse n’est pas toujours planifiée et un changement de psychotrope peut être délicat. </a:t>
            </a:r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951"/>
              </a:spcAft>
            </a:pPr>
            <a:r>
              <a:rPr lang="fr-FR" sz="1142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046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951"/>
              </a:spcAft>
            </a:pPr>
            <a:r>
              <a:rPr lang="fr-FR" sz="123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046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507809" y="3227081"/>
            <a:ext cx="27870000" cy="2576723"/>
          </a:xfrm>
          <a:prstGeom prst="roundRect">
            <a:avLst/>
          </a:prstGeom>
          <a:noFill/>
          <a:ln w="76200">
            <a:solidFill>
              <a:srgbClr val="FEBE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6986" tIns="43493" rIns="86986" bIns="434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6569"/>
          </a:p>
        </p:txBody>
      </p:sp>
      <p:sp>
        <p:nvSpPr>
          <p:cNvPr id="21" name="Zone de texte 2"/>
          <p:cNvSpPr txBox="1">
            <a:spLocks noChangeArrowheads="1"/>
          </p:cNvSpPr>
          <p:nvPr/>
        </p:nvSpPr>
        <p:spPr bwMode="auto">
          <a:xfrm>
            <a:off x="879932" y="6169136"/>
            <a:ext cx="27309985" cy="255322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86986" tIns="43493" rIns="86986" bIns="43493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fr-FR" sz="4000" b="1" dirty="0">
                <a:solidFill>
                  <a:srgbClr val="17365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MATERIEL ET METHODE</a:t>
            </a:r>
            <a:endParaRPr lang="fr-FR" sz="4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7470" indent="-217470">
              <a:lnSpc>
                <a:spcPct val="115000"/>
              </a:lnSpc>
            </a:pPr>
            <a:r>
              <a:rPr lang="fr-FR" sz="3200" b="1" dirty="0">
                <a:solidFill>
                  <a:srgbClr val="365F9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Population étudiée</a:t>
            </a:r>
            <a:r>
              <a:rPr lang="fr-FR" sz="3200" dirty="0">
                <a:solidFill>
                  <a:srgbClr val="365F9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: femmes âgées de 14 à 51 ans hospitalisées au CESAME entre le 23/10/2021 et le 30/11/2021 sous anxiolytiques</a:t>
            </a:r>
            <a:endParaRPr lang="fr-FR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7470" indent="-217470">
              <a:lnSpc>
                <a:spcPct val="115000"/>
              </a:lnSpc>
            </a:pPr>
            <a:r>
              <a:rPr lang="fr-FR" sz="3200" b="1" dirty="0">
                <a:solidFill>
                  <a:srgbClr val="365F9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Outils</a:t>
            </a:r>
            <a:r>
              <a:rPr lang="fr-FR" sz="3200" dirty="0">
                <a:solidFill>
                  <a:srgbClr val="365F9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: prescriptions du dossier informatisé patient </a:t>
            </a:r>
            <a:r>
              <a:rPr lang="fr-FR" sz="3200" dirty="0" smtClean="0">
                <a:solidFill>
                  <a:srgbClr val="365F9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(DIP) Cristal-</a:t>
            </a:r>
            <a:r>
              <a:rPr lang="fr-FR" sz="3200" dirty="0" err="1" smtClean="0">
                <a:solidFill>
                  <a:srgbClr val="365F9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link</a:t>
            </a:r>
            <a:r>
              <a:rPr lang="fr-FR" sz="3200" dirty="0" smtClean="0">
                <a:solidFill>
                  <a:srgbClr val="365F9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®, </a:t>
            </a:r>
            <a:r>
              <a:rPr lang="fr-FR" sz="3200" dirty="0">
                <a:solidFill>
                  <a:srgbClr val="365F9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recherches bibliographiques (CRAT, VIDAL, …) </a:t>
            </a:r>
            <a:endParaRPr lang="fr-FR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7470" indent="-217470">
              <a:lnSpc>
                <a:spcPct val="115000"/>
              </a:lnSpc>
              <a:spcAft>
                <a:spcPts val="951"/>
              </a:spcAft>
            </a:pPr>
            <a:r>
              <a:rPr lang="fr-FR" sz="3200" b="1" dirty="0">
                <a:solidFill>
                  <a:srgbClr val="365F9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Méthode </a:t>
            </a:r>
            <a:r>
              <a:rPr lang="fr-FR" sz="3200" dirty="0">
                <a:solidFill>
                  <a:srgbClr val="365F9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analyse des prescriptions d’anxiolytiques, comparaison de notre pratique aux recommandations et recherche d’une contraception associée ou non.</a:t>
            </a:r>
            <a:endParaRPr lang="fr-FR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524425" y="5974384"/>
            <a:ext cx="27853383" cy="2815658"/>
          </a:xfrm>
          <a:prstGeom prst="roundRect">
            <a:avLst/>
          </a:prstGeom>
          <a:noFill/>
          <a:ln w="76200">
            <a:solidFill>
              <a:srgbClr val="FEBE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6986" tIns="43493" rIns="86986" bIns="434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6569"/>
          </a:p>
        </p:txBody>
      </p:sp>
      <p:sp>
        <p:nvSpPr>
          <p:cNvPr id="23" name="Zone de texte 10"/>
          <p:cNvSpPr txBox="1"/>
          <p:nvPr/>
        </p:nvSpPr>
        <p:spPr>
          <a:xfrm>
            <a:off x="2058566" y="13897452"/>
            <a:ext cx="6807660" cy="105930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86986" tIns="43493" rIns="86986" bIns="4349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951"/>
              </a:spcAft>
            </a:pPr>
            <a:r>
              <a:rPr lang="fr-FR" sz="4000" b="1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RESULTATS </a:t>
            </a:r>
            <a:r>
              <a:rPr lang="fr-FR" sz="4000" b="1" dirty="0" smtClean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</a:t>
            </a:r>
          </a:p>
          <a:p>
            <a:pPr>
              <a:lnSpc>
                <a:spcPct val="115000"/>
              </a:lnSpc>
              <a:spcAft>
                <a:spcPts val="951"/>
              </a:spcAft>
            </a:pPr>
            <a:r>
              <a:rPr lang="fr-FR" sz="4000" b="1" dirty="0" smtClean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</a:t>
            </a:r>
            <a:endParaRPr lang="fr-FR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Zone de texte 2"/>
          <p:cNvSpPr txBox="1">
            <a:spLocks noChangeArrowheads="1"/>
          </p:cNvSpPr>
          <p:nvPr/>
        </p:nvSpPr>
        <p:spPr bwMode="auto">
          <a:xfrm>
            <a:off x="1992086" y="17753681"/>
            <a:ext cx="3627590" cy="399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6986" tIns="43493" rIns="86986" bIns="43493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951"/>
              </a:spcAft>
            </a:pPr>
            <a:r>
              <a:rPr lang="fr-FR" sz="3200" b="1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fr-FR" sz="3200" b="1" dirty="0" smtClean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b="1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fr-FR" sz="3200" b="1" dirty="0" smtClean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95</a:t>
            </a:r>
            <a:endParaRPr lang="fr-FR" sz="3400" dirty="0" smtClean="0">
              <a:solidFill>
                <a:srgbClr val="365F9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951"/>
              </a:spcAft>
            </a:pPr>
            <a:r>
              <a:rPr lang="fr-FR" sz="3400" dirty="0" smtClean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Femmes </a:t>
            </a:r>
            <a:endParaRPr lang="fr-FR" sz="3400" dirty="0" smtClean="0">
              <a:solidFill>
                <a:srgbClr val="365F9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951"/>
              </a:spcAft>
            </a:pPr>
            <a:r>
              <a:rPr lang="fr-FR" sz="3400" dirty="0" smtClean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</a:t>
            </a:r>
            <a:r>
              <a:rPr lang="fr-FR" sz="3400" b="1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âge de procréer</a:t>
            </a:r>
            <a:r>
              <a:rPr lang="fr-FR" sz="34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hospitalisées </a:t>
            </a:r>
            <a:r>
              <a:rPr lang="fr-FR" sz="3400" dirty="0" smtClean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 le </a:t>
            </a:r>
            <a:r>
              <a:rPr lang="fr-FR" sz="3400" dirty="0" smtClean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23/10/21 et le 30/11/2021</a:t>
            </a:r>
            <a:endParaRPr lang="fr-FR" sz="3400" dirty="0" smtClean="0">
              <a:solidFill>
                <a:srgbClr val="365F9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951"/>
              </a:spcAft>
            </a:pPr>
            <a:r>
              <a:rPr lang="fr-FR" sz="3400" b="1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sous anxiolytiques</a:t>
            </a:r>
            <a:endParaRPr lang="fr-FR" sz="3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Zone de texte 2"/>
          <p:cNvSpPr txBox="1">
            <a:spLocks noChangeArrowheads="1"/>
          </p:cNvSpPr>
          <p:nvPr/>
        </p:nvSpPr>
        <p:spPr bwMode="auto">
          <a:xfrm>
            <a:off x="1384096" y="14510866"/>
            <a:ext cx="3279109" cy="61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6986" tIns="43493" rIns="86986" bIns="43493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951"/>
              </a:spcAft>
            </a:pPr>
            <a:endParaRPr lang="fr-FR" sz="3425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Zone de texte 2"/>
          <p:cNvSpPr txBox="1">
            <a:spLocks noChangeArrowheads="1"/>
          </p:cNvSpPr>
          <p:nvPr/>
        </p:nvSpPr>
        <p:spPr bwMode="auto">
          <a:xfrm>
            <a:off x="1345996" y="38327649"/>
            <a:ext cx="27162780" cy="4278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6986" tIns="43493" rIns="86986" bIns="43493" anchor="t" anchorCtr="0">
            <a:noAutofit/>
          </a:bodyPr>
          <a:lstStyle/>
          <a:p>
            <a:pPr algn="just">
              <a:lnSpc>
                <a:spcPct val="115000"/>
              </a:lnSpc>
            </a:pPr>
            <a:r>
              <a:rPr lang="fr-FR" sz="4000" b="1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r>
              <a:rPr lang="fr-FR" sz="3600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3200" dirty="0" smtClean="0"/>
              <a:t>Cette </a:t>
            </a:r>
            <a:r>
              <a:rPr lang="fr-FR" sz="3200" dirty="0"/>
              <a:t>étude nous a permis d’observer que, au </a:t>
            </a:r>
            <a:r>
              <a:rPr lang="fr-FR" sz="3200" dirty="0" err="1"/>
              <a:t>Cesame</a:t>
            </a:r>
            <a:r>
              <a:rPr lang="fr-FR" sz="3200" dirty="0"/>
              <a:t>, les anxiolytiques prescrits chez la femme en âge ne sont pas les plus sécuritaires. </a:t>
            </a:r>
            <a:endParaRPr lang="fr-FR" sz="3200" dirty="0" smtClean="0"/>
          </a:p>
          <a:p>
            <a:r>
              <a:rPr lang="fr-FR" sz="3200" dirty="0" smtClean="0"/>
              <a:t>L’amélioration </a:t>
            </a:r>
            <a:r>
              <a:rPr lang="fr-FR" sz="3200" dirty="0"/>
              <a:t>de nos pratiques pourrait consister à : </a:t>
            </a:r>
          </a:p>
          <a:p>
            <a:pPr lvl="0"/>
            <a:r>
              <a:rPr lang="fr-FR" sz="3200" dirty="0" smtClean="0"/>
              <a:t>          -</a:t>
            </a:r>
            <a:r>
              <a:rPr lang="fr-FR" sz="3200" dirty="0" smtClean="0"/>
              <a:t>encourager </a:t>
            </a:r>
            <a:r>
              <a:rPr lang="fr-FR" sz="3200" dirty="0"/>
              <a:t>la prescription d’</a:t>
            </a:r>
            <a:r>
              <a:rPr lang="fr-FR" sz="3200" dirty="0" err="1"/>
              <a:t>hydroxyzine</a:t>
            </a:r>
            <a:r>
              <a:rPr lang="fr-FR" sz="3200" dirty="0"/>
              <a:t> </a:t>
            </a:r>
            <a:r>
              <a:rPr lang="fr-FR" sz="3200" dirty="0" smtClean="0"/>
              <a:t>et </a:t>
            </a:r>
            <a:r>
              <a:rPr lang="fr-FR" sz="3200" dirty="0"/>
              <a:t>d’</a:t>
            </a:r>
            <a:r>
              <a:rPr lang="fr-FR" sz="3200" dirty="0" err="1"/>
              <a:t>oxazepam</a:t>
            </a:r>
            <a:r>
              <a:rPr lang="fr-FR" sz="3200" dirty="0"/>
              <a:t> </a:t>
            </a:r>
            <a:r>
              <a:rPr lang="fr-FR" sz="3200" dirty="0" smtClean="0"/>
              <a:t>en </a:t>
            </a:r>
            <a:r>
              <a:rPr lang="fr-FR" sz="3200" dirty="0"/>
              <a:t>1</a:t>
            </a:r>
            <a:r>
              <a:rPr lang="fr-FR" sz="3200" baseline="30000" dirty="0"/>
              <a:t>ère</a:t>
            </a:r>
            <a:r>
              <a:rPr lang="fr-FR" sz="3200" dirty="0"/>
              <a:t> intention chez les femmes en âge de procréer</a:t>
            </a:r>
          </a:p>
          <a:p>
            <a:pPr lvl="0"/>
            <a:r>
              <a:rPr lang="fr-FR" sz="3200" dirty="0" smtClean="0"/>
              <a:t>          -</a:t>
            </a:r>
            <a:r>
              <a:rPr lang="fr-FR" sz="3200" dirty="0" smtClean="0"/>
              <a:t>limiter </a:t>
            </a:r>
            <a:r>
              <a:rPr lang="fr-FR" sz="3200" dirty="0"/>
              <a:t>l’utilisation des neuroleptiques à dose anxiolytique chez les femmes en âge de procréer sans contraception</a:t>
            </a:r>
          </a:p>
          <a:p>
            <a:pPr lvl="0"/>
            <a:r>
              <a:rPr lang="fr-FR" sz="3200" dirty="0" smtClean="0"/>
              <a:t>          -</a:t>
            </a:r>
            <a:r>
              <a:rPr lang="fr-FR" sz="3200" dirty="0" smtClean="0"/>
              <a:t>informer </a:t>
            </a:r>
            <a:r>
              <a:rPr lang="fr-FR" sz="3200" dirty="0"/>
              <a:t>notre population de l’intérêt </a:t>
            </a:r>
            <a:r>
              <a:rPr lang="fr-FR" sz="3200" dirty="0" smtClean="0"/>
              <a:t> d’une </a:t>
            </a:r>
            <a:r>
              <a:rPr lang="fr-FR" sz="3200" dirty="0"/>
              <a:t>contraception pour limiter les risques d’imprégnation </a:t>
            </a:r>
            <a:r>
              <a:rPr lang="fr-FR" sz="3200" dirty="0" smtClean="0"/>
              <a:t>et/ou </a:t>
            </a:r>
            <a:r>
              <a:rPr lang="fr-FR" sz="3200" dirty="0"/>
              <a:t>un </a:t>
            </a:r>
            <a:r>
              <a:rPr lang="fr-FR" sz="3200" dirty="0" smtClean="0"/>
              <a:t>syndrome </a:t>
            </a:r>
            <a:r>
              <a:rPr lang="fr-FR" sz="3200" dirty="0"/>
              <a:t>de sevrage du nouveau-né.</a:t>
            </a:r>
          </a:p>
          <a:p>
            <a:pPr lvl="0"/>
            <a:r>
              <a:rPr lang="fr-FR" sz="3200" dirty="0" smtClean="0"/>
              <a:t>          -</a:t>
            </a:r>
            <a:r>
              <a:rPr lang="fr-FR" sz="3200" dirty="0" smtClean="0"/>
              <a:t>promouvoir </a:t>
            </a:r>
            <a:r>
              <a:rPr lang="fr-FR" sz="3200" dirty="0"/>
              <a:t>la </a:t>
            </a:r>
            <a:r>
              <a:rPr lang="fr-FR" sz="3200" dirty="0" err="1"/>
              <a:t>déprescription</a:t>
            </a:r>
            <a:r>
              <a:rPr lang="fr-FR" sz="3200" dirty="0"/>
              <a:t> des </a:t>
            </a:r>
            <a:r>
              <a:rPr lang="fr-FR" sz="3200" dirty="0" smtClean="0"/>
              <a:t>BZD </a:t>
            </a:r>
            <a:r>
              <a:rPr lang="fr-FR" sz="3200" dirty="0"/>
              <a:t>auprès des professionnels de santé et des patientes à l’aide </a:t>
            </a:r>
            <a:r>
              <a:rPr lang="fr-FR" sz="3200" dirty="0" smtClean="0"/>
              <a:t>d’algorithmes </a:t>
            </a:r>
            <a:r>
              <a:rPr lang="fr-FR" sz="3200" dirty="0"/>
              <a:t>de </a:t>
            </a:r>
            <a:r>
              <a:rPr lang="fr-FR" sz="3200" dirty="0" err="1"/>
              <a:t>déprescription</a:t>
            </a:r>
            <a:r>
              <a:rPr lang="fr-FR" sz="3200" dirty="0"/>
              <a:t>.</a:t>
            </a:r>
            <a:r>
              <a:rPr lang="fr-FR" sz="3200" u="sng" baseline="30000" dirty="0"/>
              <a:t> (</a:t>
            </a:r>
            <a:r>
              <a:rPr lang="fr-FR" sz="3200" u="sng" baseline="30000" dirty="0" smtClean="0"/>
              <a:t>2)</a:t>
            </a:r>
            <a:endParaRPr lang="fr-FR" sz="32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607693" y="38203309"/>
            <a:ext cx="27770115" cy="3942792"/>
          </a:xfrm>
          <a:prstGeom prst="roundRect">
            <a:avLst/>
          </a:prstGeom>
          <a:noFill/>
          <a:ln w="76200">
            <a:solidFill>
              <a:srgbClr val="FEBE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6986" tIns="43493" rIns="86986" bIns="434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6569"/>
          </a:p>
        </p:txBody>
      </p:sp>
      <p:sp>
        <p:nvSpPr>
          <p:cNvPr id="51" name="Zone de texte 2"/>
          <p:cNvSpPr txBox="1">
            <a:spLocks noChangeArrowheads="1"/>
          </p:cNvSpPr>
          <p:nvPr/>
        </p:nvSpPr>
        <p:spPr bwMode="auto">
          <a:xfrm>
            <a:off x="682847" y="42543169"/>
            <a:ext cx="16462153" cy="1873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86986" tIns="43493" rIns="86986" bIns="43493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951"/>
              </a:spcAft>
            </a:pPr>
            <a:r>
              <a:rPr lang="fr-FR" sz="2400" u="sng" dirty="0" smtClean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Références</a:t>
            </a:r>
            <a:r>
              <a:rPr lang="fr-FR" sz="2400" u="sng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  <a:r>
              <a:rPr lang="fr-FR" sz="24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aseline="300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(1)</a:t>
            </a:r>
            <a:r>
              <a:rPr lang="fr-FR" sz="24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u="sng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https://www.lecrat.fr/spip.php?page=article&amp;id_article=21</a:t>
            </a:r>
            <a:r>
              <a:rPr lang="fr-FR" sz="24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fr-FR" sz="2400" baseline="300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(2)</a:t>
            </a:r>
            <a:r>
              <a:rPr lang="fr-FR" sz="24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u="sng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https://deprescribing.org/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3296098" y="9066654"/>
            <a:ext cx="22596864" cy="2409218"/>
            <a:chOff x="6441074" y="8767820"/>
            <a:chExt cx="23753985" cy="2532587"/>
          </a:xfrm>
        </p:grpSpPr>
        <p:sp>
          <p:nvSpPr>
            <p:cNvPr id="54" name="Zone de texte 2"/>
            <p:cNvSpPr txBox="1">
              <a:spLocks noChangeArrowheads="1"/>
            </p:cNvSpPr>
            <p:nvPr/>
          </p:nvSpPr>
          <p:spPr bwMode="auto">
            <a:xfrm>
              <a:off x="6441074" y="8990625"/>
              <a:ext cx="12654255" cy="1769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86986" tIns="43493" rIns="86986" bIns="43493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951"/>
                </a:spcAft>
              </a:pPr>
              <a:endParaRPr lang="fr-FR" sz="3200" b="1" u="sng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434941" indent="-434941">
                <a:lnSpc>
                  <a:spcPct val="115000"/>
                </a:lnSpc>
                <a:spcAft>
                  <a:spcPts val="951"/>
                </a:spcAft>
                <a:buFont typeface="Wingdings" panose="05000000000000000000" pitchFamily="2" charset="2"/>
                <a:buChar char="Ø"/>
              </a:pPr>
              <a:r>
                <a:rPr lang="fr-FR" sz="3200" b="1" dirty="0">
                  <a:solidFill>
                    <a:srgbClr val="365F9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fr-FR" sz="3200" b="1" baseline="30000" dirty="0">
                  <a:solidFill>
                    <a:srgbClr val="365F9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ère</a:t>
              </a:r>
              <a:r>
                <a:rPr lang="fr-FR" sz="3200" b="1" dirty="0">
                  <a:solidFill>
                    <a:srgbClr val="365F9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intention</a:t>
              </a:r>
              <a:r>
                <a:rPr lang="fr-FR" sz="3200" dirty="0">
                  <a:solidFill>
                    <a:srgbClr val="365F9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: </a:t>
              </a:r>
              <a:r>
                <a:rPr lang="fr-FR" sz="3200" dirty="0" err="1">
                  <a:solidFill>
                    <a:srgbClr val="365F9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hydroxyzine</a:t>
              </a:r>
              <a:r>
                <a:rPr lang="fr-FR" sz="3200" dirty="0">
                  <a:solidFill>
                    <a:srgbClr val="365F9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(Atarax®) ou </a:t>
              </a:r>
              <a:r>
                <a:rPr lang="fr-FR" sz="3200" dirty="0" err="1">
                  <a:solidFill>
                    <a:srgbClr val="365F9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oxazépam</a:t>
              </a:r>
              <a:r>
                <a:rPr lang="fr-FR" sz="3200" dirty="0">
                  <a:solidFill>
                    <a:srgbClr val="365F9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</a:t>
              </a:r>
              <a:r>
                <a:rPr lang="fr-FR" sz="3200" dirty="0" err="1">
                  <a:solidFill>
                    <a:srgbClr val="365F9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Seresta</a:t>
              </a:r>
              <a:r>
                <a:rPr lang="fr-FR" sz="3200" dirty="0">
                  <a:solidFill>
                    <a:srgbClr val="365F9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®)</a:t>
              </a:r>
            </a:p>
            <a:p>
              <a:pPr marL="434941" indent="-434941">
                <a:lnSpc>
                  <a:spcPct val="115000"/>
                </a:lnSpc>
                <a:spcAft>
                  <a:spcPts val="951"/>
                </a:spcAft>
                <a:buFont typeface="Wingdings" panose="05000000000000000000" pitchFamily="2" charset="2"/>
                <a:buChar char="Ø"/>
              </a:pPr>
              <a:r>
                <a:rPr lang="fr-FR" sz="3200" b="1" dirty="0">
                  <a:solidFill>
                    <a:srgbClr val="365F9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fr-FR" sz="3200" b="1" baseline="30000" dirty="0">
                  <a:solidFill>
                    <a:srgbClr val="365F9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ème</a:t>
              </a:r>
              <a:r>
                <a:rPr lang="fr-FR" sz="3200" b="1" dirty="0">
                  <a:solidFill>
                    <a:srgbClr val="365F9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intention</a:t>
              </a:r>
              <a:r>
                <a:rPr lang="fr-FR" sz="3200" dirty="0">
                  <a:solidFill>
                    <a:srgbClr val="365F9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: </a:t>
              </a:r>
              <a:r>
                <a:rPr lang="fr-FR" sz="3200" dirty="0" err="1">
                  <a:solidFill>
                    <a:srgbClr val="365F9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clorazépate</a:t>
              </a:r>
              <a:r>
                <a:rPr lang="fr-FR" sz="3200" dirty="0">
                  <a:solidFill>
                    <a:srgbClr val="365F9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</a:t>
              </a:r>
              <a:r>
                <a:rPr lang="fr-FR" sz="3200" dirty="0" err="1">
                  <a:solidFill>
                    <a:srgbClr val="365F9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Tranxène</a:t>
              </a:r>
              <a:r>
                <a:rPr lang="fr-FR" sz="3200" dirty="0">
                  <a:solidFill>
                    <a:srgbClr val="365F9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®), diazépam (Valium®), </a:t>
              </a:r>
              <a:r>
                <a:rPr lang="fr-FR" sz="3200" dirty="0" err="1">
                  <a:solidFill>
                    <a:srgbClr val="365F9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nordazépam</a:t>
              </a:r>
              <a:r>
                <a:rPr lang="fr-FR" sz="3200" dirty="0">
                  <a:solidFill>
                    <a:srgbClr val="365F9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</a:t>
              </a:r>
              <a:r>
                <a:rPr lang="fr-FR" sz="3200" dirty="0" err="1">
                  <a:solidFill>
                    <a:srgbClr val="365F9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Nordaz</a:t>
              </a:r>
              <a:r>
                <a:rPr lang="fr-FR" sz="3200" dirty="0">
                  <a:solidFill>
                    <a:srgbClr val="365F9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®) ou </a:t>
              </a:r>
              <a:r>
                <a:rPr lang="fr-FR" sz="3200" dirty="0" err="1">
                  <a:solidFill>
                    <a:srgbClr val="365F9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prazépam</a:t>
              </a:r>
              <a:r>
                <a:rPr lang="fr-FR" sz="3200" dirty="0">
                  <a:solidFill>
                    <a:srgbClr val="365F9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</a:t>
              </a:r>
              <a:r>
                <a:rPr lang="fr-FR" sz="3200" dirty="0" err="1">
                  <a:solidFill>
                    <a:srgbClr val="365F9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Lysanxia</a:t>
              </a:r>
              <a:r>
                <a:rPr lang="fr-FR" sz="3200" dirty="0">
                  <a:solidFill>
                    <a:srgbClr val="365F9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®)</a:t>
              </a:r>
              <a:endPara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951"/>
                </a:spcAft>
              </a:pPr>
              <a:r>
                <a:rPr lang="fr-FR" sz="380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55" name="Zone de texte 2"/>
            <p:cNvSpPr txBox="1">
              <a:spLocks noChangeArrowheads="1"/>
            </p:cNvSpPr>
            <p:nvPr/>
          </p:nvSpPr>
          <p:spPr bwMode="auto">
            <a:xfrm>
              <a:off x="20466116" y="9866231"/>
              <a:ext cx="9728943" cy="143417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86986" tIns="43493" rIns="86986" bIns="43493" anchor="t" anchorCtr="0">
              <a:noAutofit/>
            </a:bodyPr>
            <a:lstStyle/>
            <a:p>
              <a:pPr marL="652411" indent="-434941">
                <a:lnSpc>
                  <a:spcPct val="115000"/>
                </a:lnSpc>
                <a:buFont typeface="Wingdings" panose="05000000000000000000" pitchFamily="2" charset="2"/>
                <a:buChar char="Ø"/>
              </a:pPr>
              <a:r>
                <a:rPr lang="fr-FR" sz="3200" dirty="0">
                  <a:solidFill>
                    <a:srgbClr val="365F9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Eviter l’association de benzodiazépines entre elles</a:t>
              </a:r>
              <a:endPara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652411" indent="-434941">
                <a:lnSpc>
                  <a:spcPct val="115000"/>
                </a:lnSpc>
                <a:buFont typeface="Wingdings" panose="05000000000000000000" pitchFamily="2" charset="2"/>
                <a:buChar char="Ø"/>
              </a:pPr>
              <a:r>
                <a:rPr lang="fr-FR" sz="3200" dirty="0">
                  <a:solidFill>
                    <a:srgbClr val="365F9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Posologie minimale efficace et durée la plus courte</a:t>
              </a:r>
              <a:endPara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Zone de texte 2"/>
            <p:cNvSpPr txBox="1">
              <a:spLocks noChangeArrowheads="1"/>
            </p:cNvSpPr>
            <p:nvPr/>
          </p:nvSpPr>
          <p:spPr bwMode="auto">
            <a:xfrm>
              <a:off x="14780399" y="8767820"/>
              <a:ext cx="5295984" cy="9206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86986" tIns="43493" rIns="86986" bIns="43493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951"/>
                </a:spcAft>
              </a:pPr>
              <a:r>
                <a:rPr lang="fr-FR" sz="3600" b="1" u="sng" dirty="0">
                  <a:solidFill>
                    <a:srgbClr val="17365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RECOMMANDATIONS </a:t>
              </a:r>
              <a:r>
                <a:rPr lang="fr-FR" sz="3044" baseline="30000" dirty="0" smtClean="0">
                  <a:solidFill>
                    <a:srgbClr val="17365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</a:t>
              </a:r>
              <a:r>
                <a:rPr lang="fr-FR" sz="3044" baseline="30000" dirty="0">
                  <a:solidFill>
                    <a:srgbClr val="17365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1) </a:t>
              </a:r>
              <a:endParaRPr lang="fr-FR" sz="3044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951"/>
                </a:spcAft>
              </a:pPr>
              <a:r>
                <a:rPr lang="fr-FR" sz="3044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  <p:sp>
        <p:nvSpPr>
          <p:cNvPr id="58" name="Zone de texte 2"/>
          <p:cNvSpPr txBox="1">
            <a:spLocks noChangeArrowheads="1"/>
          </p:cNvSpPr>
          <p:nvPr/>
        </p:nvSpPr>
        <p:spPr bwMode="auto">
          <a:xfrm>
            <a:off x="6870632" y="18686946"/>
            <a:ext cx="12054275" cy="2635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6986" tIns="43493" rIns="86986" bIns="43493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951"/>
              </a:spcAft>
            </a:pPr>
            <a:r>
              <a:rPr lang="fr-FR" sz="3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Benzodiazépines majoritairement prescrites.</a:t>
            </a:r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7470" indent="-217470">
              <a:lnSpc>
                <a:spcPct val="115000"/>
              </a:lnSpc>
            </a:pPr>
            <a:r>
              <a:rPr lang="fr-FR" sz="3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Diazépam le plus représenté (33%)</a:t>
            </a:r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34941" indent="-434941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fr-FR" sz="3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Parmi ces femmes, 50% l’ont eu en 1</a:t>
            </a:r>
            <a:r>
              <a:rPr lang="fr-FR" sz="3200" baseline="300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ère</a:t>
            </a:r>
            <a:r>
              <a:rPr lang="fr-FR" sz="3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intention </a:t>
            </a:r>
            <a:r>
              <a:rPr lang="fr-FR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CONFORME</a:t>
            </a:r>
            <a:r>
              <a:rPr lang="fr-FR" sz="3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</a:t>
            </a:r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34941" indent="-434941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fr-FR" sz="3200" dirty="0" err="1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Oxazépam</a:t>
            </a:r>
            <a:r>
              <a:rPr lang="fr-FR" sz="3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fr-FR" sz="3200" dirty="0" err="1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hydroxyzine</a:t>
            </a:r>
            <a:r>
              <a:rPr lang="fr-FR" sz="3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2</a:t>
            </a:r>
            <a:r>
              <a:rPr lang="fr-FR" sz="3200" baseline="300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ème</a:t>
            </a:r>
            <a:r>
              <a:rPr lang="fr-FR" sz="3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3</a:t>
            </a:r>
            <a:r>
              <a:rPr lang="fr-FR" sz="3200" baseline="300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ème</a:t>
            </a:r>
            <a:r>
              <a:rPr lang="fr-FR" sz="3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molécules les plus prescrites</a:t>
            </a:r>
            <a:r>
              <a:rPr lang="fr-FR" sz="28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951"/>
              </a:spcAft>
            </a:pPr>
            <a:r>
              <a:rPr lang="fr-FR" sz="2664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2664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951"/>
              </a:spcAft>
            </a:pPr>
            <a:r>
              <a:rPr lang="fr-FR" sz="2664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40" name="Graphique 39"/>
          <p:cNvGraphicFramePr/>
          <p:nvPr>
            <p:extLst>
              <p:ext uri="{D42A27DB-BD31-4B8C-83A1-F6EECF244321}">
                <p14:modId xmlns:p14="http://schemas.microsoft.com/office/powerpoint/2010/main" val="486510531"/>
              </p:ext>
            </p:extLst>
          </p:nvPr>
        </p:nvGraphicFramePr>
        <p:xfrm>
          <a:off x="6717317" y="12808688"/>
          <a:ext cx="9340419" cy="6069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1" name="Graphique 40"/>
          <p:cNvGraphicFramePr/>
          <p:nvPr>
            <p:extLst>
              <p:ext uri="{D42A27DB-BD31-4B8C-83A1-F6EECF244321}">
                <p14:modId xmlns:p14="http://schemas.microsoft.com/office/powerpoint/2010/main" val="2326187707"/>
              </p:ext>
            </p:extLst>
          </p:nvPr>
        </p:nvGraphicFramePr>
        <p:xfrm>
          <a:off x="18406384" y="12707756"/>
          <a:ext cx="8218854" cy="6152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5" name="Zone de texte 2"/>
          <p:cNvSpPr txBox="1">
            <a:spLocks noChangeArrowheads="1"/>
          </p:cNvSpPr>
          <p:nvPr/>
        </p:nvSpPr>
        <p:spPr bwMode="auto">
          <a:xfrm>
            <a:off x="19559540" y="18673839"/>
            <a:ext cx="7104829" cy="2225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6986" tIns="43493" rIns="86986" bIns="43493" anchor="t" anchorCtr="0">
            <a:noAutofit/>
          </a:bodyPr>
          <a:lstStyle/>
          <a:p>
            <a:pPr marL="217470" indent="-217470">
              <a:lnSpc>
                <a:spcPct val="115000"/>
              </a:lnSpc>
            </a:pPr>
            <a:r>
              <a:rPr lang="fr-FR" sz="3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Neuroleptiques à </a:t>
            </a:r>
            <a:r>
              <a:rPr lang="fr-FR" sz="3200" dirty="0" smtClean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posologie anxiolytique </a:t>
            </a:r>
            <a:r>
              <a:rPr lang="fr-FR" sz="3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(7%) = hors </a:t>
            </a:r>
            <a:r>
              <a:rPr lang="fr-FR" sz="3200" dirty="0" smtClean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recommandations</a:t>
            </a:r>
          </a:p>
          <a:p>
            <a:pPr marL="349552" indent="-434941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fr-FR" sz="3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limiter si projet de grossesse </a:t>
            </a:r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7470" algn="ctr">
              <a:lnSpc>
                <a:spcPct val="115000"/>
              </a:lnSpc>
            </a:pPr>
            <a:r>
              <a:rPr lang="fr-FR" sz="32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</a:t>
            </a:r>
            <a:r>
              <a:rPr lang="fr-FR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CONFORME </a:t>
            </a:r>
            <a:r>
              <a:rPr lang="fr-FR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</a:t>
            </a:r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6" name="Graphique 45"/>
          <p:cNvGraphicFramePr/>
          <p:nvPr>
            <p:extLst>
              <p:ext uri="{D42A27DB-BD31-4B8C-83A1-F6EECF244321}">
                <p14:modId xmlns:p14="http://schemas.microsoft.com/office/powerpoint/2010/main" val="390721689"/>
              </p:ext>
            </p:extLst>
          </p:nvPr>
        </p:nvGraphicFramePr>
        <p:xfrm>
          <a:off x="8920593" y="32474543"/>
          <a:ext cx="10553862" cy="5881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4" name="Graphique 33"/>
          <p:cNvGraphicFramePr/>
          <p:nvPr>
            <p:extLst>
              <p:ext uri="{D42A27DB-BD31-4B8C-83A1-F6EECF244321}">
                <p14:modId xmlns:p14="http://schemas.microsoft.com/office/powerpoint/2010/main" val="57565094"/>
              </p:ext>
            </p:extLst>
          </p:nvPr>
        </p:nvGraphicFramePr>
        <p:xfrm>
          <a:off x="5551742" y="21449087"/>
          <a:ext cx="7361640" cy="708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5" name="Graphique 34"/>
          <p:cNvGraphicFramePr/>
          <p:nvPr>
            <p:extLst>
              <p:ext uri="{D42A27DB-BD31-4B8C-83A1-F6EECF244321}">
                <p14:modId xmlns:p14="http://schemas.microsoft.com/office/powerpoint/2010/main" val="2629629035"/>
              </p:ext>
            </p:extLst>
          </p:nvPr>
        </p:nvGraphicFramePr>
        <p:xfrm>
          <a:off x="12461154" y="20747020"/>
          <a:ext cx="7730954" cy="8084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36" name="Graphique 35"/>
          <p:cNvGraphicFramePr/>
          <p:nvPr>
            <p:extLst>
              <p:ext uri="{D42A27DB-BD31-4B8C-83A1-F6EECF244321}">
                <p14:modId xmlns:p14="http://schemas.microsoft.com/office/powerpoint/2010/main" val="2938313732"/>
              </p:ext>
            </p:extLst>
          </p:nvPr>
        </p:nvGraphicFramePr>
        <p:xfrm>
          <a:off x="19465516" y="20876111"/>
          <a:ext cx="7471093" cy="801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47" name="Zone de texte 2"/>
          <p:cNvSpPr txBox="1">
            <a:spLocks noChangeArrowheads="1"/>
          </p:cNvSpPr>
          <p:nvPr/>
        </p:nvSpPr>
        <p:spPr bwMode="auto">
          <a:xfrm>
            <a:off x="10213912" y="28805063"/>
            <a:ext cx="12797884" cy="246642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86986" tIns="43493" rIns="86986" bIns="43493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951"/>
              </a:spcAft>
            </a:pPr>
            <a:r>
              <a:rPr lang="fr-FR" sz="3200" b="1" u="sng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Comparaison des posologies aux </a:t>
            </a:r>
            <a:r>
              <a:rPr lang="fr-FR" sz="3200" b="1" u="sng" dirty="0" smtClean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recommandations (posologie minimale)</a:t>
            </a:r>
            <a:r>
              <a:rPr lang="fr-FR" sz="3200" b="1" u="sng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  <a:r>
              <a:rPr lang="fr-FR" sz="3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6206" indent="-326206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fr-FR" sz="3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90% des prescriptions d’</a:t>
            </a:r>
            <a:r>
              <a:rPr lang="fr-FR" sz="3200" dirty="0" err="1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hydroxyzine</a:t>
            </a:r>
            <a:r>
              <a:rPr lang="fr-FR" sz="3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CONFORME </a:t>
            </a:r>
            <a:r>
              <a:rPr lang="fr-FR" sz="3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6206" indent="-326206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fr-FR" sz="3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24% des prescriptions de benzodiazépines </a:t>
            </a:r>
            <a:r>
              <a:rPr lang="fr-FR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CONFORME</a:t>
            </a:r>
            <a:r>
              <a:rPr lang="fr-FR" sz="3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FR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</a:t>
            </a:r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6206" indent="-326206">
              <a:lnSpc>
                <a:spcPct val="115000"/>
              </a:lnSpc>
              <a:spcAft>
                <a:spcPts val="951"/>
              </a:spcAft>
              <a:buFont typeface="Wingdings" panose="05000000000000000000" pitchFamily="2" charset="2"/>
              <a:buChar char=""/>
            </a:pPr>
            <a:r>
              <a:rPr lang="fr-FR" sz="3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57,1% des prescriptions de neuroleptiques </a:t>
            </a:r>
            <a:r>
              <a:rPr lang="fr-FR" sz="32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PARTIELLEMENT CONFORME </a:t>
            </a:r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951"/>
              </a:spcAft>
            </a:pPr>
            <a:r>
              <a:rPr lang="fr-FR" sz="104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0" name="Zone de texte 2"/>
          <p:cNvSpPr txBox="1">
            <a:spLocks noChangeArrowheads="1"/>
          </p:cNvSpPr>
          <p:nvPr/>
        </p:nvSpPr>
        <p:spPr bwMode="auto">
          <a:xfrm>
            <a:off x="19474455" y="33899862"/>
            <a:ext cx="7074682" cy="2391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6986" tIns="43493" rIns="86986" bIns="43493" anchor="t" anchorCtr="0">
            <a:noAutofit/>
          </a:bodyPr>
          <a:lstStyle/>
          <a:p>
            <a:pPr marL="217470" indent="-217470">
              <a:lnSpc>
                <a:spcPct val="115000"/>
              </a:lnSpc>
              <a:spcAft>
                <a:spcPts val="951"/>
              </a:spcAft>
            </a:pPr>
            <a:r>
              <a:rPr lang="fr-FR" sz="3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Contraception non identifiée dans le DIP</a:t>
            </a:r>
          </a:p>
          <a:p>
            <a:pPr marL="217470" indent="-217470">
              <a:lnSpc>
                <a:spcPct val="115000"/>
              </a:lnSpc>
              <a:spcAft>
                <a:spcPts val="951"/>
              </a:spcAft>
            </a:pPr>
            <a:r>
              <a:rPr lang="fr-FR" sz="3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79% de ces femmes </a:t>
            </a:r>
          </a:p>
          <a:p>
            <a:pPr marL="217470" indent="-217470">
              <a:lnSpc>
                <a:spcPct val="115000"/>
              </a:lnSpc>
              <a:spcAft>
                <a:spcPts val="951"/>
              </a:spcAft>
            </a:pPr>
            <a:r>
              <a:rPr lang="fr-FR" sz="3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CONFORME </a:t>
            </a:r>
            <a:r>
              <a:rPr lang="fr-FR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</a:t>
            </a:r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6742125" y="2389878"/>
            <a:ext cx="15895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>
            <a:off x="6702786" y="1824937"/>
            <a:ext cx="15895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 de texte 2"/>
          <p:cNvSpPr txBox="1">
            <a:spLocks noChangeArrowheads="1"/>
          </p:cNvSpPr>
          <p:nvPr/>
        </p:nvSpPr>
        <p:spPr bwMode="auto">
          <a:xfrm>
            <a:off x="2254508" y="32838156"/>
            <a:ext cx="2891906" cy="3999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6986" tIns="43493" rIns="86986" bIns="43493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951"/>
              </a:spcAft>
            </a:pPr>
            <a:r>
              <a:rPr lang="fr-FR" sz="3400" b="1" dirty="0" smtClean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= 20</a:t>
            </a:r>
          </a:p>
          <a:p>
            <a:pPr algn="ctr">
              <a:lnSpc>
                <a:spcPct val="115000"/>
              </a:lnSpc>
              <a:spcAft>
                <a:spcPts val="951"/>
              </a:spcAft>
            </a:pPr>
            <a:r>
              <a:rPr lang="fr-FR" sz="3400" b="1" dirty="0" smtClean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3400" b="1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21,1 </a:t>
            </a:r>
            <a:r>
              <a:rPr lang="fr-FR" sz="3400" b="1" dirty="0" smtClean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%)</a:t>
            </a:r>
          </a:p>
          <a:p>
            <a:pPr algn="ctr">
              <a:lnSpc>
                <a:spcPct val="115000"/>
              </a:lnSpc>
              <a:spcAft>
                <a:spcPts val="951"/>
              </a:spcAft>
            </a:pPr>
            <a:r>
              <a:rPr lang="fr-FR" sz="34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 cible, sous anxiolytique </a:t>
            </a:r>
            <a:r>
              <a:rPr lang="fr-FR" sz="3400" b="1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avec</a:t>
            </a:r>
            <a:r>
              <a:rPr lang="fr-FR" sz="34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FR" sz="3400" b="1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contraception</a:t>
            </a:r>
            <a:endParaRPr lang="fr-FR" sz="3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951"/>
              </a:spcAft>
            </a:pPr>
            <a:endParaRPr lang="fr-FR" sz="3400" b="1" dirty="0">
              <a:solidFill>
                <a:srgbClr val="365F9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951"/>
              </a:spcAft>
            </a:pPr>
            <a:endParaRPr lang="fr-FR" sz="3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7" name="Image 6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4526605" y="1611328"/>
            <a:ext cx="3663312" cy="823997"/>
          </a:xfrm>
          <a:prstGeom prst="rect">
            <a:avLst/>
          </a:prstGeom>
        </p:spPr>
      </p:pic>
      <p:sp>
        <p:nvSpPr>
          <p:cNvPr id="73" name="Rectangle à coins arrondis 72"/>
          <p:cNvSpPr/>
          <p:nvPr/>
        </p:nvSpPr>
        <p:spPr>
          <a:xfrm>
            <a:off x="1992086" y="8994075"/>
            <a:ext cx="24944523" cy="2815658"/>
          </a:xfrm>
          <a:prstGeom prst="roundRect">
            <a:avLst/>
          </a:prstGeom>
          <a:noFill/>
          <a:ln w="76200">
            <a:solidFill>
              <a:srgbClr val="FEBE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6986" tIns="43493" rIns="86986" bIns="434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6569"/>
          </a:p>
        </p:txBody>
      </p:sp>
      <p:sp>
        <p:nvSpPr>
          <p:cNvPr id="76" name="Rectangle à coins arrondis 75"/>
          <p:cNvSpPr/>
          <p:nvPr/>
        </p:nvSpPr>
        <p:spPr>
          <a:xfrm>
            <a:off x="6395312" y="12459386"/>
            <a:ext cx="20608684" cy="25471195"/>
          </a:xfrm>
          <a:prstGeom prst="roundRect">
            <a:avLst>
              <a:gd name="adj" fmla="val 2752"/>
            </a:avLst>
          </a:prstGeom>
          <a:noFill/>
          <a:ln w="76200">
            <a:solidFill>
              <a:srgbClr val="FEBE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6986" tIns="43493" rIns="86986" bIns="434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6569"/>
          </a:p>
        </p:txBody>
      </p:sp>
      <p:sp>
        <p:nvSpPr>
          <p:cNvPr id="18" name="Flèche vers le bas 17"/>
          <p:cNvSpPr/>
          <p:nvPr/>
        </p:nvSpPr>
        <p:spPr>
          <a:xfrm>
            <a:off x="3718996" y="23450550"/>
            <a:ext cx="213154" cy="8101978"/>
          </a:xfrm>
          <a:prstGeom prst="downArrow">
            <a:avLst>
              <a:gd name="adj1" fmla="val 50000"/>
              <a:gd name="adj2" fmla="val 2103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60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488</TotalTime>
  <Words>596</Words>
  <Application>Microsoft Office PowerPoint</Application>
  <PresentationFormat>Personnalisé</PresentationFormat>
  <Paragraphs>70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Times New Roman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MELLOU Myriam</dc:creator>
  <cp:lastModifiedBy>ARMAND Sophie</cp:lastModifiedBy>
  <cp:revision>44</cp:revision>
  <dcterms:created xsi:type="dcterms:W3CDTF">2022-02-21T10:14:21Z</dcterms:created>
  <dcterms:modified xsi:type="dcterms:W3CDTF">2022-02-26T20:27:13Z</dcterms:modified>
</cp:coreProperties>
</file>